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5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24496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6228924" y="2019112"/>
            <a:ext cx="2735278" cy="544600"/>
            <a:chOff x="0" y="-96981"/>
            <a:chExt cx="3890311" cy="1032808"/>
          </a:xfrm>
        </p:grpSpPr>
        <p:grpSp>
          <p:nvGrpSpPr>
            <p:cNvPr id="88" name="Google Shape;88;p13"/>
            <p:cNvGrpSpPr/>
            <p:nvPr/>
          </p:nvGrpSpPr>
          <p:grpSpPr>
            <a:xfrm>
              <a:off x="0" y="-96981"/>
              <a:ext cx="3737190" cy="1032808"/>
              <a:chOff x="0" y="-28575"/>
              <a:chExt cx="1101149" cy="304313"/>
            </a:xfrm>
          </p:grpSpPr>
          <p:sp>
            <p:nvSpPr>
              <p:cNvPr id="89" name="Google Shape;89;p13"/>
              <p:cNvSpPr/>
              <p:nvPr/>
            </p:nvSpPr>
            <p:spPr>
              <a:xfrm>
                <a:off x="0" y="0"/>
                <a:ext cx="1101149" cy="275738"/>
              </a:xfrm>
              <a:custGeom>
                <a:rect b="b" l="l" r="r" t="t"/>
                <a:pathLst>
                  <a:path extrusionOk="0" h="275738" w="1101149">
                    <a:moveTo>
                      <a:pt x="50393" y="0"/>
                    </a:moveTo>
                    <a:lnTo>
                      <a:pt x="1050756" y="0"/>
                    </a:lnTo>
                    <a:cubicBezTo>
                      <a:pt x="1064121" y="0"/>
                      <a:pt x="1076939" y="5309"/>
                      <a:pt x="1086389" y="14760"/>
                    </a:cubicBezTo>
                    <a:cubicBezTo>
                      <a:pt x="1095840" y="24210"/>
                      <a:pt x="1101149" y="37028"/>
                      <a:pt x="1101149" y="50393"/>
                    </a:cubicBezTo>
                    <a:lnTo>
                      <a:pt x="1101149" y="225344"/>
                    </a:lnTo>
                    <a:cubicBezTo>
                      <a:pt x="1101149" y="238710"/>
                      <a:pt x="1095840" y="251527"/>
                      <a:pt x="1086389" y="260978"/>
                    </a:cubicBezTo>
                    <a:cubicBezTo>
                      <a:pt x="1076939" y="270429"/>
                      <a:pt x="1064121" y="275738"/>
                      <a:pt x="1050756" y="275738"/>
                    </a:cubicBezTo>
                    <a:lnTo>
                      <a:pt x="50393" y="275738"/>
                    </a:lnTo>
                    <a:cubicBezTo>
                      <a:pt x="37028" y="275738"/>
                      <a:pt x="24210" y="270429"/>
                      <a:pt x="14760" y="260978"/>
                    </a:cubicBezTo>
                    <a:cubicBezTo>
                      <a:pt x="5309" y="251527"/>
                      <a:pt x="0" y="238710"/>
                      <a:pt x="0" y="225344"/>
                    </a:cubicBezTo>
                    <a:lnTo>
                      <a:pt x="0" y="50393"/>
                    </a:lnTo>
                    <a:cubicBezTo>
                      <a:pt x="0" y="37028"/>
                      <a:pt x="5309" y="24210"/>
                      <a:pt x="14760" y="14760"/>
                    </a:cubicBezTo>
                    <a:cubicBezTo>
                      <a:pt x="24210" y="5309"/>
                      <a:pt x="37028" y="0"/>
                      <a:pt x="503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 cmpd="sng" w="19050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3"/>
              <p:cNvSpPr txBox="1"/>
              <p:nvPr/>
            </p:nvSpPr>
            <p:spPr>
              <a:xfrm>
                <a:off x="0" y="-28575"/>
                <a:ext cx="1101000" cy="30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1" name="Google Shape;91;p13"/>
            <p:cNvSpPr txBox="1"/>
            <p:nvPr/>
          </p:nvSpPr>
          <p:spPr>
            <a:xfrm>
              <a:off x="157411" y="97502"/>
              <a:ext cx="37329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1000" u="none" cap="none" strike="noStrike">
                  <a:solidFill>
                    <a:srgbClr val="FA4155"/>
                  </a:solidFill>
                  <a:latin typeface="Arial"/>
                  <a:ea typeface="Arial"/>
                  <a:cs typeface="Arial"/>
                  <a:sym typeface="Arial"/>
                </a:rPr>
                <a:t>Повторение</a:t>
              </a:r>
              <a:endParaRPr sz="1200"/>
            </a:p>
            <a:p>
              <a:pPr indent="0" lvl="0" marL="0" marR="0" rtl="0" algn="l">
                <a:lnSpc>
                  <a:spcPct val="1400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8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Минете страницата отново и повторете поне 2 пъти.</a:t>
              </a:r>
              <a:endParaRPr sz="1100"/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6228924" y="2565864"/>
            <a:ext cx="2672762" cy="1211399"/>
            <a:chOff x="0" y="-96981"/>
            <a:chExt cx="3801396" cy="2297363"/>
          </a:xfrm>
        </p:grpSpPr>
        <p:grpSp>
          <p:nvGrpSpPr>
            <p:cNvPr id="93" name="Google Shape;93;p13"/>
            <p:cNvGrpSpPr/>
            <p:nvPr/>
          </p:nvGrpSpPr>
          <p:grpSpPr>
            <a:xfrm>
              <a:off x="0" y="-96981"/>
              <a:ext cx="3732811" cy="1996631"/>
              <a:chOff x="0" y="-28575"/>
              <a:chExt cx="1099859" cy="588300"/>
            </a:xfrm>
          </p:grpSpPr>
          <p:sp>
            <p:nvSpPr>
              <p:cNvPr id="94" name="Google Shape;94;p13"/>
              <p:cNvSpPr/>
              <p:nvPr/>
            </p:nvSpPr>
            <p:spPr>
              <a:xfrm>
                <a:off x="0" y="0"/>
                <a:ext cx="1099859" cy="559602"/>
              </a:xfrm>
              <a:custGeom>
                <a:rect b="b" l="l" r="r" t="t"/>
                <a:pathLst>
                  <a:path extrusionOk="0" h="559602" w="1099859">
                    <a:moveTo>
                      <a:pt x="50452" y="0"/>
                    </a:moveTo>
                    <a:lnTo>
                      <a:pt x="1049407" y="0"/>
                    </a:lnTo>
                    <a:cubicBezTo>
                      <a:pt x="1062787" y="0"/>
                      <a:pt x="1075620" y="5316"/>
                      <a:pt x="1085082" y="14777"/>
                    </a:cubicBezTo>
                    <a:cubicBezTo>
                      <a:pt x="1094544" y="24239"/>
                      <a:pt x="1099859" y="37072"/>
                      <a:pt x="1099859" y="50452"/>
                    </a:cubicBezTo>
                    <a:lnTo>
                      <a:pt x="1099859" y="509150"/>
                    </a:lnTo>
                    <a:cubicBezTo>
                      <a:pt x="1099859" y="522530"/>
                      <a:pt x="1094544" y="535363"/>
                      <a:pt x="1085082" y="544825"/>
                    </a:cubicBezTo>
                    <a:cubicBezTo>
                      <a:pt x="1075620" y="554287"/>
                      <a:pt x="1062787" y="559602"/>
                      <a:pt x="1049407" y="559602"/>
                    </a:cubicBezTo>
                    <a:lnTo>
                      <a:pt x="50452" y="559602"/>
                    </a:lnTo>
                    <a:cubicBezTo>
                      <a:pt x="22588" y="559602"/>
                      <a:pt x="0" y="537014"/>
                      <a:pt x="0" y="509150"/>
                    </a:cubicBezTo>
                    <a:lnTo>
                      <a:pt x="0" y="50452"/>
                    </a:lnTo>
                    <a:cubicBezTo>
                      <a:pt x="0" y="37072"/>
                      <a:pt x="5316" y="24239"/>
                      <a:pt x="14777" y="14777"/>
                    </a:cubicBezTo>
                    <a:cubicBezTo>
                      <a:pt x="24239" y="5316"/>
                      <a:pt x="37072" y="0"/>
                      <a:pt x="504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 cmpd="sng" w="19050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3"/>
              <p:cNvSpPr txBox="1"/>
              <p:nvPr/>
            </p:nvSpPr>
            <p:spPr>
              <a:xfrm>
                <a:off x="0" y="-28575"/>
                <a:ext cx="1099800" cy="58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6" name="Google Shape;96;p13"/>
            <p:cNvSpPr txBox="1"/>
            <p:nvPr/>
          </p:nvSpPr>
          <p:spPr>
            <a:xfrm>
              <a:off x="246096" y="57182"/>
              <a:ext cx="3555300" cy="214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1000" u="none" cap="none" strike="noStrike">
                  <a:solidFill>
                    <a:srgbClr val="FA4155"/>
                  </a:solidFill>
                  <a:latin typeface="Arial"/>
                  <a:ea typeface="Arial"/>
                  <a:cs typeface="Arial"/>
                  <a:sym typeface="Arial"/>
                </a:rPr>
                <a:t>Преглед</a:t>
              </a:r>
              <a:endParaRPr sz="1200"/>
            </a:p>
            <a:p>
              <a:pPr indent="0" lvl="0" marL="0" marR="0" rtl="0" algn="l">
                <a:lnSpc>
                  <a:spcPct val="1400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Прегледайте вашата първоначална страница,прочетете я докрай и разгледайте допълненията. Прибавете нови идеи, които сте получили при четенето на работите на останалите.</a:t>
              </a:r>
              <a:endParaRPr sz="1200"/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221750" y="752200"/>
            <a:ext cx="5924954" cy="751655"/>
            <a:chOff x="0" y="-28575"/>
            <a:chExt cx="2482800" cy="320508"/>
          </a:xfrm>
        </p:grpSpPr>
        <p:sp>
          <p:nvSpPr>
            <p:cNvPr id="98" name="Google Shape;98;p13"/>
            <p:cNvSpPr/>
            <p:nvPr/>
          </p:nvSpPr>
          <p:spPr>
            <a:xfrm>
              <a:off x="0" y="0"/>
              <a:ext cx="2482672" cy="291933"/>
            </a:xfrm>
            <a:custGeom>
              <a:rect b="b" l="l" r="r" t="t"/>
              <a:pathLst>
                <a:path extrusionOk="0" h="291933" w="2482672">
                  <a:moveTo>
                    <a:pt x="22051" y="0"/>
                  </a:moveTo>
                  <a:lnTo>
                    <a:pt x="2460620" y="0"/>
                  </a:lnTo>
                  <a:cubicBezTo>
                    <a:pt x="2466468" y="0"/>
                    <a:pt x="2472077" y="2323"/>
                    <a:pt x="2476213" y="6459"/>
                  </a:cubicBezTo>
                  <a:cubicBezTo>
                    <a:pt x="2480348" y="10594"/>
                    <a:pt x="2482672" y="16203"/>
                    <a:pt x="2482672" y="22051"/>
                  </a:cubicBezTo>
                  <a:lnTo>
                    <a:pt x="2482672" y="269881"/>
                  </a:lnTo>
                  <a:cubicBezTo>
                    <a:pt x="2482672" y="282060"/>
                    <a:pt x="2472799" y="291933"/>
                    <a:pt x="2460620" y="291933"/>
                  </a:cubicBezTo>
                  <a:lnTo>
                    <a:pt x="22051" y="291933"/>
                  </a:lnTo>
                  <a:cubicBezTo>
                    <a:pt x="9873" y="291933"/>
                    <a:pt x="0" y="282060"/>
                    <a:pt x="0" y="269881"/>
                  </a:cubicBezTo>
                  <a:lnTo>
                    <a:pt x="0" y="22051"/>
                  </a:lnTo>
                  <a:cubicBezTo>
                    <a:pt x="0" y="9873"/>
                    <a:pt x="9873" y="0"/>
                    <a:pt x="220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0" y="-28575"/>
              <a:ext cx="2482800" cy="32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3"/>
          <p:cNvSpPr txBox="1"/>
          <p:nvPr/>
        </p:nvSpPr>
        <p:spPr>
          <a:xfrm>
            <a:off x="261025" y="853976"/>
            <a:ext cx="5846400" cy="5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Припомняне</a:t>
            </a:r>
            <a:endParaRPr sz="1200"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След като прочетете или прегледате стимула, отделете 3 минути, за да запишете възможно най-много ключови моменти и важни подробности, които можете да запомните.</a:t>
            </a:r>
            <a:endParaRPr sz="1200"/>
          </a:p>
        </p:txBody>
      </p:sp>
      <p:sp>
        <p:nvSpPr>
          <p:cNvPr id="101" name="Google Shape;101;p13"/>
          <p:cNvSpPr txBox="1"/>
          <p:nvPr/>
        </p:nvSpPr>
        <p:spPr>
          <a:xfrm>
            <a:off x="2920502" y="288150"/>
            <a:ext cx="2627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7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ПЛЮС   1</a:t>
            </a:r>
            <a:endParaRPr sz="1200"/>
          </a:p>
        </p:txBody>
      </p:sp>
      <p:grpSp>
        <p:nvGrpSpPr>
          <p:cNvPr id="102" name="Google Shape;102;p13"/>
          <p:cNvGrpSpPr/>
          <p:nvPr/>
        </p:nvGrpSpPr>
        <p:grpSpPr>
          <a:xfrm>
            <a:off x="6228924" y="3620854"/>
            <a:ext cx="2624704" cy="1215355"/>
            <a:chOff x="0" y="-28575"/>
            <a:chExt cx="1099859" cy="679045"/>
          </a:xfrm>
        </p:grpSpPr>
        <p:sp>
          <p:nvSpPr>
            <p:cNvPr id="103" name="Google Shape;103;p13"/>
            <p:cNvSpPr/>
            <p:nvPr/>
          </p:nvSpPr>
          <p:spPr>
            <a:xfrm>
              <a:off x="0" y="0"/>
              <a:ext cx="1099859" cy="650470"/>
            </a:xfrm>
            <a:custGeom>
              <a:rect b="b" l="l" r="r" t="t"/>
              <a:pathLst>
                <a:path extrusionOk="0" h="650470" w="1099859">
                  <a:moveTo>
                    <a:pt x="49776" y="0"/>
                  </a:moveTo>
                  <a:lnTo>
                    <a:pt x="1050083" y="0"/>
                  </a:lnTo>
                  <a:cubicBezTo>
                    <a:pt x="1077574" y="0"/>
                    <a:pt x="1099859" y="22285"/>
                    <a:pt x="1099859" y="49776"/>
                  </a:cubicBezTo>
                  <a:lnTo>
                    <a:pt x="1099859" y="600694"/>
                  </a:lnTo>
                  <a:cubicBezTo>
                    <a:pt x="1099859" y="613895"/>
                    <a:pt x="1094615" y="626556"/>
                    <a:pt x="1085280" y="635891"/>
                  </a:cubicBezTo>
                  <a:cubicBezTo>
                    <a:pt x="1075945" y="645226"/>
                    <a:pt x="1063285" y="650470"/>
                    <a:pt x="1050083" y="650470"/>
                  </a:cubicBezTo>
                  <a:lnTo>
                    <a:pt x="49776" y="650470"/>
                  </a:lnTo>
                  <a:cubicBezTo>
                    <a:pt x="22285" y="650470"/>
                    <a:pt x="0" y="628184"/>
                    <a:pt x="0" y="600694"/>
                  </a:cubicBezTo>
                  <a:lnTo>
                    <a:pt x="0" y="49776"/>
                  </a:lnTo>
                  <a:cubicBezTo>
                    <a:pt x="0" y="22285"/>
                    <a:pt x="22285" y="0"/>
                    <a:pt x="49776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0" y="-28575"/>
              <a:ext cx="1099800" cy="67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13"/>
          <p:cNvSpPr txBox="1"/>
          <p:nvPr/>
        </p:nvSpPr>
        <p:spPr>
          <a:xfrm>
            <a:off x="6274250" y="3707475"/>
            <a:ext cx="2627700" cy="10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Размишление</a:t>
            </a:r>
            <a:endParaRPr sz="1100"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Какво открихте при прочита на идеите на другите?</a:t>
            </a:r>
            <a:endParaRPr sz="1100"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С какво ви помогна това да надграждате идеите на другите?</a:t>
            </a:r>
            <a:endParaRPr sz="1100"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 това ви помогна да надградите разбирането на това, което току що прочетохте/видяхте?</a:t>
            </a:r>
            <a:endParaRPr sz="1100"/>
          </a:p>
        </p:txBody>
      </p:sp>
      <p:grpSp>
        <p:nvGrpSpPr>
          <p:cNvPr id="106" name="Google Shape;106;p13"/>
          <p:cNvGrpSpPr/>
          <p:nvPr/>
        </p:nvGrpSpPr>
        <p:grpSpPr>
          <a:xfrm>
            <a:off x="6294075" y="4447813"/>
            <a:ext cx="48280" cy="36251"/>
            <a:chOff x="0" y="0"/>
            <a:chExt cx="812800" cy="812800"/>
          </a:xfrm>
        </p:grpSpPr>
        <p:sp>
          <p:nvSpPr>
            <p:cNvPr id="107" name="Google Shape;107;p1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4155"/>
            </a:solidFill>
            <a:ln>
              <a:noFill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76200" y="47625"/>
              <a:ext cx="660300" cy="6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6294075" y="4173339"/>
            <a:ext cx="48280" cy="36251"/>
            <a:chOff x="0" y="0"/>
            <a:chExt cx="812800" cy="812800"/>
          </a:xfrm>
        </p:grpSpPr>
        <p:sp>
          <p:nvSpPr>
            <p:cNvPr id="110" name="Google Shape;110;p1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4155"/>
            </a:solidFill>
            <a:ln>
              <a:noFill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76200" y="47625"/>
              <a:ext cx="660300" cy="6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6294075" y="3898866"/>
            <a:ext cx="48280" cy="36251"/>
            <a:chOff x="0" y="0"/>
            <a:chExt cx="812800" cy="812800"/>
          </a:xfrm>
        </p:grpSpPr>
        <p:sp>
          <p:nvSpPr>
            <p:cNvPr id="113" name="Google Shape;113;p1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4155"/>
            </a:solidFill>
            <a:ln>
              <a:noFill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76200" y="47625"/>
              <a:ext cx="660300" cy="6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" name="Google Shape;115;p13"/>
          <p:cNvSpPr/>
          <p:nvPr/>
        </p:nvSpPr>
        <p:spPr>
          <a:xfrm>
            <a:off x="242017" y="4671073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grpSp>
        <p:nvGrpSpPr>
          <p:cNvPr id="116" name="Google Shape;116;p13"/>
          <p:cNvGrpSpPr/>
          <p:nvPr/>
        </p:nvGrpSpPr>
        <p:grpSpPr>
          <a:xfrm>
            <a:off x="6208501" y="752203"/>
            <a:ext cx="2648042" cy="1263911"/>
            <a:chOff x="-29048" y="-96981"/>
            <a:chExt cx="3766238" cy="2396949"/>
          </a:xfrm>
        </p:grpSpPr>
        <p:grpSp>
          <p:nvGrpSpPr>
            <p:cNvPr id="117" name="Google Shape;117;p13"/>
            <p:cNvGrpSpPr/>
            <p:nvPr/>
          </p:nvGrpSpPr>
          <p:grpSpPr>
            <a:xfrm>
              <a:off x="0" y="-96981"/>
              <a:ext cx="3737190" cy="2396949"/>
              <a:chOff x="0" y="-28575"/>
              <a:chExt cx="1101149" cy="706252"/>
            </a:xfrm>
          </p:grpSpPr>
          <p:sp>
            <p:nvSpPr>
              <p:cNvPr id="118" name="Google Shape;118;p13"/>
              <p:cNvSpPr/>
              <p:nvPr/>
            </p:nvSpPr>
            <p:spPr>
              <a:xfrm>
                <a:off x="0" y="0"/>
                <a:ext cx="1101149" cy="677677"/>
              </a:xfrm>
              <a:custGeom>
                <a:rect b="b" l="l" r="r" t="t"/>
                <a:pathLst>
                  <a:path extrusionOk="0" h="677677" w="1101149">
                    <a:moveTo>
                      <a:pt x="50393" y="0"/>
                    </a:moveTo>
                    <a:lnTo>
                      <a:pt x="1050756" y="0"/>
                    </a:lnTo>
                    <a:cubicBezTo>
                      <a:pt x="1064121" y="0"/>
                      <a:pt x="1076939" y="5309"/>
                      <a:pt x="1086389" y="14760"/>
                    </a:cubicBezTo>
                    <a:cubicBezTo>
                      <a:pt x="1095840" y="24210"/>
                      <a:pt x="1101149" y="37028"/>
                      <a:pt x="1101149" y="50393"/>
                    </a:cubicBezTo>
                    <a:lnTo>
                      <a:pt x="1101149" y="627284"/>
                    </a:lnTo>
                    <a:cubicBezTo>
                      <a:pt x="1101149" y="640649"/>
                      <a:pt x="1095840" y="653467"/>
                      <a:pt x="1086389" y="662917"/>
                    </a:cubicBezTo>
                    <a:cubicBezTo>
                      <a:pt x="1076939" y="672368"/>
                      <a:pt x="1064121" y="677677"/>
                      <a:pt x="1050756" y="677677"/>
                    </a:cubicBezTo>
                    <a:lnTo>
                      <a:pt x="50393" y="677677"/>
                    </a:lnTo>
                    <a:cubicBezTo>
                      <a:pt x="37028" y="677677"/>
                      <a:pt x="24210" y="672368"/>
                      <a:pt x="14760" y="662917"/>
                    </a:cubicBezTo>
                    <a:cubicBezTo>
                      <a:pt x="5309" y="653467"/>
                      <a:pt x="0" y="640649"/>
                      <a:pt x="0" y="627284"/>
                    </a:cubicBezTo>
                    <a:lnTo>
                      <a:pt x="0" y="50393"/>
                    </a:lnTo>
                    <a:cubicBezTo>
                      <a:pt x="0" y="37028"/>
                      <a:pt x="5309" y="24210"/>
                      <a:pt x="14760" y="14760"/>
                    </a:cubicBezTo>
                    <a:cubicBezTo>
                      <a:pt x="24210" y="5309"/>
                      <a:pt x="37028" y="0"/>
                      <a:pt x="503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 cmpd="sng" w="19050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3"/>
              <p:cNvSpPr txBox="1"/>
              <p:nvPr/>
            </p:nvSpPr>
            <p:spPr>
              <a:xfrm>
                <a:off x="0" y="-28575"/>
                <a:ext cx="1101000" cy="70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0" name="Google Shape;120;p13"/>
            <p:cNvSpPr txBox="1"/>
            <p:nvPr/>
          </p:nvSpPr>
          <p:spPr>
            <a:xfrm>
              <a:off x="-29048" y="110817"/>
              <a:ext cx="3732900" cy="214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1000" u="none" cap="none" strike="noStrike">
                  <a:solidFill>
                    <a:srgbClr val="FA4155"/>
                  </a:solidFill>
                  <a:latin typeface="Arial"/>
                  <a:ea typeface="Arial"/>
                  <a:cs typeface="Arial"/>
                  <a:sym typeface="Arial"/>
                </a:rPr>
                <a:t>Подайте в дясно и прибавете 1</a:t>
              </a:r>
              <a:endParaRPr sz="1200"/>
            </a:p>
            <a:p>
              <a:pPr indent="0" lvl="0" marL="0" marR="0" rtl="0" algn="l">
                <a:lnSpc>
                  <a:spcPct val="1400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Прибавете 1 нова идея, разяснение или връзка.</a:t>
              </a:r>
              <a:endParaRPr sz="1200"/>
            </a:p>
            <a:p>
              <a:pPr indent="0" lvl="0" marL="0" marR="0" rtl="0" algn="l">
                <a:lnSpc>
                  <a:spcPct val="1400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FA4155"/>
                  </a:solidFill>
                  <a:latin typeface="Arial"/>
                  <a:ea typeface="Arial"/>
                  <a:cs typeface="Arial"/>
                  <a:sym typeface="Arial"/>
                </a:rPr>
                <a:t>Разяснение</a:t>
              </a:r>
              <a:r>
                <a:rPr b="0" i="0" lang="en" sz="9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- прибавете нов детайл, към съществуваща точка от списъка.</a:t>
              </a:r>
              <a:endParaRPr sz="1200"/>
            </a:p>
            <a:p>
              <a:pPr indent="0" lvl="0" marL="0" marR="0" rtl="0" algn="l">
                <a:lnSpc>
                  <a:spcPct val="1400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FA4155"/>
                  </a:solidFill>
                  <a:latin typeface="Arial"/>
                  <a:ea typeface="Arial"/>
                  <a:cs typeface="Arial"/>
                  <a:sym typeface="Arial"/>
                </a:rPr>
                <a:t>Нова идея</a:t>
              </a:r>
              <a:r>
                <a:rPr b="0" i="0" lang="en" sz="9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- нещо липсващо от списъка</a:t>
              </a:r>
              <a:endParaRPr sz="1200"/>
            </a:p>
            <a:p>
              <a:pPr indent="0" lvl="0" marL="0" marR="0" rtl="0" algn="l">
                <a:lnSpc>
                  <a:spcPct val="1400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FA4155"/>
                  </a:solidFill>
                  <a:latin typeface="Arial"/>
                  <a:ea typeface="Arial"/>
                  <a:cs typeface="Arial"/>
                  <a:sym typeface="Arial"/>
                </a:rPr>
                <a:t>Връзка</a:t>
              </a:r>
              <a:r>
                <a:rPr b="0" i="0" lang="en" sz="9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- взаимодействие между идеите. </a:t>
              </a:r>
              <a:endParaRPr sz="1200"/>
            </a:p>
          </p:txBody>
        </p:sp>
        <p:grpSp>
          <p:nvGrpSpPr>
            <p:cNvPr id="121" name="Google Shape;121;p13"/>
            <p:cNvGrpSpPr/>
            <p:nvPr/>
          </p:nvGrpSpPr>
          <p:grpSpPr>
            <a:xfrm>
              <a:off x="92659" y="1727945"/>
              <a:ext cx="68682" cy="68682"/>
              <a:chOff x="0" y="0"/>
              <a:chExt cx="812800" cy="812800"/>
            </a:xfrm>
          </p:grpSpPr>
          <p:sp>
            <p:nvSpPr>
              <p:cNvPr id="122" name="Google Shape;122;p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4155"/>
              </a:solidFill>
              <a:ln>
                <a:noFill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3"/>
              <p:cNvSpPr txBox="1"/>
              <p:nvPr/>
            </p:nvSpPr>
            <p:spPr>
              <a:xfrm>
                <a:off x="76200" y="47625"/>
                <a:ext cx="660300" cy="68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" name="Google Shape;124;p13"/>
            <p:cNvGrpSpPr/>
            <p:nvPr/>
          </p:nvGrpSpPr>
          <p:grpSpPr>
            <a:xfrm>
              <a:off x="92659" y="968233"/>
              <a:ext cx="68682" cy="68682"/>
              <a:chOff x="0" y="0"/>
              <a:chExt cx="812800" cy="812800"/>
            </a:xfrm>
          </p:grpSpPr>
          <p:sp>
            <p:nvSpPr>
              <p:cNvPr id="125" name="Google Shape;125;p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4155"/>
              </a:solidFill>
              <a:ln>
                <a:noFill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3"/>
              <p:cNvSpPr txBox="1"/>
              <p:nvPr/>
            </p:nvSpPr>
            <p:spPr>
              <a:xfrm>
                <a:off x="76200" y="47625"/>
                <a:ext cx="660300" cy="68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7" name="Google Shape;127;p13"/>
            <p:cNvGrpSpPr/>
            <p:nvPr/>
          </p:nvGrpSpPr>
          <p:grpSpPr>
            <a:xfrm>
              <a:off x="92659" y="1485435"/>
              <a:ext cx="68682" cy="68682"/>
              <a:chOff x="0" y="0"/>
              <a:chExt cx="812800" cy="812800"/>
            </a:xfrm>
          </p:grpSpPr>
          <p:sp>
            <p:nvSpPr>
              <p:cNvPr id="128" name="Google Shape;128;p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4155"/>
              </a:solidFill>
              <a:ln>
                <a:noFill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3"/>
              <p:cNvSpPr txBox="1"/>
              <p:nvPr/>
            </p:nvSpPr>
            <p:spPr>
              <a:xfrm>
                <a:off x="76200" y="47625"/>
                <a:ext cx="660300" cy="68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