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1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216764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211214" y="4124493"/>
            <a:ext cx="8455712" cy="472246"/>
            <a:chOff x="0" y="-28575"/>
            <a:chExt cx="3783655" cy="281753"/>
          </a:xfrm>
        </p:grpSpPr>
        <p:sp>
          <p:nvSpPr>
            <p:cNvPr id="88" name="Google Shape;88;p13"/>
            <p:cNvSpPr/>
            <p:nvPr/>
          </p:nvSpPr>
          <p:spPr>
            <a:xfrm>
              <a:off x="0" y="0"/>
              <a:ext cx="3783655" cy="253178"/>
            </a:xfrm>
            <a:custGeom>
              <a:rect b="b" l="l" r="r" t="t"/>
              <a:pathLst>
                <a:path extrusionOk="0" h="253178" w="3783655">
                  <a:moveTo>
                    <a:pt x="15450" y="0"/>
                  </a:moveTo>
                  <a:lnTo>
                    <a:pt x="3768205" y="0"/>
                  </a:lnTo>
                  <a:cubicBezTo>
                    <a:pt x="3776738" y="0"/>
                    <a:pt x="3783655" y="6917"/>
                    <a:pt x="3783655" y="15450"/>
                  </a:cubicBezTo>
                  <a:lnTo>
                    <a:pt x="3783655" y="237728"/>
                  </a:lnTo>
                  <a:cubicBezTo>
                    <a:pt x="3783655" y="246261"/>
                    <a:pt x="3776738" y="253178"/>
                    <a:pt x="3768205" y="253178"/>
                  </a:cubicBezTo>
                  <a:lnTo>
                    <a:pt x="15450" y="253178"/>
                  </a:lnTo>
                  <a:cubicBezTo>
                    <a:pt x="6917" y="253178"/>
                    <a:pt x="0" y="246261"/>
                    <a:pt x="0" y="237728"/>
                  </a:cubicBezTo>
                  <a:lnTo>
                    <a:pt x="0" y="15450"/>
                  </a:lnTo>
                  <a:cubicBezTo>
                    <a:pt x="0" y="6917"/>
                    <a:pt x="6917" y="0"/>
                    <a:pt x="15450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0" y="-28575"/>
              <a:ext cx="3783600" cy="28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3"/>
          <p:cNvSpPr/>
          <p:nvPr/>
        </p:nvSpPr>
        <p:spPr>
          <a:xfrm>
            <a:off x="7460992" y="4688679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91" name="Google Shape;91;p13"/>
          <p:cNvSpPr txBox="1"/>
          <p:nvPr/>
        </p:nvSpPr>
        <p:spPr>
          <a:xfrm>
            <a:off x="2221806" y="374522"/>
            <a:ext cx="4700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3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ИГРА НА ОБЯСНЕНИЯ</a:t>
            </a:r>
            <a:endParaRPr sz="1200"/>
          </a:p>
        </p:txBody>
      </p:sp>
      <p:grpSp>
        <p:nvGrpSpPr>
          <p:cNvPr id="92" name="Google Shape;92;p13"/>
          <p:cNvGrpSpPr/>
          <p:nvPr/>
        </p:nvGrpSpPr>
        <p:grpSpPr>
          <a:xfrm>
            <a:off x="1569676" y="937704"/>
            <a:ext cx="7064426" cy="845321"/>
            <a:chOff x="0" y="-28575"/>
            <a:chExt cx="3161100" cy="504338"/>
          </a:xfrm>
        </p:grpSpPr>
        <p:sp>
          <p:nvSpPr>
            <p:cNvPr id="93" name="Google Shape;93;p13"/>
            <p:cNvSpPr/>
            <p:nvPr/>
          </p:nvSpPr>
          <p:spPr>
            <a:xfrm>
              <a:off x="0" y="0"/>
              <a:ext cx="3161089" cy="475763"/>
            </a:xfrm>
            <a:custGeom>
              <a:rect b="b" l="l" r="r" t="t"/>
              <a:pathLst>
                <a:path extrusionOk="0" h="475763" w="3161089">
                  <a:moveTo>
                    <a:pt x="18493" y="0"/>
                  </a:moveTo>
                  <a:lnTo>
                    <a:pt x="3142596" y="0"/>
                  </a:lnTo>
                  <a:cubicBezTo>
                    <a:pt x="3147501" y="0"/>
                    <a:pt x="3152205" y="1948"/>
                    <a:pt x="3155673" y="5416"/>
                  </a:cubicBezTo>
                  <a:cubicBezTo>
                    <a:pt x="3159141" y="8885"/>
                    <a:pt x="3161089" y="13588"/>
                    <a:pt x="3161089" y="18493"/>
                  </a:cubicBezTo>
                  <a:lnTo>
                    <a:pt x="3161089" y="457270"/>
                  </a:lnTo>
                  <a:cubicBezTo>
                    <a:pt x="3161089" y="462175"/>
                    <a:pt x="3159141" y="466879"/>
                    <a:pt x="3155673" y="470347"/>
                  </a:cubicBezTo>
                  <a:cubicBezTo>
                    <a:pt x="3152205" y="473815"/>
                    <a:pt x="3147501" y="475763"/>
                    <a:pt x="3142596" y="475763"/>
                  </a:cubicBezTo>
                  <a:lnTo>
                    <a:pt x="18493" y="475763"/>
                  </a:lnTo>
                  <a:cubicBezTo>
                    <a:pt x="13588" y="475763"/>
                    <a:pt x="8885" y="473815"/>
                    <a:pt x="5416" y="470347"/>
                  </a:cubicBezTo>
                  <a:cubicBezTo>
                    <a:pt x="1948" y="466879"/>
                    <a:pt x="0" y="462175"/>
                    <a:pt x="0" y="457270"/>
                  </a:cubicBezTo>
                  <a:lnTo>
                    <a:pt x="0" y="18493"/>
                  </a:lnTo>
                  <a:cubicBezTo>
                    <a:pt x="0" y="13588"/>
                    <a:pt x="1948" y="8885"/>
                    <a:pt x="5416" y="5416"/>
                  </a:cubicBezTo>
                  <a:cubicBezTo>
                    <a:pt x="8885" y="1948"/>
                    <a:pt x="13588" y="0"/>
                    <a:pt x="1849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0" y="-28575"/>
              <a:ext cx="3161100" cy="50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3"/>
          <p:cNvSpPr txBox="1"/>
          <p:nvPr/>
        </p:nvSpPr>
        <p:spPr>
          <a:xfrm>
            <a:off x="1725912" y="1021003"/>
            <a:ext cx="5735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Назовете особеност или характеристика на обекта, който сте забелязали</a:t>
            </a:r>
            <a:endParaRPr sz="1200"/>
          </a:p>
        </p:txBody>
      </p:sp>
      <p:grpSp>
        <p:nvGrpSpPr>
          <p:cNvPr id="96" name="Google Shape;96;p13"/>
          <p:cNvGrpSpPr/>
          <p:nvPr/>
        </p:nvGrpSpPr>
        <p:grpSpPr>
          <a:xfrm>
            <a:off x="1569676" y="1712556"/>
            <a:ext cx="7064426" cy="845321"/>
            <a:chOff x="0" y="-28575"/>
            <a:chExt cx="3161100" cy="504338"/>
          </a:xfrm>
        </p:grpSpPr>
        <p:sp>
          <p:nvSpPr>
            <p:cNvPr id="97" name="Google Shape;97;p13"/>
            <p:cNvSpPr/>
            <p:nvPr/>
          </p:nvSpPr>
          <p:spPr>
            <a:xfrm>
              <a:off x="0" y="0"/>
              <a:ext cx="3161089" cy="475763"/>
            </a:xfrm>
            <a:custGeom>
              <a:rect b="b" l="l" r="r" t="t"/>
              <a:pathLst>
                <a:path extrusionOk="0" h="475763" w="3161089">
                  <a:moveTo>
                    <a:pt x="18493" y="0"/>
                  </a:moveTo>
                  <a:lnTo>
                    <a:pt x="3142596" y="0"/>
                  </a:lnTo>
                  <a:cubicBezTo>
                    <a:pt x="3147501" y="0"/>
                    <a:pt x="3152205" y="1948"/>
                    <a:pt x="3155673" y="5416"/>
                  </a:cubicBezTo>
                  <a:cubicBezTo>
                    <a:pt x="3159141" y="8885"/>
                    <a:pt x="3161089" y="13588"/>
                    <a:pt x="3161089" y="18493"/>
                  </a:cubicBezTo>
                  <a:lnTo>
                    <a:pt x="3161089" y="457270"/>
                  </a:lnTo>
                  <a:cubicBezTo>
                    <a:pt x="3161089" y="462175"/>
                    <a:pt x="3159141" y="466879"/>
                    <a:pt x="3155673" y="470347"/>
                  </a:cubicBezTo>
                  <a:cubicBezTo>
                    <a:pt x="3152205" y="473815"/>
                    <a:pt x="3147501" y="475763"/>
                    <a:pt x="3142596" y="475763"/>
                  </a:cubicBezTo>
                  <a:lnTo>
                    <a:pt x="18493" y="475763"/>
                  </a:lnTo>
                  <a:cubicBezTo>
                    <a:pt x="13588" y="475763"/>
                    <a:pt x="8885" y="473815"/>
                    <a:pt x="5416" y="470347"/>
                  </a:cubicBezTo>
                  <a:cubicBezTo>
                    <a:pt x="1948" y="466879"/>
                    <a:pt x="0" y="462175"/>
                    <a:pt x="0" y="457270"/>
                  </a:cubicBezTo>
                  <a:lnTo>
                    <a:pt x="0" y="18493"/>
                  </a:lnTo>
                  <a:cubicBezTo>
                    <a:pt x="0" y="13588"/>
                    <a:pt x="1948" y="8885"/>
                    <a:pt x="5416" y="5416"/>
                  </a:cubicBezTo>
                  <a:cubicBezTo>
                    <a:pt x="8885" y="1948"/>
                    <a:pt x="13588" y="0"/>
                    <a:pt x="1849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0" y="-28575"/>
              <a:ext cx="3161100" cy="50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1569676" y="2493837"/>
            <a:ext cx="7064426" cy="845321"/>
            <a:chOff x="0" y="-28575"/>
            <a:chExt cx="3161100" cy="504338"/>
          </a:xfrm>
        </p:grpSpPr>
        <p:sp>
          <p:nvSpPr>
            <p:cNvPr id="100" name="Google Shape;100;p13"/>
            <p:cNvSpPr/>
            <p:nvPr/>
          </p:nvSpPr>
          <p:spPr>
            <a:xfrm>
              <a:off x="0" y="0"/>
              <a:ext cx="3161089" cy="475763"/>
            </a:xfrm>
            <a:custGeom>
              <a:rect b="b" l="l" r="r" t="t"/>
              <a:pathLst>
                <a:path extrusionOk="0" h="475763" w="3161089">
                  <a:moveTo>
                    <a:pt x="18493" y="0"/>
                  </a:moveTo>
                  <a:lnTo>
                    <a:pt x="3142596" y="0"/>
                  </a:lnTo>
                  <a:cubicBezTo>
                    <a:pt x="3147501" y="0"/>
                    <a:pt x="3152205" y="1948"/>
                    <a:pt x="3155673" y="5416"/>
                  </a:cubicBezTo>
                  <a:cubicBezTo>
                    <a:pt x="3159141" y="8885"/>
                    <a:pt x="3161089" y="13588"/>
                    <a:pt x="3161089" y="18493"/>
                  </a:cubicBezTo>
                  <a:lnTo>
                    <a:pt x="3161089" y="457270"/>
                  </a:lnTo>
                  <a:cubicBezTo>
                    <a:pt x="3161089" y="462175"/>
                    <a:pt x="3159141" y="466879"/>
                    <a:pt x="3155673" y="470347"/>
                  </a:cubicBezTo>
                  <a:cubicBezTo>
                    <a:pt x="3152205" y="473815"/>
                    <a:pt x="3147501" y="475763"/>
                    <a:pt x="3142596" y="475763"/>
                  </a:cubicBezTo>
                  <a:lnTo>
                    <a:pt x="18493" y="475763"/>
                  </a:lnTo>
                  <a:cubicBezTo>
                    <a:pt x="13588" y="475763"/>
                    <a:pt x="8885" y="473815"/>
                    <a:pt x="5416" y="470347"/>
                  </a:cubicBezTo>
                  <a:cubicBezTo>
                    <a:pt x="1948" y="466879"/>
                    <a:pt x="0" y="462175"/>
                    <a:pt x="0" y="457270"/>
                  </a:cubicBezTo>
                  <a:lnTo>
                    <a:pt x="0" y="18493"/>
                  </a:lnTo>
                  <a:cubicBezTo>
                    <a:pt x="0" y="13588"/>
                    <a:pt x="1948" y="8885"/>
                    <a:pt x="5416" y="5416"/>
                  </a:cubicBezTo>
                  <a:cubicBezTo>
                    <a:pt x="8885" y="1948"/>
                    <a:pt x="13588" y="0"/>
                    <a:pt x="1849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0" y="-28575"/>
              <a:ext cx="3161100" cy="50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1569676" y="3275118"/>
            <a:ext cx="7064426" cy="845321"/>
            <a:chOff x="0" y="-28575"/>
            <a:chExt cx="3161100" cy="504338"/>
          </a:xfrm>
        </p:grpSpPr>
        <p:sp>
          <p:nvSpPr>
            <p:cNvPr id="103" name="Google Shape;103;p13"/>
            <p:cNvSpPr/>
            <p:nvPr/>
          </p:nvSpPr>
          <p:spPr>
            <a:xfrm>
              <a:off x="0" y="0"/>
              <a:ext cx="3161089" cy="475763"/>
            </a:xfrm>
            <a:custGeom>
              <a:rect b="b" l="l" r="r" t="t"/>
              <a:pathLst>
                <a:path extrusionOk="0" h="475763" w="3161089">
                  <a:moveTo>
                    <a:pt x="18493" y="0"/>
                  </a:moveTo>
                  <a:lnTo>
                    <a:pt x="3142596" y="0"/>
                  </a:lnTo>
                  <a:cubicBezTo>
                    <a:pt x="3147501" y="0"/>
                    <a:pt x="3152205" y="1948"/>
                    <a:pt x="3155673" y="5416"/>
                  </a:cubicBezTo>
                  <a:cubicBezTo>
                    <a:pt x="3159141" y="8885"/>
                    <a:pt x="3161089" y="13588"/>
                    <a:pt x="3161089" y="18493"/>
                  </a:cubicBezTo>
                  <a:lnTo>
                    <a:pt x="3161089" y="457270"/>
                  </a:lnTo>
                  <a:cubicBezTo>
                    <a:pt x="3161089" y="462175"/>
                    <a:pt x="3159141" y="466879"/>
                    <a:pt x="3155673" y="470347"/>
                  </a:cubicBezTo>
                  <a:cubicBezTo>
                    <a:pt x="3152205" y="473815"/>
                    <a:pt x="3147501" y="475763"/>
                    <a:pt x="3142596" y="475763"/>
                  </a:cubicBezTo>
                  <a:lnTo>
                    <a:pt x="18493" y="475763"/>
                  </a:lnTo>
                  <a:cubicBezTo>
                    <a:pt x="13588" y="475763"/>
                    <a:pt x="8885" y="473815"/>
                    <a:pt x="5416" y="470347"/>
                  </a:cubicBezTo>
                  <a:cubicBezTo>
                    <a:pt x="1948" y="466879"/>
                    <a:pt x="0" y="462175"/>
                    <a:pt x="0" y="457270"/>
                  </a:cubicBezTo>
                  <a:lnTo>
                    <a:pt x="0" y="18493"/>
                  </a:lnTo>
                  <a:cubicBezTo>
                    <a:pt x="0" y="13588"/>
                    <a:pt x="1948" y="8885"/>
                    <a:pt x="5416" y="5416"/>
                  </a:cubicBezTo>
                  <a:cubicBezTo>
                    <a:pt x="8885" y="1948"/>
                    <a:pt x="13588" y="0"/>
                    <a:pt x="1849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0" y="-28575"/>
              <a:ext cx="3161100" cy="50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13"/>
          <p:cNvSpPr txBox="1"/>
          <p:nvPr/>
        </p:nvSpPr>
        <p:spPr>
          <a:xfrm>
            <a:off x="1725912" y="1792984"/>
            <a:ext cx="5593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Какво може да е? Каква роля или функция изпълнява? Защо може да е там?</a:t>
            </a:r>
            <a:endParaRPr sz="1200"/>
          </a:p>
        </p:txBody>
      </p:sp>
      <p:sp>
        <p:nvSpPr>
          <p:cNvPr id="106" name="Google Shape;106;p13"/>
          <p:cNvSpPr txBox="1"/>
          <p:nvPr/>
        </p:nvSpPr>
        <p:spPr>
          <a:xfrm>
            <a:off x="1725912" y="2574461"/>
            <a:ext cx="5593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Какво ви кара да кажете това? Защо мислите, че се случва по този начин?</a:t>
            </a:r>
            <a:endParaRPr sz="1200"/>
          </a:p>
        </p:txBody>
      </p:sp>
      <p:sp>
        <p:nvSpPr>
          <p:cNvPr id="107" name="Google Shape;107;p13"/>
          <p:cNvSpPr txBox="1"/>
          <p:nvPr/>
        </p:nvSpPr>
        <p:spPr>
          <a:xfrm>
            <a:off x="1725912" y="3355741"/>
            <a:ext cx="4237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Какво още може да бъде? Какво ви кара да кажете това?</a:t>
            </a:r>
            <a:endParaRPr sz="1200"/>
          </a:p>
        </p:txBody>
      </p:sp>
      <p:grpSp>
        <p:nvGrpSpPr>
          <p:cNvPr id="108" name="Google Shape;108;p13"/>
          <p:cNvGrpSpPr/>
          <p:nvPr/>
        </p:nvGrpSpPr>
        <p:grpSpPr>
          <a:xfrm>
            <a:off x="211225" y="934461"/>
            <a:ext cx="1298696" cy="2912305"/>
            <a:chOff x="16" y="-96981"/>
            <a:chExt cx="1847100" cy="5523052"/>
          </a:xfrm>
        </p:grpSpPr>
        <p:cxnSp>
          <p:nvCxnSpPr>
            <p:cNvPr id="109" name="Google Shape;109;p13"/>
            <p:cNvCxnSpPr/>
            <p:nvPr/>
          </p:nvCxnSpPr>
          <p:spPr>
            <a:xfrm rot="10800000">
              <a:off x="900400" y="717637"/>
              <a:ext cx="0" cy="4466400"/>
            </a:xfrm>
            <a:prstGeom prst="straightConnector1">
              <a:avLst/>
            </a:prstGeom>
            <a:noFill/>
            <a:ln cap="flat" cmpd="sng" w="46325">
              <a:solidFill>
                <a:srgbClr val="FA4155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110" name="Google Shape;110;p13"/>
            <p:cNvGrpSpPr/>
            <p:nvPr/>
          </p:nvGrpSpPr>
          <p:grpSpPr>
            <a:xfrm>
              <a:off x="38645" y="2884560"/>
              <a:ext cx="1795034" cy="1054906"/>
              <a:chOff x="0" y="-28575"/>
              <a:chExt cx="528900" cy="310824"/>
            </a:xfrm>
          </p:grpSpPr>
          <p:sp>
            <p:nvSpPr>
              <p:cNvPr id="111" name="Google Shape;111;p13"/>
              <p:cNvSpPr/>
              <p:nvPr/>
            </p:nvSpPr>
            <p:spPr>
              <a:xfrm>
                <a:off x="0" y="0"/>
                <a:ext cx="528872" cy="282249"/>
              </a:xfrm>
              <a:custGeom>
                <a:rect b="b" l="l" r="r" t="t"/>
                <a:pathLst>
                  <a:path extrusionOk="0" h="282249" w="528872">
                    <a:moveTo>
                      <a:pt x="104923" y="0"/>
                    </a:moveTo>
                    <a:lnTo>
                      <a:pt x="423949" y="0"/>
                    </a:lnTo>
                    <a:cubicBezTo>
                      <a:pt x="451776" y="0"/>
                      <a:pt x="478464" y="11054"/>
                      <a:pt x="498140" y="30731"/>
                    </a:cubicBezTo>
                    <a:cubicBezTo>
                      <a:pt x="517817" y="50408"/>
                      <a:pt x="528872" y="77095"/>
                      <a:pt x="528872" y="104923"/>
                    </a:cubicBezTo>
                    <a:lnTo>
                      <a:pt x="528872" y="177327"/>
                    </a:lnTo>
                    <a:cubicBezTo>
                      <a:pt x="528872" y="235274"/>
                      <a:pt x="481896" y="282249"/>
                      <a:pt x="423949" y="282249"/>
                    </a:cubicBezTo>
                    <a:lnTo>
                      <a:pt x="104923" y="282249"/>
                    </a:lnTo>
                    <a:cubicBezTo>
                      <a:pt x="77095" y="282249"/>
                      <a:pt x="50408" y="271195"/>
                      <a:pt x="30731" y="251518"/>
                    </a:cubicBezTo>
                    <a:cubicBezTo>
                      <a:pt x="11054" y="231841"/>
                      <a:pt x="0" y="205154"/>
                      <a:pt x="0" y="177327"/>
                    </a:cubicBezTo>
                    <a:lnTo>
                      <a:pt x="0" y="104923"/>
                    </a:lnTo>
                    <a:cubicBezTo>
                      <a:pt x="0" y="46975"/>
                      <a:pt x="46975" y="0"/>
                      <a:pt x="104923" y="0"/>
                    </a:cubicBezTo>
                    <a:close/>
                  </a:path>
                </a:pathLst>
              </a:custGeom>
              <a:solidFill>
                <a:srgbClr val="FAFADC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0" y="-28575"/>
                <a:ext cx="528900" cy="31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3" name="Google Shape;113;p13"/>
            <p:cNvSpPr txBox="1"/>
            <p:nvPr/>
          </p:nvSpPr>
          <p:spPr>
            <a:xfrm>
              <a:off x="84892" y="3120755"/>
              <a:ext cx="16773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2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13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Дайте причини</a:t>
              </a:r>
              <a:endParaRPr sz="1200"/>
            </a:p>
          </p:txBody>
        </p:sp>
        <p:grpSp>
          <p:nvGrpSpPr>
            <p:cNvPr id="114" name="Google Shape;114;p13"/>
            <p:cNvGrpSpPr/>
            <p:nvPr/>
          </p:nvGrpSpPr>
          <p:grpSpPr>
            <a:xfrm>
              <a:off x="38645" y="4331443"/>
              <a:ext cx="1795034" cy="1054906"/>
              <a:chOff x="0" y="-28575"/>
              <a:chExt cx="528900" cy="310824"/>
            </a:xfrm>
          </p:grpSpPr>
          <p:sp>
            <p:nvSpPr>
              <p:cNvPr id="115" name="Google Shape;115;p13"/>
              <p:cNvSpPr/>
              <p:nvPr/>
            </p:nvSpPr>
            <p:spPr>
              <a:xfrm>
                <a:off x="0" y="0"/>
                <a:ext cx="528872" cy="282249"/>
              </a:xfrm>
              <a:custGeom>
                <a:rect b="b" l="l" r="r" t="t"/>
                <a:pathLst>
                  <a:path extrusionOk="0" h="282249" w="528872">
                    <a:moveTo>
                      <a:pt x="104923" y="0"/>
                    </a:moveTo>
                    <a:lnTo>
                      <a:pt x="423949" y="0"/>
                    </a:lnTo>
                    <a:cubicBezTo>
                      <a:pt x="451776" y="0"/>
                      <a:pt x="478464" y="11054"/>
                      <a:pt x="498140" y="30731"/>
                    </a:cubicBezTo>
                    <a:cubicBezTo>
                      <a:pt x="517817" y="50408"/>
                      <a:pt x="528872" y="77095"/>
                      <a:pt x="528872" y="104923"/>
                    </a:cubicBezTo>
                    <a:lnTo>
                      <a:pt x="528872" y="177327"/>
                    </a:lnTo>
                    <a:cubicBezTo>
                      <a:pt x="528872" y="235274"/>
                      <a:pt x="481896" y="282249"/>
                      <a:pt x="423949" y="282249"/>
                    </a:cubicBezTo>
                    <a:lnTo>
                      <a:pt x="104923" y="282249"/>
                    </a:lnTo>
                    <a:cubicBezTo>
                      <a:pt x="77095" y="282249"/>
                      <a:pt x="50408" y="271195"/>
                      <a:pt x="30731" y="251518"/>
                    </a:cubicBezTo>
                    <a:cubicBezTo>
                      <a:pt x="11054" y="231841"/>
                      <a:pt x="0" y="205154"/>
                      <a:pt x="0" y="177327"/>
                    </a:cubicBezTo>
                    <a:lnTo>
                      <a:pt x="0" y="104923"/>
                    </a:lnTo>
                    <a:cubicBezTo>
                      <a:pt x="0" y="46975"/>
                      <a:pt x="46975" y="0"/>
                      <a:pt x="104923" y="0"/>
                    </a:cubicBezTo>
                    <a:close/>
                  </a:path>
                </a:pathLst>
              </a:custGeom>
              <a:solidFill>
                <a:srgbClr val="82B4BE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3"/>
              <p:cNvSpPr txBox="1"/>
              <p:nvPr/>
            </p:nvSpPr>
            <p:spPr>
              <a:xfrm>
                <a:off x="0" y="-28575"/>
                <a:ext cx="528900" cy="31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7" name="Google Shape;117;p13"/>
            <p:cNvSpPr txBox="1"/>
            <p:nvPr/>
          </p:nvSpPr>
          <p:spPr>
            <a:xfrm>
              <a:off x="16" y="4515272"/>
              <a:ext cx="1847100" cy="91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2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13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Създайте алтернативи</a:t>
              </a:r>
              <a:endParaRPr sz="1200"/>
            </a:p>
          </p:txBody>
        </p:sp>
        <p:grpSp>
          <p:nvGrpSpPr>
            <p:cNvPr id="118" name="Google Shape;118;p13"/>
            <p:cNvGrpSpPr/>
            <p:nvPr/>
          </p:nvGrpSpPr>
          <p:grpSpPr>
            <a:xfrm>
              <a:off x="38645" y="1372369"/>
              <a:ext cx="1795034" cy="1054906"/>
              <a:chOff x="0" y="-28575"/>
              <a:chExt cx="528900" cy="310824"/>
            </a:xfrm>
          </p:grpSpPr>
          <p:sp>
            <p:nvSpPr>
              <p:cNvPr id="119" name="Google Shape;119;p13"/>
              <p:cNvSpPr/>
              <p:nvPr/>
            </p:nvSpPr>
            <p:spPr>
              <a:xfrm>
                <a:off x="0" y="0"/>
                <a:ext cx="528872" cy="282249"/>
              </a:xfrm>
              <a:custGeom>
                <a:rect b="b" l="l" r="r" t="t"/>
                <a:pathLst>
                  <a:path extrusionOk="0" h="282249" w="528872">
                    <a:moveTo>
                      <a:pt x="104923" y="0"/>
                    </a:moveTo>
                    <a:lnTo>
                      <a:pt x="423949" y="0"/>
                    </a:lnTo>
                    <a:cubicBezTo>
                      <a:pt x="451776" y="0"/>
                      <a:pt x="478464" y="11054"/>
                      <a:pt x="498140" y="30731"/>
                    </a:cubicBezTo>
                    <a:cubicBezTo>
                      <a:pt x="517817" y="50408"/>
                      <a:pt x="528872" y="77095"/>
                      <a:pt x="528872" y="104923"/>
                    </a:cubicBezTo>
                    <a:lnTo>
                      <a:pt x="528872" y="177327"/>
                    </a:lnTo>
                    <a:cubicBezTo>
                      <a:pt x="528872" y="235274"/>
                      <a:pt x="481896" y="282249"/>
                      <a:pt x="423949" y="282249"/>
                    </a:cubicBezTo>
                    <a:lnTo>
                      <a:pt x="104923" y="282249"/>
                    </a:lnTo>
                    <a:cubicBezTo>
                      <a:pt x="77095" y="282249"/>
                      <a:pt x="50408" y="271195"/>
                      <a:pt x="30731" y="251518"/>
                    </a:cubicBezTo>
                    <a:cubicBezTo>
                      <a:pt x="11054" y="231841"/>
                      <a:pt x="0" y="205154"/>
                      <a:pt x="0" y="177327"/>
                    </a:cubicBezTo>
                    <a:lnTo>
                      <a:pt x="0" y="104923"/>
                    </a:lnTo>
                    <a:cubicBezTo>
                      <a:pt x="0" y="46975"/>
                      <a:pt x="46975" y="0"/>
                      <a:pt x="104923" y="0"/>
                    </a:cubicBezTo>
                    <a:close/>
                  </a:path>
                </a:pathLst>
              </a:custGeom>
              <a:solidFill>
                <a:srgbClr val="BEBEBE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0" y="-28575"/>
                <a:ext cx="528900" cy="31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1" name="Google Shape;121;p13"/>
            <p:cNvSpPr txBox="1"/>
            <p:nvPr/>
          </p:nvSpPr>
          <p:spPr>
            <a:xfrm>
              <a:off x="97445" y="1766491"/>
              <a:ext cx="16773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6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13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Обяснете го</a:t>
              </a:r>
              <a:endParaRPr sz="1200"/>
            </a:p>
          </p:txBody>
        </p:sp>
        <p:grpSp>
          <p:nvGrpSpPr>
            <p:cNvPr id="122" name="Google Shape;122;p13"/>
            <p:cNvGrpSpPr/>
            <p:nvPr/>
          </p:nvGrpSpPr>
          <p:grpSpPr>
            <a:xfrm>
              <a:off x="38645" y="-96981"/>
              <a:ext cx="1795034" cy="1054906"/>
              <a:chOff x="0" y="-28575"/>
              <a:chExt cx="528900" cy="310824"/>
            </a:xfrm>
          </p:grpSpPr>
          <p:sp>
            <p:nvSpPr>
              <p:cNvPr id="123" name="Google Shape;123;p13"/>
              <p:cNvSpPr/>
              <p:nvPr/>
            </p:nvSpPr>
            <p:spPr>
              <a:xfrm>
                <a:off x="0" y="0"/>
                <a:ext cx="528872" cy="282249"/>
              </a:xfrm>
              <a:custGeom>
                <a:rect b="b" l="l" r="r" t="t"/>
                <a:pathLst>
                  <a:path extrusionOk="0" h="282249" w="528872">
                    <a:moveTo>
                      <a:pt x="104923" y="0"/>
                    </a:moveTo>
                    <a:lnTo>
                      <a:pt x="423949" y="0"/>
                    </a:lnTo>
                    <a:cubicBezTo>
                      <a:pt x="451776" y="0"/>
                      <a:pt x="478464" y="11054"/>
                      <a:pt x="498140" y="30731"/>
                    </a:cubicBezTo>
                    <a:cubicBezTo>
                      <a:pt x="517817" y="50408"/>
                      <a:pt x="528872" y="77095"/>
                      <a:pt x="528872" y="104923"/>
                    </a:cubicBezTo>
                    <a:lnTo>
                      <a:pt x="528872" y="177327"/>
                    </a:lnTo>
                    <a:cubicBezTo>
                      <a:pt x="528872" y="235274"/>
                      <a:pt x="481896" y="282249"/>
                      <a:pt x="423949" y="282249"/>
                    </a:cubicBezTo>
                    <a:lnTo>
                      <a:pt x="104923" y="282249"/>
                    </a:lnTo>
                    <a:cubicBezTo>
                      <a:pt x="77095" y="282249"/>
                      <a:pt x="50408" y="271195"/>
                      <a:pt x="30731" y="251518"/>
                    </a:cubicBezTo>
                    <a:cubicBezTo>
                      <a:pt x="11054" y="231841"/>
                      <a:pt x="0" y="205154"/>
                      <a:pt x="0" y="177327"/>
                    </a:cubicBezTo>
                    <a:lnTo>
                      <a:pt x="0" y="104923"/>
                    </a:lnTo>
                    <a:cubicBezTo>
                      <a:pt x="0" y="46975"/>
                      <a:pt x="46975" y="0"/>
                      <a:pt x="104923" y="0"/>
                    </a:cubicBezTo>
                    <a:close/>
                  </a:path>
                </a:pathLst>
              </a:custGeom>
              <a:solidFill>
                <a:srgbClr val="82B4BE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3"/>
              <p:cNvSpPr txBox="1"/>
              <p:nvPr/>
            </p:nvSpPr>
            <p:spPr>
              <a:xfrm>
                <a:off x="0" y="-28575"/>
                <a:ext cx="528900" cy="31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5" name="Google Shape;125;p13"/>
            <p:cNvSpPr txBox="1"/>
            <p:nvPr/>
          </p:nvSpPr>
          <p:spPr>
            <a:xfrm>
              <a:off x="97445" y="297141"/>
              <a:ext cx="16773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6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13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Назовете го</a:t>
              </a:r>
              <a:endParaRPr sz="1200"/>
            </a:p>
          </p:txBody>
        </p:sp>
      </p:grpSp>
      <p:sp>
        <p:nvSpPr>
          <p:cNvPr id="126" name="Google Shape;126;p13"/>
          <p:cNvSpPr txBox="1"/>
          <p:nvPr/>
        </p:nvSpPr>
        <p:spPr>
          <a:xfrm>
            <a:off x="317040" y="4248726"/>
            <a:ext cx="82437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Този метод кара учениците да се вгледат внимателно в особеностите и детайлите на дадена тема или случай и след това да създават множество обяснения защо нещо е така, както е.  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