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x="18288000" cy="10287000"/>
  <p:notesSz cx="6858000" cy="9144000"/>
  <p:embeddedFontLst>
    <p:embeddedFont>
      <p:font typeface="Gilam" charset="1" panose="00000600000000000000"/>
      <p:regular r:id="rId32"/>
    </p:embeddedFont>
    <p:embeddedFont>
      <p:font typeface="Arimo" charset="1" panose="020B0604020202020204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svg" Type="http://schemas.openxmlformats.org/officeDocument/2006/relationships/image"/><Relationship Id="rId11" Target="../media/image8.png" Type="http://schemas.openxmlformats.org/officeDocument/2006/relationships/image"/><Relationship Id="rId2" Target="../media/image1.jpe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Relationship Id="rId7" Target="../media/image13.png" Type="http://schemas.openxmlformats.org/officeDocument/2006/relationships/image"/><Relationship Id="rId8" Target="../media/image14.svg" Type="http://schemas.openxmlformats.org/officeDocument/2006/relationships/image"/><Relationship Id="rId9" Target="../media/image1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7.png" Type="http://schemas.openxmlformats.org/officeDocument/2006/relationships/image"/><Relationship Id="rId4" Target="../media/image18.svg" Type="http://schemas.openxmlformats.org/officeDocument/2006/relationships/image"/><Relationship Id="rId5" Target="../media/image19.png" Type="http://schemas.openxmlformats.org/officeDocument/2006/relationships/image"/><Relationship Id="rId6" Target="../media/image20.svg" Type="http://schemas.openxmlformats.org/officeDocument/2006/relationships/image"/><Relationship Id="rId7" Target="../media/image21.png" Type="http://schemas.openxmlformats.org/officeDocument/2006/relationships/image"/><Relationship Id="rId8" Target="../media/image22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png" Type="http://schemas.openxmlformats.org/officeDocument/2006/relationships/image"/><Relationship Id="rId11" Target="../media/image28.svg" Type="http://schemas.openxmlformats.org/officeDocument/2006/relationships/image"/><Relationship Id="rId12" Target="../media/image29.png" Type="http://schemas.openxmlformats.org/officeDocument/2006/relationships/image"/><Relationship Id="rId13" Target="../media/image30.svg" Type="http://schemas.openxmlformats.org/officeDocument/2006/relationships/image"/><Relationship Id="rId2" Target="../media/image1.jpe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8.pn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8.svg" Type="http://schemas.openxmlformats.org/officeDocument/2006/relationships/image"/><Relationship Id="rId11" Target="../media/image39.png" Type="http://schemas.openxmlformats.org/officeDocument/2006/relationships/image"/><Relationship Id="rId12" Target="../media/image40.svg" Type="http://schemas.openxmlformats.org/officeDocument/2006/relationships/image"/><Relationship Id="rId13" Target="../media/image41.png" Type="http://schemas.openxmlformats.org/officeDocument/2006/relationships/image"/><Relationship Id="rId14" Target="../media/image42.svg" Type="http://schemas.openxmlformats.org/officeDocument/2006/relationships/image"/><Relationship Id="rId15" Target="../media/image8.png" Type="http://schemas.openxmlformats.org/officeDocument/2006/relationships/image"/><Relationship Id="rId2" Target="../media/image1.jpeg" Type="http://schemas.openxmlformats.org/officeDocument/2006/relationships/image"/><Relationship Id="rId3" Target="../media/image31.png" Type="http://schemas.openxmlformats.org/officeDocument/2006/relationships/image"/><Relationship Id="rId4" Target="../media/image32.svg" Type="http://schemas.openxmlformats.org/officeDocument/2006/relationships/image"/><Relationship Id="rId5" Target="../media/image33.png" Type="http://schemas.openxmlformats.org/officeDocument/2006/relationships/image"/><Relationship Id="rId6" Target="../media/image34.svg" Type="http://schemas.openxmlformats.org/officeDocument/2006/relationships/image"/><Relationship Id="rId7" Target="../media/image35.png" Type="http://schemas.openxmlformats.org/officeDocument/2006/relationships/image"/><Relationship Id="rId8" Target="../media/image36.svg" Type="http://schemas.openxmlformats.org/officeDocument/2006/relationships/image"/><Relationship Id="rId9" Target="../media/image3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5.png" Type="http://schemas.openxmlformats.org/officeDocument/2006/relationships/image"/><Relationship Id="rId4" Target="../media/image36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8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1.png" Type="http://schemas.openxmlformats.org/officeDocument/2006/relationships/image"/><Relationship Id="rId4" Target="../media/image32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7.png" Type="http://schemas.openxmlformats.org/officeDocument/2006/relationships/image"/><Relationship Id="rId4" Target="../media/image38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8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3.png" Type="http://schemas.openxmlformats.org/officeDocument/2006/relationships/image"/><Relationship Id="rId4" Target="../media/image34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8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9.png" Type="http://schemas.openxmlformats.org/officeDocument/2006/relationships/image"/><Relationship Id="rId4" Target="../media/image40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43.png" Type="http://schemas.openxmlformats.org/officeDocument/2006/relationships/image"/><Relationship Id="rId8" Target="../media/image44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1.png" Type="http://schemas.openxmlformats.org/officeDocument/2006/relationships/image"/><Relationship Id="rId4" Target="../media/image42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8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8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1.png" Type="http://schemas.openxmlformats.org/officeDocument/2006/relationships/image"/><Relationship Id="rId11" Target="../media/image52.png" Type="http://schemas.openxmlformats.org/officeDocument/2006/relationships/image"/><Relationship Id="rId2" Target="../media/image1.jpeg" Type="http://schemas.openxmlformats.org/officeDocument/2006/relationships/image"/><Relationship Id="rId3" Target="../media/image8.png" Type="http://schemas.openxmlformats.org/officeDocument/2006/relationships/image"/><Relationship Id="rId4" Target="../media/image45.png" Type="http://schemas.openxmlformats.org/officeDocument/2006/relationships/image"/><Relationship Id="rId5" Target="../media/image46.png" Type="http://schemas.openxmlformats.org/officeDocument/2006/relationships/image"/><Relationship Id="rId6" Target="../media/image47.png" Type="http://schemas.openxmlformats.org/officeDocument/2006/relationships/image"/><Relationship Id="rId7" Target="../media/image48.png" Type="http://schemas.openxmlformats.org/officeDocument/2006/relationships/image"/><Relationship Id="rId8" Target="../media/image49.png" Type="http://schemas.openxmlformats.org/officeDocument/2006/relationships/image"/><Relationship Id="rId9" Target="../media/image50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2" Target="../media/image1.jpeg" Type="http://schemas.openxmlformats.org/officeDocument/2006/relationships/image"/><Relationship Id="rId3" Target="../media/image8.png" Type="http://schemas.openxmlformats.org/officeDocument/2006/relationships/image"/><Relationship Id="rId4" Target="../media/image53.png" Type="http://schemas.openxmlformats.org/officeDocument/2006/relationships/image"/><Relationship Id="rId5" Target="../media/image54.svg" Type="http://schemas.openxmlformats.org/officeDocument/2006/relationships/image"/><Relationship Id="rId6" Target="../media/image55.png" Type="http://schemas.openxmlformats.org/officeDocument/2006/relationships/image"/><Relationship Id="rId7" Target="../media/image56.svg" Type="http://schemas.openxmlformats.org/officeDocument/2006/relationships/image"/><Relationship Id="rId8" Target="../media/image57.png" Type="http://schemas.openxmlformats.org/officeDocument/2006/relationships/image"/><Relationship Id="rId9" Target="../media/image58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1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8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8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8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7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8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0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8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5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8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6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8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8.png" Type="http://schemas.openxmlformats.org/officeDocument/2006/relationships/image"/><Relationship Id="rId6" Target="../media/image49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52.png" Type="http://schemas.openxmlformats.org/officeDocument/2006/relationships/image"/><Relationship Id="rId6" Target="../media/image8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161111">
            <a:off x="14013349" y="-1542696"/>
            <a:ext cx="5551449" cy="5592119"/>
          </a:xfrm>
          <a:custGeom>
            <a:avLst/>
            <a:gdLst/>
            <a:ahLst/>
            <a:cxnLst/>
            <a:rect r="r" b="b" t="t" l="l"/>
            <a:pathLst>
              <a:path h="5592119" w="5551449">
                <a:moveTo>
                  <a:pt x="0" y="0"/>
                </a:moveTo>
                <a:lnTo>
                  <a:pt x="5551449" y="0"/>
                </a:lnTo>
                <a:lnTo>
                  <a:pt x="5551449" y="5592119"/>
                </a:lnTo>
                <a:lnTo>
                  <a:pt x="0" y="55921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5995563" y="2194277"/>
            <a:ext cx="5926838" cy="1123802"/>
            <a:chOff x="0" y="0"/>
            <a:chExt cx="1560978" cy="29598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60978" cy="295981"/>
            </a:xfrm>
            <a:custGeom>
              <a:avLst/>
              <a:gdLst/>
              <a:ahLst/>
              <a:cxnLst/>
              <a:rect r="r" b="b" t="t" l="l"/>
              <a:pathLst>
                <a:path h="295981" w="1560978">
                  <a:moveTo>
                    <a:pt x="66619" y="0"/>
                  </a:moveTo>
                  <a:lnTo>
                    <a:pt x="1494359" y="0"/>
                  </a:lnTo>
                  <a:cubicBezTo>
                    <a:pt x="1512027" y="0"/>
                    <a:pt x="1528972" y="7019"/>
                    <a:pt x="1541466" y="19512"/>
                  </a:cubicBezTo>
                  <a:cubicBezTo>
                    <a:pt x="1553959" y="32006"/>
                    <a:pt x="1560978" y="48950"/>
                    <a:pt x="1560978" y="66619"/>
                  </a:cubicBezTo>
                  <a:lnTo>
                    <a:pt x="1560978" y="229362"/>
                  </a:lnTo>
                  <a:cubicBezTo>
                    <a:pt x="1560978" y="247031"/>
                    <a:pt x="1553959" y="263975"/>
                    <a:pt x="1541466" y="276469"/>
                  </a:cubicBezTo>
                  <a:cubicBezTo>
                    <a:pt x="1528972" y="288962"/>
                    <a:pt x="1512027" y="295981"/>
                    <a:pt x="1494359" y="295981"/>
                  </a:cubicBezTo>
                  <a:lnTo>
                    <a:pt x="66619" y="295981"/>
                  </a:lnTo>
                  <a:cubicBezTo>
                    <a:pt x="48950" y="295981"/>
                    <a:pt x="32006" y="288962"/>
                    <a:pt x="19512" y="276469"/>
                  </a:cubicBezTo>
                  <a:cubicBezTo>
                    <a:pt x="7019" y="263975"/>
                    <a:pt x="0" y="247031"/>
                    <a:pt x="0" y="229362"/>
                  </a:cubicBezTo>
                  <a:lnTo>
                    <a:pt x="0" y="66619"/>
                  </a:lnTo>
                  <a:cubicBezTo>
                    <a:pt x="0" y="48950"/>
                    <a:pt x="7019" y="32006"/>
                    <a:pt x="19512" y="19512"/>
                  </a:cubicBezTo>
                  <a:cubicBezTo>
                    <a:pt x="32006" y="7019"/>
                    <a:pt x="48950" y="0"/>
                    <a:pt x="66619" y="0"/>
                  </a:cubicBezTo>
                  <a:close/>
                </a:path>
              </a:pathLst>
            </a:custGeom>
            <a:solidFill>
              <a:srgbClr val="FA4155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1560978" cy="3436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1161111">
            <a:off x="-1747024" y="5975191"/>
            <a:ext cx="5551449" cy="5592119"/>
          </a:xfrm>
          <a:custGeom>
            <a:avLst/>
            <a:gdLst/>
            <a:ahLst/>
            <a:cxnLst/>
            <a:rect r="r" b="b" t="t" l="l"/>
            <a:pathLst>
              <a:path h="5592119" w="5551449">
                <a:moveTo>
                  <a:pt x="0" y="0"/>
                </a:moveTo>
                <a:lnTo>
                  <a:pt x="5551448" y="0"/>
                </a:lnTo>
                <a:lnTo>
                  <a:pt x="5551448" y="5592119"/>
                </a:lnTo>
                <a:lnTo>
                  <a:pt x="0" y="55921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9743988">
            <a:off x="-1445652" y="-1312638"/>
            <a:ext cx="5309462" cy="5520235"/>
          </a:xfrm>
          <a:custGeom>
            <a:avLst/>
            <a:gdLst/>
            <a:ahLst/>
            <a:cxnLst/>
            <a:rect r="r" b="b" t="t" l="l"/>
            <a:pathLst>
              <a:path h="5520235" w="5309462">
                <a:moveTo>
                  <a:pt x="0" y="0"/>
                </a:moveTo>
                <a:lnTo>
                  <a:pt x="5309462" y="0"/>
                </a:lnTo>
                <a:lnTo>
                  <a:pt x="5309462" y="5520235"/>
                </a:lnTo>
                <a:lnTo>
                  <a:pt x="0" y="55202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40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265173" y="3771591"/>
            <a:ext cx="13387619" cy="3196623"/>
            <a:chOff x="0" y="0"/>
            <a:chExt cx="3525957" cy="84190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525957" cy="841909"/>
            </a:xfrm>
            <a:custGeom>
              <a:avLst/>
              <a:gdLst/>
              <a:ahLst/>
              <a:cxnLst/>
              <a:rect r="r" b="b" t="t" l="l"/>
              <a:pathLst>
                <a:path h="841909" w="3525957">
                  <a:moveTo>
                    <a:pt x="57829" y="0"/>
                  </a:moveTo>
                  <a:lnTo>
                    <a:pt x="3468128" y="0"/>
                  </a:lnTo>
                  <a:cubicBezTo>
                    <a:pt x="3483466" y="0"/>
                    <a:pt x="3498174" y="6093"/>
                    <a:pt x="3509020" y="16938"/>
                  </a:cubicBezTo>
                  <a:cubicBezTo>
                    <a:pt x="3519865" y="27783"/>
                    <a:pt x="3525957" y="42492"/>
                    <a:pt x="3525957" y="57829"/>
                  </a:cubicBezTo>
                  <a:lnTo>
                    <a:pt x="3525957" y="784080"/>
                  </a:lnTo>
                  <a:cubicBezTo>
                    <a:pt x="3525957" y="799417"/>
                    <a:pt x="3519865" y="814126"/>
                    <a:pt x="3509020" y="824971"/>
                  </a:cubicBezTo>
                  <a:cubicBezTo>
                    <a:pt x="3498174" y="835816"/>
                    <a:pt x="3483466" y="841909"/>
                    <a:pt x="3468128" y="841909"/>
                  </a:cubicBezTo>
                  <a:lnTo>
                    <a:pt x="57829" y="841909"/>
                  </a:lnTo>
                  <a:cubicBezTo>
                    <a:pt x="42492" y="841909"/>
                    <a:pt x="27783" y="835816"/>
                    <a:pt x="16938" y="824971"/>
                  </a:cubicBezTo>
                  <a:cubicBezTo>
                    <a:pt x="6093" y="814126"/>
                    <a:pt x="0" y="799417"/>
                    <a:pt x="0" y="784080"/>
                  </a:cubicBezTo>
                  <a:lnTo>
                    <a:pt x="0" y="57829"/>
                  </a:lnTo>
                  <a:cubicBezTo>
                    <a:pt x="0" y="42492"/>
                    <a:pt x="6093" y="27783"/>
                    <a:pt x="16938" y="16938"/>
                  </a:cubicBezTo>
                  <a:cubicBezTo>
                    <a:pt x="27783" y="6093"/>
                    <a:pt x="42492" y="0"/>
                    <a:pt x="57829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3525957" cy="88953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2467596">
            <a:off x="14134343" y="6278423"/>
            <a:ext cx="5309462" cy="5520235"/>
          </a:xfrm>
          <a:custGeom>
            <a:avLst/>
            <a:gdLst/>
            <a:ahLst/>
            <a:cxnLst/>
            <a:rect r="r" b="b" t="t" l="l"/>
            <a:pathLst>
              <a:path h="5520235" w="5309462">
                <a:moveTo>
                  <a:pt x="0" y="0"/>
                </a:moveTo>
                <a:lnTo>
                  <a:pt x="5309462" y="0"/>
                </a:lnTo>
                <a:lnTo>
                  <a:pt x="5309462" y="5520235"/>
                </a:lnTo>
                <a:lnTo>
                  <a:pt x="0" y="552023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6397804" y="2389465"/>
            <a:ext cx="5122355" cy="628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49"/>
              </a:lnSpc>
              <a:spcBef>
                <a:spcPct val="0"/>
              </a:spcBef>
            </a:pPr>
            <a:r>
              <a:rPr lang="en-US" sz="3499" spc="-23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Как се делят клетките?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856457" y="4281039"/>
            <a:ext cx="14205050" cy="2240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09"/>
              </a:lnSpc>
              <a:spcBef>
                <a:spcPct val="0"/>
              </a:spcBef>
            </a:pPr>
            <a:r>
              <a:rPr lang="en-US" sz="734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ТАЙНИТЕ НА КЛЕТЪЧНОТО ВЪЗПРОИЗВЕЖДАНЕ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7241533" y="9158964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5"/>
                </a:lnTo>
                <a:lnTo>
                  <a:pt x="0" y="11449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818944"/>
            <a:ext cx="9791885" cy="8229600"/>
            <a:chOff x="0" y="0"/>
            <a:chExt cx="2578933" cy="216746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578933" cy="2167467"/>
            </a:xfrm>
            <a:custGeom>
              <a:avLst/>
              <a:gdLst/>
              <a:ahLst/>
              <a:cxnLst/>
              <a:rect r="r" b="b" t="t" l="l"/>
              <a:pathLst>
                <a:path h="2167467" w="2578933">
                  <a:moveTo>
                    <a:pt x="40323" y="0"/>
                  </a:moveTo>
                  <a:lnTo>
                    <a:pt x="2538610" y="0"/>
                  </a:lnTo>
                  <a:cubicBezTo>
                    <a:pt x="2549304" y="0"/>
                    <a:pt x="2559560" y="4248"/>
                    <a:pt x="2567122" y="11810"/>
                  </a:cubicBezTo>
                  <a:cubicBezTo>
                    <a:pt x="2574684" y="19372"/>
                    <a:pt x="2578933" y="29629"/>
                    <a:pt x="2578933" y="40323"/>
                  </a:cubicBezTo>
                  <a:lnTo>
                    <a:pt x="2578933" y="2127144"/>
                  </a:lnTo>
                  <a:cubicBezTo>
                    <a:pt x="2578933" y="2137838"/>
                    <a:pt x="2574684" y="2148094"/>
                    <a:pt x="2567122" y="2155656"/>
                  </a:cubicBezTo>
                  <a:cubicBezTo>
                    <a:pt x="2559560" y="2163218"/>
                    <a:pt x="2549304" y="2167467"/>
                    <a:pt x="2538610" y="2167467"/>
                  </a:cubicBezTo>
                  <a:lnTo>
                    <a:pt x="40323" y="2167467"/>
                  </a:lnTo>
                  <a:cubicBezTo>
                    <a:pt x="29629" y="2167467"/>
                    <a:pt x="19372" y="2163218"/>
                    <a:pt x="11810" y="2155656"/>
                  </a:cubicBezTo>
                  <a:cubicBezTo>
                    <a:pt x="4248" y="2148094"/>
                    <a:pt x="0" y="2137838"/>
                    <a:pt x="0" y="2127144"/>
                  </a:cubicBezTo>
                  <a:lnTo>
                    <a:pt x="0" y="40323"/>
                  </a:lnTo>
                  <a:cubicBezTo>
                    <a:pt x="0" y="29629"/>
                    <a:pt x="4248" y="19372"/>
                    <a:pt x="11810" y="11810"/>
                  </a:cubicBezTo>
                  <a:cubicBezTo>
                    <a:pt x="19372" y="4248"/>
                    <a:pt x="29629" y="0"/>
                    <a:pt x="40323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578933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2577214" y="1275283"/>
            <a:ext cx="7465065" cy="2743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... са основните градивни елементи на живите организми. Всички живи същества – от най-простите бактерии до сложните многоклетъчни организми </a:t>
            </a:r>
            <a:r>
              <a:rPr lang="en-US" b="true" sz="3000" spc="-198" strike="noStrike" u="none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– се състоят от клетки.Човешкото тяло е изградено от няколко трилиона клетки.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08740" y="1799158"/>
            <a:ext cx="516657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FA4155"/>
                </a:solidFill>
                <a:latin typeface="Gilam"/>
                <a:ea typeface="Gilam"/>
                <a:cs typeface="Gilam"/>
                <a:sym typeface="Gilam"/>
              </a:rPr>
              <a:t>1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577214" y="4628731"/>
            <a:ext cx="7465065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... изпълняват различни жизненоважни функции. Всяка клетка изпълнява специфична роля, необходима за правилното функциониране на организма.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08740" y="4771819"/>
            <a:ext cx="811560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FA4155"/>
                </a:solidFill>
                <a:latin typeface="Gilam"/>
                <a:ea typeface="Gilam"/>
                <a:cs typeface="Gilam"/>
                <a:sym typeface="Gilam"/>
              </a:rPr>
              <a:t>2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577214" y="7296379"/>
            <a:ext cx="7465065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... могат да се разделят и да образуват нови клетки чрез процеси като митоза и мейоза 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01894" y="6905854"/>
            <a:ext cx="825252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FA4155"/>
                </a:solidFill>
                <a:latin typeface="Gilam"/>
                <a:ea typeface="Gilam"/>
                <a:cs typeface="Gilam"/>
                <a:sym typeface="Gilam"/>
              </a:rPr>
              <a:t>3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2140714" y="1275283"/>
            <a:ext cx="4596260" cy="870969"/>
            <a:chOff x="0" y="0"/>
            <a:chExt cx="1210538" cy="22939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12745325" y="1170508"/>
            <a:ext cx="3991649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Клетките...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1161111">
            <a:off x="11717850" y="2360092"/>
            <a:ext cx="6471495" cy="6518905"/>
          </a:xfrm>
          <a:custGeom>
            <a:avLst/>
            <a:gdLst/>
            <a:ahLst/>
            <a:cxnLst/>
            <a:rect r="r" b="b" t="t" l="l"/>
            <a:pathLst>
              <a:path h="6518905" w="6471495">
                <a:moveTo>
                  <a:pt x="0" y="0"/>
                </a:moveTo>
                <a:lnTo>
                  <a:pt x="6471495" y="0"/>
                </a:lnTo>
                <a:lnTo>
                  <a:pt x="6471495" y="6518905"/>
                </a:lnTo>
                <a:lnTo>
                  <a:pt x="0" y="65189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426551" y="9194584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91219" y="1221225"/>
            <a:ext cx="8685541" cy="870969"/>
            <a:chOff x="0" y="0"/>
            <a:chExt cx="2287550" cy="22939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87550" cy="229391"/>
            </a:xfrm>
            <a:custGeom>
              <a:avLst/>
              <a:gdLst/>
              <a:ahLst/>
              <a:cxnLst/>
              <a:rect r="r" b="b" t="t" l="l"/>
              <a:pathLst>
                <a:path h="229391" w="2287550">
                  <a:moveTo>
                    <a:pt x="45459" y="0"/>
                  </a:moveTo>
                  <a:lnTo>
                    <a:pt x="2242091" y="0"/>
                  </a:lnTo>
                  <a:cubicBezTo>
                    <a:pt x="2254147" y="0"/>
                    <a:pt x="2265710" y="4789"/>
                    <a:pt x="2274235" y="13315"/>
                  </a:cubicBezTo>
                  <a:cubicBezTo>
                    <a:pt x="2282761" y="21840"/>
                    <a:pt x="2287550" y="33403"/>
                    <a:pt x="2287550" y="45459"/>
                  </a:cubicBezTo>
                  <a:lnTo>
                    <a:pt x="2287550" y="183932"/>
                  </a:lnTo>
                  <a:cubicBezTo>
                    <a:pt x="2287550" y="195988"/>
                    <a:pt x="2282761" y="207551"/>
                    <a:pt x="2274235" y="216076"/>
                  </a:cubicBezTo>
                  <a:cubicBezTo>
                    <a:pt x="2265710" y="224602"/>
                    <a:pt x="2254147" y="229391"/>
                    <a:pt x="2242091" y="229391"/>
                  </a:cubicBezTo>
                  <a:lnTo>
                    <a:pt x="45459" y="229391"/>
                  </a:lnTo>
                  <a:cubicBezTo>
                    <a:pt x="33403" y="229391"/>
                    <a:pt x="21840" y="224602"/>
                    <a:pt x="13315" y="216076"/>
                  </a:cubicBezTo>
                  <a:cubicBezTo>
                    <a:pt x="4789" y="207551"/>
                    <a:pt x="0" y="195988"/>
                    <a:pt x="0" y="183932"/>
                  </a:cubicBezTo>
                  <a:lnTo>
                    <a:pt x="0" y="45459"/>
                  </a:lnTo>
                  <a:cubicBezTo>
                    <a:pt x="0" y="33403"/>
                    <a:pt x="4789" y="21840"/>
                    <a:pt x="13315" y="13315"/>
                  </a:cubicBezTo>
                  <a:cubicBezTo>
                    <a:pt x="21840" y="4789"/>
                    <a:pt x="33403" y="0"/>
                    <a:pt x="45459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87550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614664" y="5505450"/>
            <a:ext cx="15058672" cy="4041921"/>
            <a:chOff x="0" y="0"/>
            <a:chExt cx="3966070" cy="106453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6070" cy="1064539"/>
            </a:xfrm>
            <a:custGeom>
              <a:avLst/>
              <a:gdLst/>
              <a:ahLst/>
              <a:cxnLst/>
              <a:rect r="r" b="b" t="t" l="l"/>
              <a:pathLst>
                <a:path h="1064539" w="3966070">
                  <a:moveTo>
                    <a:pt x="26220" y="0"/>
                  </a:moveTo>
                  <a:lnTo>
                    <a:pt x="3939850" y="0"/>
                  </a:lnTo>
                  <a:cubicBezTo>
                    <a:pt x="3954331" y="0"/>
                    <a:pt x="3966070" y="11739"/>
                    <a:pt x="3966070" y="26220"/>
                  </a:cubicBezTo>
                  <a:lnTo>
                    <a:pt x="3966070" y="1038319"/>
                  </a:lnTo>
                  <a:cubicBezTo>
                    <a:pt x="3966070" y="1052800"/>
                    <a:pt x="3954331" y="1064539"/>
                    <a:pt x="3939850" y="1064539"/>
                  </a:cubicBezTo>
                  <a:lnTo>
                    <a:pt x="26220" y="1064539"/>
                  </a:lnTo>
                  <a:cubicBezTo>
                    <a:pt x="11739" y="1064539"/>
                    <a:pt x="0" y="1052800"/>
                    <a:pt x="0" y="1038319"/>
                  </a:cubicBezTo>
                  <a:lnTo>
                    <a:pt x="0" y="26220"/>
                  </a:lnTo>
                  <a:cubicBezTo>
                    <a:pt x="0" y="11739"/>
                    <a:pt x="11739" y="0"/>
                    <a:pt x="2622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3966070" cy="11121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6204837">
            <a:off x="1985743" y="6032574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6"/>
                </a:lnTo>
                <a:lnTo>
                  <a:pt x="0" y="944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6204837">
            <a:off x="1985743" y="7599351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7"/>
                </a:lnTo>
                <a:lnTo>
                  <a:pt x="0" y="9446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710550" y="1172522"/>
            <a:ext cx="7646879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Клетъчно делене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984045" y="6078991"/>
            <a:ext cx="13363461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Това е основен процес, който осигурява растежа, подмяната на клетките в тъканите и възпроизводството на организмите.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984045" y="7645768"/>
            <a:ext cx="13179576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При клетъчното делене всяка клетка се разделя на две дъщерни клетки. Има три основни вида клетъчно делене: просто делене, митоза и мейоза.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7848600" y="2495550"/>
            <a:ext cx="2590800" cy="2590800"/>
          </a:xfrm>
          <a:custGeom>
            <a:avLst/>
            <a:gdLst/>
            <a:ahLst/>
            <a:cxnLst/>
            <a:rect r="r" b="b" t="t" l="l"/>
            <a:pathLst>
              <a:path h="2590800" w="2590800">
                <a:moveTo>
                  <a:pt x="0" y="0"/>
                </a:moveTo>
                <a:lnTo>
                  <a:pt x="2590800" y="0"/>
                </a:lnTo>
                <a:lnTo>
                  <a:pt x="2590800" y="2590800"/>
                </a:lnTo>
                <a:lnTo>
                  <a:pt x="0" y="2590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40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0">
            <a:off x="13081034" y="2495550"/>
            <a:ext cx="2590800" cy="2590800"/>
          </a:xfrm>
          <a:custGeom>
            <a:avLst/>
            <a:gdLst/>
            <a:ahLst/>
            <a:cxnLst/>
            <a:rect r="r" b="b" t="t" l="l"/>
            <a:pathLst>
              <a:path h="2590800" w="2590800">
                <a:moveTo>
                  <a:pt x="0" y="0"/>
                </a:moveTo>
                <a:lnTo>
                  <a:pt x="2590800" y="0"/>
                </a:lnTo>
                <a:lnTo>
                  <a:pt x="2590800" y="2590800"/>
                </a:lnTo>
                <a:lnTo>
                  <a:pt x="0" y="2590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40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0">
            <a:off x="2616166" y="2495550"/>
            <a:ext cx="2590800" cy="2590800"/>
          </a:xfrm>
          <a:custGeom>
            <a:avLst/>
            <a:gdLst/>
            <a:ahLst/>
            <a:cxnLst/>
            <a:rect r="r" b="b" t="t" l="l"/>
            <a:pathLst>
              <a:path h="2590800" w="2590800">
                <a:moveTo>
                  <a:pt x="0" y="0"/>
                </a:moveTo>
                <a:lnTo>
                  <a:pt x="2590800" y="0"/>
                </a:lnTo>
                <a:lnTo>
                  <a:pt x="2590800" y="2590800"/>
                </a:lnTo>
                <a:lnTo>
                  <a:pt x="0" y="2590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40000"/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7" id="17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201500" y="2753892"/>
            <a:ext cx="4969756" cy="6504408"/>
            <a:chOff x="0" y="0"/>
            <a:chExt cx="3525957" cy="461476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525957" cy="4614767"/>
            </a:xfrm>
            <a:custGeom>
              <a:avLst/>
              <a:gdLst/>
              <a:ahLst/>
              <a:cxnLst/>
              <a:rect r="r" b="b" t="t" l="l"/>
              <a:pathLst>
                <a:path h="4614767" w="3525957">
                  <a:moveTo>
                    <a:pt x="3401497" y="4614767"/>
                  </a:moveTo>
                  <a:lnTo>
                    <a:pt x="124460" y="4614767"/>
                  </a:lnTo>
                  <a:cubicBezTo>
                    <a:pt x="55880" y="4614767"/>
                    <a:pt x="0" y="4558887"/>
                    <a:pt x="0" y="449030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01497" y="0"/>
                  </a:lnTo>
                  <a:cubicBezTo>
                    <a:pt x="3470077" y="0"/>
                    <a:pt x="3525957" y="55880"/>
                    <a:pt x="3525957" y="124460"/>
                  </a:cubicBezTo>
                  <a:lnTo>
                    <a:pt x="3525957" y="4490307"/>
                  </a:lnTo>
                  <a:cubicBezTo>
                    <a:pt x="3525957" y="4558887"/>
                    <a:pt x="3470077" y="4614767"/>
                    <a:pt x="3401497" y="4614767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6659122" y="2753892"/>
            <a:ext cx="4969756" cy="6504408"/>
            <a:chOff x="0" y="0"/>
            <a:chExt cx="3525957" cy="461476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525957" cy="4614767"/>
            </a:xfrm>
            <a:custGeom>
              <a:avLst/>
              <a:gdLst/>
              <a:ahLst/>
              <a:cxnLst/>
              <a:rect r="r" b="b" t="t" l="l"/>
              <a:pathLst>
                <a:path h="4614767" w="3525957">
                  <a:moveTo>
                    <a:pt x="3401497" y="4614767"/>
                  </a:moveTo>
                  <a:lnTo>
                    <a:pt x="124460" y="4614767"/>
                  </a:lnTo>
                  <a:cubicBezTo>
                    <a:pt x="55880" y="4614767"/>
                    <a:pt x="0" y="4558887"/>
                    <a:pt x="0" y="449030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01497" y="0"/>
                  </a:lnTo>
                  <a:cubicBezTo>
                    <a:pt x="3470077" y="0"/>
                    <a:pt x="3525957" y="55880"/>
                    <a:pt x="3525957" y="124460"/>
                  </a:cubicBezTo>
                  <a:lnTo>
                    <a:pt x="3525957" y="4490307"/>
                  </a:lnTo>
                  <a:cubicBezTo>
                    <a:pt x="3525957" y="4558887"/>
                    <a:pt x="3470077" y="4614767"/>
                    <a:pt x="3401497" y="4614767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7068439" y="3142624"/>
            <a:ext cx="4151122" cy="4114800"/>
          </a:xfrm>
          <a:custGeom>
            <a:avLst/>
            <a:gdLst/>
            <a:ahLst/>
            <a:cxnLst/>
            <a:rect r="r" b="b" t="t" l="l"/>
            <a:pathLst>
              <a:path h="4114800" w="4151122">
                <a:moveTo>
                  <a:pt x="0" y="0"/>
                </a:moveTo>
                <a:lnTo>
                  <a:pt x="4151122" y="0"/>
                </a:lnTo>
                <a:lnTo>
                  <a:pt x="415112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2116744" y="2753892"/>
            <a:ext cx="4969756" cy="6504408"/>
            <a:chOff x="0" y="0"/>
            <a:chExt cx="3525957" cy="461476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525957" cy="4614767"/>
            </a:xfrm>
            <a:custGeom>
              <a:avLst/>
              <a:gdLst/>
              <a:ahLst/>
              <a:cxnLst/>
              <a:rect r="r" b="b" t="t" l="l"/>
              <a:pathLst>
                <a:path h="4614767" w="3525957">
                  <a:moveTo>
                    <a:pt x="3401497" y="4614767"/>
                  </a:moveTo>
                  <a:lnTo>
                    <a:pt x="124460" y="4614767"/>
                  </a:lnTo>
                  <a:cubicBezTo>
                    <a:pt x="55880" y="4614767"/>
                    <a:pt x="0" y="4558887"/>
                    <a:pt x="0" y="449030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01497" y="0"/>
                  </a:lnTo>
                  <a:cubicBezTo>
                    <a:pt x="3470077" y="0"/>
                    <a:pt x="3525957" y="55880"/>
                    <a:pt x="3525957" y="124460"/>
                  </a:cubicBezTo>
                  <a:lnTo>
                    <a:pt x="3525957" y="4490307"/>
                  </a:lnTo>
                  <a:cubicBezTo>
                    <a:pt x="3525957" y="4558887"/>
                    <a:pt x="3470077" y="4614767"/>
                    <a:pt x="3401497" y="4614767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4801229" y="1221225"/>
            <a:ext cx="8685541" cy="870969"/>
            <a:chOff x="0" y="0"/>
            <a:chExt cx="2287550" cy="22939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287550" cy="229391"/>
            </a:xfrm>
            <a:custGeom>
              <a:avLst/>
              <a:gdLst/>
              <a:ahLst/>
              <a:cxnLst/>
              <a:rect r="r" b="b" t="t" l="l"/>
              <a:pathLst>
                <a:path h="229391" w="2287550">
                  <a:moveTo>
                    <a:pt x="45459" y="0"/>
                  </a:moveTo>
                  <a:lnTo>
                    <a:pt x="2242091" y="0"/>
                  </a:lnTo>
                  <a:cubicBezTo>
                    <a:pt x="2254147" y="0"/>
                    <a:pt x="2265710" y="4789"/>
                    <a:pt x="2274235" y="13315"/>
                  </a:cubicBezTo>
                  <a:cubicBezTo>
                    <a:pt x="2282761" y="21840"/>
                    <a:pt x="2287550" y="33403"/>
                    <a:pt x="2287550" y="45459"/>
                  </a:cubicBezTo>
                  <a:lnTo>
                    <a:pt x="2287550" y="183932"/>
                  </a:lnTo>
                  <a:cubicBezTo>
                    <a:pt x="2287550" y="195988"/>
                    <a:pt x="2282761" y="207551"/>
                    <a:pt x="2274235" y="216076"/>
                  </a:cubicBezTo>
                  <a:cubicBezTo>
                    <a:pt x="2265710" y="224602"/>
                    <a:pt x="2254147" y="229391"/>
                    <a:pt x="2242091" y="229391"/>
                  </a:cubicBezTo>
                  <a:lnTo>
                    <a:pt x="45459" y="229391"/>
                  </a:lnTo>
                  <a:cubicBezTo>
                    <a:pt x="33403" y="229391"/>
                    <a:pt x="21840" y="224602"/>
                    <a:pt x="13315" y="216076"/>
                  </a:cubicBezTo>
                  <a:cubicBezTo>
                    <a:pt x="4789" y="207551"/>
                    <a:pt x="0" y="195988"/>
                    <a:pt x="0" y="183932"/>
                  </a:cubicBezTo>
                  <a:lnTo>
                    <a:pt x="0" y="45459"/>
                  </a:lnTo>
                  <a:cubicBezTo>
                    <a:pt x="0" y="33403"/>
                    <a:pt x="4789" y="21840"/>
                    <a:pt x="13315" y="13315"/>
                  </a:cubicBezTo>
                  <a:cubicBezTo>
                    <a:pt x="21840" y="4789"/>
                    <a:pt x="33403" y="0"/>
                    <a:pt x="45459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47625"/>
              <a:ext cx="2287550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1569725" y="4074368"/>
            <a:ext cx="4101470" cy="2657410"/>
          </a:xfrm>
          <a:custGeom>
            <a:avLst/>
            <a:gdLst/>
            <a:ahLst/>
            <a:cxnLst/>
            <a:rect r="r" b="b" t="t" l="l"/>
            <a:pathLst>
              <a:path h="2657410" w="4101470">
                <a:moveTo>
                  <a:pt x="0" y="0"/>
                </a:moveTo>
                <a:lnTo>
                  <a:pt x="4101470" y="0"/>
                </a:lnTo>
                <a:lnTo>
                  <a:pt x="4101470" y="2657410"/>
                </a:lnTo>
                <a:lnTo>
                  <a:pt x="0" y="26574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600325" y="3198727"/>
            <a:ext cx="4002594" cy="4002594"/>
          </a:xfrm>
          <a:custGeom>
            <a:avLst/>
            <a:gdLst/>
            <a:ahLst/>
            <a:cxnLst/>
            <a:rect r="r" b="b" t="t" l="l"/>
            <a:pathLst>
              <a:path h="4002594" w="4002594">
                <a:moveTo>
                  <a:pt x="0" y="0"/>
                </a:moveTo>
                <a:lnTo>
                  <a:pt x="4002594" y="0"/>
                </a:lnTo>
                <a:lnTo>
                  <a:pt x="4002594" y="4002594"/>
                </a:lnTo>
                <a:lnTo>
                  <a:pt x="0" y="40025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569725" y="7591630"/>
            <a:ext cx="4233307" cy="7175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05"/>
              </a:lnSpc>
              <a:spcBef>
                <a:spcPct val="0"/>
              </a:spcBef>
            </a:pPr>
            <a:r>
              <a:rPr lang="en-US" sz="4146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Просто делене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027347" y="7591630"/>
            <a:ext cx="4233307" cy="7175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05"/>
              </a:lnSpc>
              <a:spcBef>
                <a:spcPct val="0"/>
              </a:spcBef>
            </a:pPr>
            <a:r>
              <a:rPr lang="en-US" sz="4146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Мейоза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484968" y="7591630"/>
            <a:ext cx="4233307" cy="7233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05"/>
              </a:lnSpc>
              <a:spcBef>
                <a:spcPct val="0"/>
              </a:spcBef>
            </a:pPr>
            <a:r>
              <a:rPr lang="en-US" sz="4146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Митоза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536964" y="1172522"/>
            <a:ext cx="7214071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Клетъчно делене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7426551" y="9142034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314052" y="823628"/>
            <a:ext cx="9659896" cy="968675"/>
            <a:chOff x="0" y="0"/>
            <a:chExt cx="2287550" cy="22939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87550" cy="229391"/>
            </a:xfrm>
            <a:custGeom>
              <a:avLst/>
              <a:gdLst/>
              <a:ahLst/>
              <a:cxnLst/>
              <a:rect r="r" b="b" t="t" l="l"/>
              <a:pathLst>
                <a:path h="229391" w="2287550">
                  <a:moveTo>
                    <a:pt x="40874" y="0"/>
                  </a:moveTo>
                  <a:lnTo>
                    <a:pt x="2246676" y="0"/>
                  </a:lnTo>
                  <a:cubicBezTo>
                    <a:pt x="2269250" y="0"/>
                    <a:pt x="2287550" y="18300"/>
                    <a:pt x="2287550" y="40874"/>
                  </a:cubicBezTo>
                  <a:lnTo>
                    <a:pt x="2287550" y="188517"/>
                  </a:lnTo>
                  <a:cubicBezTo>
                    <a:pt x="2287550" y="199358"/>
                    <a:pt x="2283244" y="209754"/>
                    <a:pt x="2275578" y="217419"/>
                  </a:cubicBezTo>
                  <a:cubicBezTo>
                    <a:pt x="2267913" y="225085"/>
                    <a:pt x="2257517" y="229391"/>
                    <a:pt x="2246676" y="229391"/>
                  </a:cubicBezTo>
                  <a:lnTo>
                    <a:pt x="40874" y="229391"/>
                  </a:lnTo>
                  <a:cubicBezTo>
                    <a:pt x="18300" y="229391"/>
                    <a:pt x="0" y="211091"/>
                    <a:pt x="0" y="188517"/>
                  </a:cubicBezTo>
                  <a:lnTo>
                    <a:pt x="0" y="40874"/>
                  </a:lnTo>
                  <a:cubicBezTo>
                    <a:pt x="0" y="30033"/>
                    <a:pt x="4306" y="19637"/>
                    <a:pt x="11972" y="11972"/>
                  </a:cubicBezTo>
                  <a:cubicBezTo>
                    <a:pt x="19637" y="4306"/>
                    <a:pt x="30033" y="0"/>
                    <a:pt x="4087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87550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614664" y="5505450"/>
            <a:ext cx="15058672" cy="4041921"/>
            <a:chOff x="0" y="0"/>
            <a:chExt cx="3966070" cy="106453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6070" cy="1064539"/>
            </a:xfrm>
            <a:custGeom>
              <a:avLst/>
              <a:gdLst/>
              <a:ahLst/>
              <a:cxnLst/>
              <a:rect r="r" b="b" t="t" l="l"/>
              <a:pathLst>
                <a:path h="1064539" w="3966070">
                  <a:moveTo>
                    <a:pt x="26220" y="0"/>
                  </a:moveTo>
                  <a:lnTo>
                    <a:pt x="3939850" y="0"/>
                  </a:lnTo>
                  <a:cubicBezTo>
                    <a:pt x="3954331" y="0"/>
                    <a:pt x="3966070" y="11739"/>
                    <a:pt x="3966070" y="26220"/>
                  </a:cubicBezTo>
                  <a:lnTo>
                    <a:pt x="3966070" y="1038319"/>
                  </a:lnTo>
                  <a:cubicBezTo>
                    <a:pt x="3966070" y="1052800"/>
                    <a:pt x="3954331" y="1064539"/>
                    <a:pt x="3939850" y="1064539"/>
                  </a:cubicBezTo>
                  <a:lnTo>
                    <a:pt x="26220" y="1064539"/>
                  </a:lnTo>
                  <a:cubicBezTo>
                    <a:pt x="11739" y="1064539"/>
                    <a:pt x="0" y="1052800"/>
                    <a:pt x="0" y="1038319"/>
                  </a:cubicBezTo>
                  <a:lnTo>
                    <a:pt x="0" y="26220"/>
                  </a:lnTo>
                  <a:cubicBezTo>
                    <a:pt x="0" y="11739"/>
                    <a:pt x="11739" y="0"/>
                    <a:pt x="2622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3966070" cy="11121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6204837">
            <a:off x="1985743" y="6032574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6"/>
                </a:lnTo>
                <a:lnTo>
                  <a:pt x="0" y="944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6204837">
            <a:off x="1985743" y="7889949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6"/>
                </a:lnTo>
                <a:lnTo>
                  <a:pt x="0" y="944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77847" y="2520609"/>
            <a:ext cx="2258727" cy="1907684"/>
          </a:xfrm>
          <a:custGeom>
            <a:avLst/>
            <a:gdLst/>
            <a:ahLst/>
            <a:cxnLst/>
            <a:rect r="r" b="b" t="t" l="l"/>
            <a:pathLst>
              <a:path h="1907684" w="2258727">
                <a:moveTo>
                  <a:pt x="0" y="0"/>
                </a:moveTo>
                <a:lnTo>
                  <a:pt x="2258727" y="0"/>
                </a:lnTo>
                <a:lnTo>
                  <a:pt x="2258727" y="1907684"/>
                </a:lnTo>
                <a:lnTo>
                  <a:pt x="0" y="19076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3405406">
            <a:off x="4558624" y="2148583"/>
            <a:ext cx="1669488" cy="2651735"/>
          </a:xfrm>
          <a:custGeom>
            <a:avLst/>
            <a:gdLst/>
            <a:ahLst/>
            <a:cxnLst/>
            <a:rect r="r" b="b" t="t" l="l"/>
            <a:pathLst>
              <a:path h="2651735" w="1669488">
                <a:moveTo>
                  <a:pt x="0" y="0"/>
                </a:moveTo>
                <a:lnTo>
                  <a:pt x="1669488" y="0"/>
                </a:lnTo>
                <a:lnTo>
                  <a:pt x="1669488" y="2651736"/>
                </a:lnTo>
                <a:lnTo>
                  <a:pt x="0" y="265173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2836190">
            <a:off x="8147075" y="2265635"/>
            <a:ext cx="1519894" cy="2473048"/>
          </a:xfrm>
          <a:custGeom>
            <a:avLst/>
            <a:gdLst/>
            <a:ahLst/>
            <a:cxnLst/>
            <a:rect r="r" b="b" t="t" l="l"/>
            <a:pathLst>
              <a:path h="2473048" w="1519894">
                <a:moveTo>
                  <a:pt x="0" y="0"/>
                </a:moveTo>
                <a:lnTo>
                  <a:pt x="1519895" y="0"/>
                </a:lnTo>
                <a:lnTo>
                  <a:pt x="1519895" y="2473049"/>
                </a:lnTo>
                <a:lnTo>
                  <a:pt x="0" y="247304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3031549">
            <a:off x="11488646" y="2310953"/>
            <a:ext cx="1447586" cy="2326997"/>
          </a:xfrm>
          <a:custGeom>
            <a:avLst/>
            <a:gdLst/>
            <a:ahLst/>
            <a:cxnLst/>
            <a:rect r="r" b="b" t="t" l="l"/>
            <a:pathLst>
              <a:path h="2326997" w="1447586">
                <a:moveTo>
                  <a:pt x="0" y="0"/>
                </a:moveTo>
                <a:lnTo>
                  <a:pt x="1447586" y="0"/>
                </a:lnTo>
                <a:lnTo>
                  <a:pt x="1447586" y="2326996"/>
                </a:lnTo>
                <a:lnTo>
                  <a:pt x="0" y="23269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4891643" y="790741"/>
            <a:ext cx="8504715" cy="939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85"/>
              </a:lnSpc>
              <a:spcBef>
                <a:spcPct val="0"/>
              </a:spcBef>
            </a:pPr>
            <a:r>
              <a:rPr lang="en-US" sz="556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Просто делене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984045" y="5819097"/>
            <a:ext cx="1336346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Простото делене, известно още като бинарно делене, е процес, при който един едноклетъчен организъм (например бактерия) се разделя на две идентични дъщерни клетки. Това е основен механизъм на размножаване при прокариотите.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984045" y="7447872"/>
            <a:ext cx="13179576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Преди деленето ДНК на клетката се удвоява. Двете хромозоми започват да се разделят и се преместват към противоположни полюси на клетката. Накрая клетката започва да се разделя на две дъщерни с прищъпване на мембраната в централната част на клетката.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4833461" y="2520609"/>
            <a:ext cx="1438346" cy="1214803"/>
          </a:xfrm>
          <a:custGeom>
            <a:avLst/>
            <a:gdLst/>
            <a:ahLst/>
            <a:cxnLst/>
            <a:rect r="r" b="b" t="t" l="l"/>
            <a:pathLst>
              <a:path h="1214803" w="1438346">
                <a:moveTo>
                  <a:pt x="0" y="0"/>
                </a:moveTo>
                <a:lnTo>
                  <a:pt x="1438346" y="0"/>
                </a:lnTo>
                <a:lnTo>
                  <a:pt x="1438346" y="1214803"/>
                </a:lnTo>
                <a:lnTo>
                  <a:pt x="0" y="12148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6271807" y="3213490"/>
            <a:ext cx="1438346" cy="1214803"/>
          </a:xfrm>
          <a:custGeom>
            <a:avLst/>
            <a:gdLst/>
            <a:ahLst/>
            <a:cxnLst/>
            <a:rect r="r" b="b" t="t" l="l"/>
            <a:pathLst>
              <a:path h="1214803" w="1438346">
                <a:moveTo>
                  <a:pt x="0" y="0"/>
                </a:moveTo>
                <a:lnTo>
                  <a:pt x="1438346" y="0"/>
                </a:lnTo>
                <a:lnTo>
                  <a:pt x="1438346" y="1214803"/>
                </a:lnTo>
                <a:lnTo>
                  <a:pt x="0" y="12148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21" id="21"/>
          <p:cNvSpPr/>
          <p:nvPr/>
        </p:nvSpPr>
        <p:spPr>
          <a:xfrm>
            <a:off x="2747264" y="3287421"/>
            <a:ext cx="1106822" cy="0"/>
          </a:xfrm>
          <a:prstGeom prst="line">
            <a:avLst/>
          </a:prstGeom>
          <a:ln cap="flat" w="142875">
            <a:solidFill>
              <a:srgbClr val="034076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22" id="22"/>
          <p:cNvSpPr/>
          <p:nvPr/>
        </p:nvSpPr>
        <p:spPr>
          <a:xfrm>
            <a:off x="6406450" y="3287421"/>
            <a:ext cx="1106822" cy="0"/>
          </a:xfrm>
          <a:prstGeom prst="line">
            <a:avLst/>
          </a:prstGeom>
          <a:ln cap="flat" w="142875">
            <a:solidFill>
              <a:srgbClr val="034076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23" id="23"/>
          <p:cNvSpPr/>
          <p:nvPr/>
        </p:nvSpPr>
        <p:spPr>
          <a:xfrm>
            <a:off x="9889324" y="3287421"/>
            <a:ext cx="1106822" cy="0"/>
          </a:xfrm>
          <a:prstGeom prst="line">
            <a:avLst/>
          </a:prstGeom>
          <a:ln cap="flat" w="142875">
            <a:solidFill>
              <a:srgbClr val="034076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24" id="24"/>
          <p:cNvSpPr/>
          <p:nvPr/>
        </p:nvSpPr>
        <p:spPr>
          <a:xfrm>
            <a:off x="13372198" y="3287421"/>
            <a:ext cx="1106822" cy="0"/>
          </a:xfrm>
          <a:prstGeom prst="line">
            <a:avLst/>
          </a:prstGeom>
          <a:ln cap="flat" w="142875">
            <a:solidFill>
              <a:srgbClr val="034076"/>
            </a:solidFill>
            <a:prstDash val="solid"/>
            <a:headEnd type="none" len="sm" w="sm"/>
            <a:tailEnd type="arrow" len="sm" w="med"/>
          </a:ln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614664" y="2237589"/>
            <a:ext cx="15058672" cy="7020711"/>
            <a:chOff x="0" y="0"/>
            <a:chExt cx="3966070" cy="184907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966070" cy="1849076"/>
            </a:xfrm>
            <a:custGeom>
              <a:avLst/>
              <a:gdLst/>
              <a:ahLst/>
              <a:cxnLst/>
              <a:rect r="r" b="b" t="t" l="l"/>
              <a:pathLst>
                <a:path h="1849076" w="3966070">
                  <a:moveTo>
                    <a:pt x="26220" y="0"/>
                  </a:moveTo>
                  <a:lnTo>
                    <a:pt x="3939850" y="0"/>
                  </a:lnTo>
                  <a:cubicBezTo>
                    <a:pt x="3954331" y="0"/>
                    <a:pt x="3966070" y="11739"/>
                    <a:pt x="3966070" y="26220"/>
                  </a:cubicBezTo>
                  <a:lnTo>
                    <a:pt x="3966070" y="1822856"/>
                  </a:lnTo>
                  <a:cubicBezTo>
                    <a:pt x="3966070" y="1837337"/>
                    <a:pt x="3954331" y="1849076"/>
                    <a:pt x="3939850" y="1849076"/>
                  </a:cubicBezTo>
                  <a:lnTo>
                    <a:pt x="26220" y="1849076"/>
                  </a:lnTo>
                  <a:cubicBezTo>
                    <a:pt x="11739" y="1849076"/>
                    <a:pt x="0" y="1837337"/>
                    <a:pt x="0" y="1822856"/>
                  </a:cubicBezTo>
                  <a:lnTo>
                    <a:pt x="0" y="26220"/>
                  </a:lnTo>
                  <a:cubicBezTo>
                    <a:pt x="0" y="11739"/>
                    <a:pt x="11739" y="0"/>
                    <a:pt x="2622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3966070" cy="18967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4314052" y="823628"/>
            <a:ext cx="9659896" cy="2097285"/>
            <a:chOff x="0" y="0"/>
            <a:chExt cx="2287550" cy="4966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87550" cy="496656"/>
            </a:xfrm>
            <a:custGeom>
              <a:avLst/>
              <a:gdLst/>
              <a:ahLst/>
              <a:cxnLst/>
              <a:rect r="r" b="b" t="t" l="l"/>
              <a:pathLst>
                <a:path h="496656" w="2287550">
                  <a:moveTo>
                    <a:pt x="40874" y="0"/>
                  </a:moveTo>
                  <a:lnTo>
                    <a:pt x="2246676" y="0"/>
                  </a:lnTo>
                  <a:cubicBezTo>
                    <a:pt x="2269250" y="0"/>
                    <a:pt x="2287550" y="18300"/>
                    <a:pt x="2287550" y="40874"/>
                  </a:cubicBezTo>
                  <a:lnTo>
                    <a:pt x="2287550" y="455782"/>
                  </a:lnTo>
                  <a:cubicBezTo>
                    <a:pt x="2287550" y="466622"/>
                    <a:pt x="2283244" y="477019"/>
                    <a:pt x="2275578" y="484684"/>
                  </a:cubicBezTo>
                  <a:cubicBezTo>
                    <a:pt x="2267913" y="492350"/>
                    <a:pt x="2257517" y="496656"/>
                    <a:pt x="2246676" y="496656"/>
                  </a:cubicBezTo>
                  <a:lnTo>
                    <a:pt x="40874" y="496656"/>
                  </a:lnTo>
                  <a:cubicBezTo>
                    <a:pt x="18300" y="496656"/>
                    <a:pt x="0" y="478356"/>
                    <a:pt x="0" y="455782"/>
                  </a:cubicBezTo>
                  <a:lnTo>
                    <a:pt x="0" y="40874"/>
                  </a:lnTo>
                  <a:cubicBezTo>
                    <a:pt x="0" y="30033"/>
                    <a:pt x="4306" y="19637"/>
                    <a:pt x="11972" y="11972"/>
                  </a:cubicBezTo>
                  <a:cubicBezTo>
                    <a:pt x="19637" y="4306"/>
                    <a:pt x="30033" y="0"/>
                    <a:pt x="4087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2287550" cy="5442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6204837">
            <a:off x="1839400" y="3516329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7"/>
                </a:lnTo>
                <a:lnTo>
                  <a:pt x="0" y="9446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6204837">
            <a:off x="1824339" y="5275621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7"/>
                </a:lnTo>
                <a:lnTo>
                  <a:pt x="0" y="9446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891643" y="790741"/>
            <a:ext cx="8504715" cy="19243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85"/>
              </a:lnSpc>
              <a:spcBef>
                <a:spcPct val="0"/>
              </a:spcBef>
            </a:pPr>
            <a:r>
              <a:rPr lang="en-US" sz="556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Биологичен смисъл на простото делене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699487" y="3561672"/>
            <a:ext cx="13363461" cy="457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Бързо размножаване: Простото делене позволява на прокариотите да се размножават бързо, което е важно за тяхната адаптация към променящите се условия на околната среда.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Увеличаване на популацията: В условия на благоприятна среда, бактериите могат да се разделят многократно, което води до бързо нарастване на популацията.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Генетична идентичност: Поради липсата на полово размножаване, новите клетки са генетично идентични с родителската клетка.</a:t>
            </a: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Freeform 14" id="14"/>
          <p:cNvSpPr/>
          <p:nvPr/>
        </p:nvSpPr>
        <p:spPr>
          <a:xfrm flipH="false" flipV="false" rot="-6204837">
            <a:off x="1839400" y="6741649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6"/>
                </a:lnTo>
                <a:lnTo>
                  <a:pt x="0" y="944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501336" y="1267587"/>
            <a:ext cx="13285327" cy="7751825"/>
            <a:chOff x="0" y="0"/>
            <a:chExt cx="3499016" cy="204163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499016" cy="2041633"/>
            </a:xfrm>
            <a:custGeom>
              <a:avLst/>
              <a:gdLst/>
              <a:ahLst/>
              <a:cxnLst/>
              <a:rect r="r" b="b" t="t" l="l"/>
              <a:pathLst>
                <a:path h="2041633" w="3499016">
                  <a:moveTo>
                    <a:pt x="1749508" y="0"/>
                  </a:moveTo>
                  <a:cubicBezTo>
                    <a:pt x="783281" y="0"/>
                    <a:pt x="0" y="457035"/>
                    <a:pt x="0" y="1020816"/>
                  </a:cubicBezTo>
                  <a:cubicBezTo>
                    <a:pt x="0" y="1584598"/>
                    <a:pt x="783281" y="2041633"/>
                    <a:pt x="1749508" y="2041633"/>
                  </a:cubicBezTo>
                  <a:cubicBezTo>
                    <a:pt x="2715735" y="2041633"/>
                    <a:pt x="3499016" y="1584598"/>
                    <a:pt x="3499016" y="1020816"/>
                  </a:cubicBezTo>
                  <a:cubicBezTo>
                    <a:pt x="3499016" y="457035"/>
                    <a:pt x="2715735" y="0"/>
                    <a:pt x="1749508" y="0"/>
                  </a:cubicBezTo>
                  <a:close/>
                </a:path>
              </a:pathLst>
            </a:custGeom>
            <a:solidFill>
              <a:srgbClr val="FA4155"/>
            </a:solidFill>
            <a:ln w="76200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328033" y="143778"/>
              <a:ext cx="2842951" cy="17064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5102648" y="4246261"/>
            <a:ext cx="8082705" cy="1794479"/>
            <a:chOff x="0" y="0"/>
            <a:chExt cx="1033225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33225" cy="229391"/>
            </a:xfrm>
            <a:custGeom>
              <a:avLst/>
              <a:gdLst/>
              <a:ahLst/>
              <a:cxnLst/>
              <a:rect r="r" b="b" t="t" l="l"/>
              <a:pathLst>
                <a:path h="229391" w="1033225">
                  <a:moveTo>
                    <a:pt x="48850" y="0"/>
                  </a:moveTo>
                  <a:lnTo>
                    <a:pt x="984375" y="0"/>
                  </a:lnTo>
                  <a:cubicBezTo>
                    <a:pt x="1011354" y="0"/>
                    <a:pt x="1033225" y="21871"/>
                    <a:pt x="1033225" y="48850"/>
                  </a:cubicBezTo>
                  <a:lnTo>
                    <a:pt x="1033225" y="180541"/>
                  </a:lnTo>
                  <a:cubicBezTo>
                    <a:pt x="1033225" y="207520"/>
                    <a:pt x="1011354" y="229391"/>
                    <a:pt x="984375" y="229391"/>
                  </a:cubicBezTo>
                  <a:lnTo>
                    <a:pt x="48850" y="229391"/>
                  </a:lnTo>
                  <a:cubicBezTo>
                    <a:pt x="21871" y="229391"/>
                    <a:pt x="0" y="207520"/>
                    <a:pt x="0" y="180541"/>
                  </a:cubicBezTo>
                  <a:lnTo>
                    <a:pt x="0" y="48850"/>
                  </a:lnTo>
                  <a:cubicBezTo>
                    <a:pt x="0" y="21871"/>
                    <a:pt x="21871" y="0"/>
                    <a:pt x="48850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1033225" cy="286541"/>
            </a:xfrm>
            <a:prstGeom prst="rect">
              <a:avLst/>
            </a:prstGeom>
          </p:spPr>
          <p:txBody>
            <a:bodyPr anchor="ctr" rtlCol="false" tIns="59768" lIns="59768" bIns="59768" rIns="59768"/>
            <a:lstStyle/>
            <a:p>
              <a:pPr algn="ctr">
                <a:lnSpc>
                  <a:spcPts val="312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979437" y="1267587"/>
            <a:ext cx="4123211" cy="4123211"/>
          </a:xfrm>
          <a:custGeom>
            <a:avLst/>
            <a:gdLst/>
            <a:ahLst/>
            <a:cxnLst/>
            <a:rect r="r" b="b" t="t" l="l"/>
            <a:pathLst>
              <a:path h="4123211" w="4123211">
                <a:moveTo>
                  <a:pt x="0" y="0"/>
                </a:moveTo>
                <a:lnTo>
                  <a:pt x="4123211" y="0"/>
                </a:lnTo>
                <a:lnTo>
                  <a:pt x="4123211" y="4123211"/>
                </a:lnTo>
                <a:lnTo>
                  <a:pt x="0" y="41232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13331814" y="1388507"/>
            <a:ext cx="3927486" cy="3500372"/>
          </a:xfrm>
          <a:custGeom>
            <a:avLst/>
            <a:gdLst/>
            <a:ahLst/>
            <a:cxnLst/>
            <a:rect r="r" b="b" t="t" l="l"/>
            <a:pathLst>
              <a:path h="3500372" w="3927486">
                <a:moveTo>
                  <a:pt x="3927486" y="0"/>
                </a:moveTo>
                <a:lnTo>
                  <a:pt x="0" y="0"/>
                </a:lnTo>
                <a:lnTo>
                  <a:pt x="0" y="3500372"/>
                </a:lnTo>
                <a:lnTo>
                  <a:pt x="3927486" y="3500372"/>
                </a:lnTo>
                <a:lnTo>
                  <a:pt x="3927486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88865" y="5928593"/>
            <a:ext cx="3602882" cy="3508306"/>
          </a:xfrm>
          <a:custGeom>
            <a:avLst/>
            <a:gdLst/>
            <a:ahLst/>
            <a:cxnLst/>
            <a:rect r="r" b="b" t="t" l="l"/>
            <a:pathLst>
              <a:path h="3508306" w="3602882">
                <a:moveTo>
                  <a:pt x="0" y="0"/>
                </a:moveTo>
                <a:lnTo>
                  <a:pt x="3602881" y="0"/>
                </a:lnTo>
                <a:lnTo>
                  <a:pt x="3602881" y="3508306"/>
                </a:lnTo>
                <a:lnTo>
                  <a:pt x="0" y="350830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055036" y="0"/>
            <a:ext cx="4177928" cy="3634797"/>
          </a:xfrm>
          <a:custGeom>
            <a:avLst/>
            <a:gdLst/>
            <a:ahLst/>
            <a:cxnLst/>
            <a:rect r="r" b="b" t="t" l="l"/>
            <a:pathLst>
              <a:path h="3634797" w="4177928">
                <a:moveTo>
                  <a:pt x="0" y="0"/>
                </a:moveTo>
                <a:lnTo>
                  <a:pt x="4177928" y="0"/>
                </a:lnTo>
                <a:lnTo>
                  <a:pt x="4177928" y="3634797"/>
                </a:lnTo>
                <a:lnTo>
                  <a:pt x="0" y="363479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7182008" y="6789750"/>
            <a:ext cx="3923983" cy="3497250"/>
          </a:xfrm>
          <a:custGeom>
            <a:avLst/>
            <a:gdLst/>
            <a:ahLst/>
            <a:cxnLst/>
            <a:rect r="r" b="b" t="t" l="l"/>
            <a:pathLst>
              <a:path h="3497250" w="3923983">
                <a:moveTo>
                  <a:pt x="0" y="0"/>
                </a:moveTo>
                <a:lnTo>
                  <a:pt x="3923984" y="0"/>
                </a:lnTo>
                <a:lnTo>
                  <a:pt x="3923984" y="3497250"/>
                </a:lnTo>
                <a:lnTo>
                  <a:pt x="0" y="349725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true" flipV="false" rot="0">
            <a:off x="12622451" y="6040739"/>
            <a:ext cx="5346211" cy="3120851"/>
          </a:xfrm>
          <a:custGeom>
            <a:avLst/>
            <a:gdLst/>
            <a:ahLst/>
            <a:cxnLst/>
            <a:rect r="r" b="b" t="t" l="l"/>
            <a:pathLst>
              <a:path h="3120851" w="5346211">
                <a:moveTo>
                  <a:pt x="5346212" y="0"/>
                </a:moveTo>
                <a:lnTo>
                  <a:pt x="0" y="0"/>
                </a:lnTo>
                <a:lnTo>
                  <a:pt x="0" y="3120851"/>
                </a:lnTo>
                <a:lnTo>
                  <a:pt x="5346212" y="3120851"/>
                </a:lnTo>
                <a:lnTo>
                  <a:pt x="5346212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501886" y="4161762"/>
            <a:ext cx="5284227" cy="1766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422"/>
              </a:lnSpc>
              <a:spcBef>
                <a:spcPct val="0"/>
              </a:spcBef>
            </a:pPr>
            <a:r>
              <a:rPr lang="en-US" sz="1030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Митоза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0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6389648"/>
            <a:ext cx="7791150" cy="2868652"/>
            <a:chOff x="0" y="0"/>
            <a:chExt cx="2051990" cy="75553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051990" cy="755530"/>
            </a:xfrm>
            <a:custGeom>
              <a:avLst/>
              <a:gdLst/>
              <a:ahLst/>
              <a:cxnLst/>
              <a:rect r="r" b="b" t="t" l="l"/>
              <a:pathLst>
                <a:path h="755530" w="2051990">
                  <a:moveTo>
                    <a:pt x="50678" y="0"/>
                  </a:moveTo>
                  <a:lnTo>
                    <a:pt x="2001312" y="0"/>
                  </a:lnTo>
                  <a:cubicBezTo>
                    <a:pt x="2014753" y="0"/>
                    <a:pt x="2027643" y="5339"/>
                    <a:pt x="2037147" y="14843"/>
                  </a:cubicBezTo>
                  <a:cubicBezTo>
                    <a:pt x="2046651" y="24347"/>
                    <a:pt x="2051990" y="37237"/>
                    <a:pt x="2051990" y="50678"/>
                  </a:cubicBezTo>
                  <a:lnTo>
                    <a:pt x="2051990" y="704852"/>
                  </a:lnTo>
                  <a:cubicBezTo>
                    <a:pt x="2051990" y="732841"/>
                    <a:pt x="2029301" y="755530"/>
                    <a:pt x="2001312" y="755530"/>
                  </a:cubicBezTo>
                  <a:lnTo>
                    <a:pt x="50678" y="755530"/>
                  </a:lnTo>
                  <a:cubicBezTo>
                    <a:pt x="22689" y="755530"/>
                    <a:pt x="0" y="732841"/>
                    <a:pt x="0" y="704852"/>
                  </a:cubicBezTo>
                  <a:lnTo>
                    <a:pt x="0" y="50678"/>
                  </a:lnTo>
                  <a:cubicBezTo>
                    <a:pt x="0" y="22689"/>
                    <a:pt x="22689" y="0"/>
                    <a:pt x="50678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051990" cy="803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567889" y="6378164"/>
            <a:ext cx="7691411" cy="2868652"/>
            <a:chOff x="0" y="0"/>
            <a:chExt cx="2025721" cy="75553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25722" cy="755530"/>
            </a:xfrm>
            <a:custGeom>
              <a:avLst/>
              <a:gdLst/>
              <a:ahLst/>
              <a:cxnLst/>
              <a:rect r="r" b="b" t="t" l="l"/>
              <a:pathLst>
                <a:path h="755530" w="2025722">
                  <a:moveTo>
                    <a:pt x="51335" y="0"/>
                  </a:moveTo>
                  <a:lnTo>
                    <a:pt x="1974387" y="0"/>
                  </a:lnTo>
                  <a:cubicBezTo>
                    <a:pt x="2002738" y="0"/>
                    <a:pt x="2025722" y="22983"/>
                    <a:pt x="2025722" y="51335"/>
                  </a:cubicBezTo>
                  <a:lnTo>
                    <a:pt x="2025722" y="704195"/>
                  </a:lnTo>
                  <a:cubicBezTo>
                    <a:pt x="2025722" y="732546"/>
                    <a:pt x="2002738" y="755530"/>
                    <a:pt x="1974387" y="755530"/>
                  </a:cubicBezTo>
                  <a:lnTo>
                    <a:pt x="51335" y="755530"/>
                  </a:lnTo>
                  <a:cubicBezTo>
                    <a:pt x="22983" y="755530"/>
                    <a:pt x="0" y="732546"/>
                    <a:pt x="0" y="704195"/>
                  </a:cubicBezTo>
                  <a:lnTo>
                    <a:pt x="0" y="51335"/>
                  </a:lnTo>
                  <a:cubicBezTo>
                    <a:pt x="0" y="22983"/>
                    <a:pt x="22983" y="0"/>
                    <a:pt x="51335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2025721" cy="803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3100439" y="6957199"/>
            <a:ext cx="4711606" cy="1743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80"/>
              </a:lnSpc>
            </a:pPr>
            <a:r>
              <a:rPr lang="en-US" sz="2900" spc="-19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Това е най-честата форма на клетъчно делене в соматичните еукариотни клетки 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70040" y="6976249"/>
            <a:ext cx="516657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FA4155"/>
                </a:solidFill>
                <a:latin typeface="Gilam"/>
                <a:ea typeface="Gilam"/>
                <a:cs typeface="Gilam"/>
                <a:sym typeface="Gilam"/>
              </a:rPr>
              <a:t>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327639" y="6964765"/>
            <a:ext cx="811560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FA4155"/>
                </a:solidFill>
                <a:latin typeface="Gilam"/>
                <a:ea typeface="Gilam"/>
                <a:cs typeface="Gilam"/>
                <a:sym typeface="Gilam"/>
              </a:rPr>
              <a:t>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363101" y="6726640"/>
            <a:ext cx="5380757" cy="2181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480"/>
              </a:lnSpc>
              <a:spcBef>
                <a:spcPct val="0"/>
              </a:spcBef>
            </a:pPr>
            <a:r>
              <a:rPr lang="en-US" sz="2900" spc="-191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Когато митозата приключи, се произвеждат две генетично идентични клетки. Това е основен процес по време на растежа и възстановяването на тъканите.</a:t>
            </a:r>
          </a:p>
        </p:txBody>
      </p:sp>
      <p:sp>
        <p:nvSpPr>
          <p:cNvPr name="AutoShape 13" id="13"/>
          <p:cNvSpPr/>
          <p:nvPr/>
        </p:nvSpPr>
        <p:spPr>
          <a:xfrm flipV="true">
            <a:off x="11363101" y="1771013"/>
            <a:ext cx="2975503" cy="1746045"/>
          </a:xfrm>
          <a:prstGeom prst="line">
            <a:avLst/>
          </a:prstGeom>
          <a:ln cap="flat" w="123825">
            <a:solidFill>
              <a:srgbClr val="034076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14" id="14"/>
          <p:cNvSpPr/>
          <p:nvPr/>
        </p:nvSpPr>
        <p:spPr>
          <a:xfrm>
            <a:off x="11363101" y="3517058"/>
            <a:ext cx="2975503" cy="1254494"/>
          </a:xfrm>
          <a:prstGeom prst="line">
            <a:avLst/>
          </a:prstGeom>
          <a:ln cap="flat" w="123825">
            <a:solidFill>
              <a:srgbClr val="034076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15" id="15"/>
          <p:cNvGrpSpPr/>
          <p:nvPr/>
        </p:nvGrpSpPr>
        <p:grpSpPr>
          <a:xfrm rot="0">
            <a:off x="7812045" y="3040337"/>
            <a:ext cx="4294499" cy="953442"/>
            <a:chOff x="0" y="0"/>
            <a:chExt cx="1033225" cy="22939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033225" cy="229391"/>
            </a:xfrm>
            <a:custGeom>
              <a:avLst/>
              <a:gdLst/>
              <a:ahLst/>
              <a:cxnLst/>
              <a:rect r="r" b="b" t="t" l="l"/>
              <a:pathLst>
                <a:path h="229391" w="1033225">
                  <a:moveTo>
                    <a:pt x="91940" y="0"/>
                  </a:moveTo>
                  <a:lnTo>
                    <a:pt x="941284" y="0"/>
                  </a:lnTo>
                  <a:cubicBezTo>
                    <a:pt x="965668" y="0"/>
                    <a:pt x="989054" y="9687"/>
                    <a:pt x="1006296" y="26929"/>
                  </a:cubicBezTo>
                  <a:cubicBezTo>
                    <a:pt x="1023538" y="44171"/>
                    <a:pt x="1033225" y="67556"/>
                    <a:pt x="1033225" y="91940"/>
                  </a:cubicBezTo>
                  <a:lnTo>
                    <a:pt x="1033225" y="137451"/>
                  </a:lnTo>
                  <a:cubicBezTo>
                    <a:pt x="1033225" y="161835"/>
                    <a:pt x="1023538" y="185220"/>
                    <a:pt x="1006296" y="202462"/>
                  </a:cubicBezTo>
                  <a:cubicBezTo>
                    <a:pt x="989054" y="219704"/>
                    <a:pt x="965668" y="229391"/>
                    <a:pt x="941284" y="229391"/>
                  </a:cubicBezTo>
                  <a:lnTo>
                    <a:pt x="91940" y="229391"/>
                  </a:lnTo>
                  <a:cubicBezTo>
                    <a:pt x="67556" y="229391"/>
                    <a:pt x="44171" y="219704"/>
                    <a:pt x="26929" y="202462"/>
                  </a:cubicBezTo>
                  <a:cubicBezTo>
                    <a:pt x="9687" y="185220"/>
                    <a:pt x="0" y="161835"/>
                    <a:pt x="0" y="137451"/>
                  </a:cubicBezTo>
                  <a:lnTo>
                    <a:pt x="0" y="91940"/>
                  </a:lnTo>
                  <a:cubicBezTo>
                    <a:pt x="0" y="67556"/>
                    <a:pt x="9687" y="44171"/>
                    <a:pt x="26929" y="26929"/>
                  </a:cubicBezTo>
                  <a:cubicBezTo>
                    <a:pt x="44171" y="9687"/>
                    <a:pt x="67556" y="0"/>
                    <a:pt x="91940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1033225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1028700" y="1017314"/>
            <a:ext cx="4929560" cy="4965674"/>
          </a:xfrm>
          <a:custGeom>
            <a:avLst/>
            <a:gdLst/>
            <a:ahLst/>
            <a:cxnLst/>
            <a:rect r="r" b="b" t="t" l="l"/>
            <a:pathLst>
              <a:path h="4965674" w="4929560">
                <a:moveTo>
                  <a:pt x="0" y="0"/>
                </a:moveTo>
                <a:lnTo>
                  <a:pt x="4929560" y="0"/>
                </a:lnTo>
                <a:lnTo>
                  <a:pt x="4929560" y="4965674"/>
                </a:lnTo>
                <a:lnTo>
                  <a:pt x="0" y="496567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8555488" y="3006468"/>
            <a:ext cx="2807613" cy="9259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62"/>
              </a:lnSpc>
              <a:spcBef>
                <a:spcPct val="0"/>
              </a:spcBef>
            </a:pPr>
            <a:r>
              <a:rPr lang="en-US" sz="5473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Митоза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4338604" y="559575"/>
            <a:ext cx="2405253" cy="2422874"/>
          </a:xfrm>
          <a:custGeom>
            <a:avLst/>
            <a:gdLst/>
            <a:ahLst/>
            <a:cxnLst/>
            <a:rect r="r" b="b" t="t" l="l"/>
            <a:pathLst>
              <a:path h="2422874" w="2405253">
                <a:moveTo>
                  <a:pt x="0" y="0"/>
                </a:moveTo>
                <a:lnTo>
                  <a:pt x="2405254" y="0"/>
                </a:lnTo>
                <a:lnTo>
                  <a:pt x="2405254" y="2422875"/>
                </a:lnTo>
                <a:lnTo>
                  <a:pt x="0" y="24228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4338604" y="3560114"/>
            <a:ext cx="2405253" cy="2422874"/>
          </a:xfrm>
          <a:custGeom>
            <a:avLst/>
            <a:gdLst/>
            <a:ahLst/>
            <a:cxnLst/>
            <a:rect r="r" b="b" t="t" l="l"/>
            <a:pathLst>
              <a:path h="2422874" w="2405253">
                <a:moveTo>
                  <a:pt x="0" y="0"/>
                </a:moveTo>
                <a:lnTo>
                  <a:pt x="2405254" y="0"/>
                </a:lnTo>
                <a:lnTo>
                  <a:pt x="2405254" y="2422874"/>
                </a:lnTo>
                <a:lnTo>
                  <a:pt x="0" y="242287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22" id="22"/>
          <p:cNvSpPr/>
          <p:nvPr/>
        </p:nvSpPr>
        <p:spPr>
          <a:xfrm>
            <a:off x="5958221" y="3446043"/>
            <a:ext cx="1853862" cy="125123"/>
          </a:xfrm>
          <a:prstGeom prst="line">
            <a:avLst/>
          </a:prstGeom>
          <a:ln cap="flat" w="123825">
            <a:solidFill>
              <a:srgbClr val="034076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Freeform 23" id="23"/>
          <p:cNvSpPr/>
          <p:nvPr/>
        </p:nvSpPr>
        <p:spPr>
          <a:xfrm flipH="false" flipV="false" rot="0">
            <a:off x="7426551" y="9142034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727868" y="1710767"/>
            <a:ext cx="8531432" cy="7547533"/>
            <a:chOff x="0" y="0"/>
            <a:chExt cx="2246961" cy="198782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46961" cy="1987828"/>
            </a:xfrm>
            <a:custGeom>
              <a:avLst/>
              <a:gdLst/>
              <a:ahLst/>
              <a:cxnLst/>
              <a:rect r="r" b="b" t="t" l="l"/>
              <a:pathLst>
                <a:path h="1987828" w="2246961">
                  <a:moveTo>
                    <a:pt x="46280" y="0"/>
                  </a:moveTo>
                  <a:lnTo>
                    <a:pt x="2200681" y="0"/>
                  </a:lnTo>
                  <a:cubicBezTo>
                    <a:pt x="2226241" y="0"/>
                    <a:pt x="2246961" y="20720"/>
                    <a:pt x="2246961" y="46280"/>
                  </a:cubicBezTo>
                  <a:lnTo>
                    <a:pt x="2246961" y="1941547"/>
                  </a:lnTo>
                  <a:cubicBezTo>
                    <a:pt x="2246961" y="1953821"/>
                    <a:pt x="2242086" y="1965593"/>
                    <a:pt x="2233406" y="1974272"/>
                  </a:cubicBezTo>
                  <a:cubicBezTo>
                    <a:pt x="2224727" y="1982952"/>
                    <a:pt x="2212955" y="1987828"/>
                    <a:pt x="2200681" y="1987828"/>
                  </a:cubicBezTo>
                  <a:lnTo>
                    <a:pt x="46280" y="1987828"/>
                  </a:lnTo>
                  <a:cubicBezTo>
                    <a:pt x="34006" y="1987828"/>
                    <a:pt x="22234" y="1982952"/>
                    <a:pt x="13555" y="1974272"/>
                  </a:cubicBezTo>
                  <a:cubicBezTo>
                    <a:pt x="4876" y="1965593"/>
                    <a:pt x="0" y="1953821"/>
                    <a:pt x="0" y="1941547"/>
                  </a:cubicBezTo>
                  <a:lnTo>
                    <a:pt x="0" y="46280"/>
                  </a:lnTo>
                  <a:cubicBezTo>
                    <a:pt x="0" y="34006"/>
                    <a:pt x="4876" y="22234"/>
                    <a:pt x="13555" y="13555"/>
                  </a:cubicBezTo>
                  <a:cubicBezTo>
                    <a:pt x="22234" y="4876"/>
                    <a:pt x="34006" y="0"/>
                    <a:pt x="4628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46961" cy="2035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695454" y="1275283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1216584" y="1282142"/>
            <a:ext cx="3554000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Интерфаза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855971" y="5565738"/>
            <a:ext cx="6919990" cy="3200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Интерфазата представлява около 90% от клетъчния цикъл и е много важна за осигуряването на правилното делене на клетката и функционирането на целия организъм. След интерфазата, клетката преминава през митоза или мейоза, за да създаде нови клетки.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855971" y="2282462"/>
            <a:ext cx="6035865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Интерфаза е периодът между две последователни клетъчни деления.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855971" y="3444282"/>
            <a:ext cx="6919990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Докато клетката се подготвя за възпроизвеждане, тя дублира своето ДНК, нараства и синтезира всички молекули, необходими за деленето.</a:t>
            </a:r>
          </a:p>
        </p:txBody>
      </p:sp>
      <p:sp>
        <p:nvSpPr>
          <p:cNvPr name="Freeform 13" id="13"/>
          <p:cNvSpPr/>
          <p:nvPr/>
        </p:nvSpPr>
        <p:spPr>
          <a:xfrm flipH="true" flipV="false" rot="0">
            <a:off x="1578866" y="2276155"/>
            <a:ext cx="5956949" cy="5800579"/>
          </a:xfrm>
          <a:custGeom>
            <a:avLst/>
            <a:gdLst/>
            <a:ahLst/>
            <a:cxnLst/>
            <a:rect r="r" b="b" t="t" l="l"/>
            <a:pathLst>
              <a:path h="5800579" w="5956949">
                <a:moveTo>
                  <a:pt x="5956949" y="0"/>
                </a:moveTo>
                <a:lnTo>
                  <a:pt x="0" y="0"/>
                </a:lnTo>
                <a:lnTo>
                  <a:pt x="0" y="5800579"/>
                </a:lnTo>
                <a:lnTo>
                  <a:pt x="5956949" y="5800579"/>
                </a:lnTo>
                <a:lnTo>
                  <a:pt x="595694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303054" y="1218133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Центриола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76350" y="8659717"/>
            <a:ext cx="6561981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Дезоксирибонуклеинова киселина (ДНК)</a:t>
            </a:r>
          </a:p>
        </p:txBody>
      </p:sp>
      <p:sp>
        <p:nvSpPr>
          <p:cNvPr name="AutoShape 16" id="16"/>
          <p:cNvSpPr/>
          <p:nvPr/>
        </p:nvSpPr>
        <p:spPr>
          <a:xfrm flipV="true">
            <a:off x="4557340" y="1732483"/>
            <a:ext cx="0" cy="1345815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AutoShape 17" id="17"/>
          <p:cNvSpPr/>
          <p:nvPr/>
        </p:nvSpPr>
        <p:spPr>
          <a:xfrm>
            <a:off x="4557340" y="6239684"/>
            <a:ext cx="0" cy="2477183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8" id="18"/>
          <p:cNvSpPr/>
          <p:nvPr/>
        </p:nvSpPr>
        <p:spPr>
          <a:xfrm flipH="false" flipV="false" rot="-6204837">
            <a:off x="9053308" y="2364120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6204837">
            <a:off x="9053308" y="3983140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-6204837">
            <a:off x="9053308" y="6790396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7426551" y="-3033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587476"/>
            <a:ext cx="9279471" cy="7547533"/>
            <a:chOff x="0" y="0"/>
            <a:chExt cx="2443976" cy="198782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43976" cy="1987828"/>
            </a:xfrm>
            <a:custGeom>
              <a:avLst/>
              <a:gdLst/>
              <a:ahLst/>
              <a:cxnLst/>
              <a:rect r="r" b="b" t="t" l="l"/>
              <a:pathLst>
                <a:path h="1987828" w="2443976">
                  <a:moveTo>
                    <a:pt x="42550" y="0"/>
                  </a:moveTo>
                  <a:lnTo>
                    <a:pt x="2401426" y="0"/>
                  </a:lnTo>
                  <a:cubicBezTo>
                    <a:pt x="2412711" y="0"/>
                    <a:pt x="2423534" y="4483"/>
                    <a:pt x="2431513" y="12462"/>
                  </a:cubicBezTo>
                  <a:cubicBezTo>
                    <a:pt x="2439493" y="20442"/>
                    <a:pt x="2443976" y="31265"/>
                    <a:pt x="2443976" y="42550"/>
                  </a:cubicBezTo>
                  <a:lnTo>
                    <a:pt x="2443976" y="1945278"/>
                  </a:lnTo>
                  <a:cubicBezTo>
                    <a:pt x="2443976" y="1956563"/>
                    <a:pt x="2439493" y="1967385"/>
                    <a:pt x="2431513" y="1975365"/>
                  </a:cubicBezTo>
                  <a:cubicBezTo>
                    <a:pt x="2423534" y="1983345"/>
                    <a:pt x="2412711" y="1987828"/>
                    <a:pt x="2401426" y="1987828"/>
                  </a:cubicBezTo>
                  <a:lnTo>
                    <a:pt x="42550" y="1987828"/>
                  </a:lnTo>
                  <a:cubicBezTo>
                    <a:pt x="19050" y="1987828"/>
                    <a:pt x="0" y="1968777"/>
                    <a:pt x="0" y="1945278"/>
                  </a:cubicBezTo>
                  <a:lnTo>
                    <a:pt x="0" y="42550"/>
                  </a:lnTo>
                  <a:cubicBezTo>
                    <a:pt x="0" y="31265"/>
                    <a:pt x="4483" y="20442"/>
                    <a:pt x="12462" y="12462"/>
                  </a:cubicBezTo>
                  <a:cubicBezTo>
                    <a:pt x="20442" y="4483"/>
                    <a:pt x="31265" y="0"/>
                    <a:pt x="4255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443976" cy="2035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370305" y="1151991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1006523" y="2102152"/>
            <a:ext cx="6518181" cy="6518181"/>
          </a:xfrm>
          <a:custGeom>
            <a:avLst/>
            <a:gdLst/>
            <a:ahLst/>
            <a:cxnLst/>
            <a:rect r="r" b="b" t="t" l="l"/>
            <a:pathLst>
              <a:path h="6518181" w="6518181">
                <a:moveTo>
                  <a:pt x="0" y="0"/>
                </a:moveTo>
                <a:lnTo>
                  <a:pt x="6518181" y="0"/>
                </a:lnTo>
                <a:lnTo>
                  <a:pt x="6518181" y="6518181"/>
                </a:lnTo>
                <a:lnTo>
                  <a:pt x="0" y="65181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791379" y="1483233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Центриоли</a:t>
            </a:r>
          </a:p>
        </p:txBody>
      </p:sp>
      <p:sp>
        <p:nvSpPr>
          <p:cNvPr name="AutoShape 11" id="11"/>
          <p:cNvSpPr/>
          <p:nvPr/>
        </p:nvSpPr>
        <p:spPr>
          <a:xfrm flipH="true" flipV="true">
            <a:off x="12078639" y="1997583"/>
            <a:ext cx="271629" cy="1883121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2" id="12"/>
          <p:cNvSpPr txBox="true"/>
          <p:nvPr/>
        </p:nvSpPr>
        <p:spPr>
          <a:xfrm rot="0">
            <a:off x="10791379" y="8636231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3" id="13"/>
          <p:cNvSpPr/>
          <p:nvPr/>
        </p:nvSpPr>
        <p:spPr>
          <a:xfrm flipH="true">
            <a:off x="12396012" y="7461201"/>
            <a:ext cx="1941778" cy="1232180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4" id="14"/>
          <p:cNvSpPr txBox="true"/>
          <p:nvPr/>
        </p:nvSpPr>
        <p:spPr>
          <a:xfrm rot="0">
            <a:off x="14024235" y="1483233"/>
            <a:ext cx="310838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Хромозоми</a:t>
            </a:r>
          </a:p>
        </p:txBody>
      </p:sp>
      <p:sp>
        <p:nvSpPr>
          <p:cNvPr name="AutoShape 15" id="15"/>
          <p:cNvSpPr/>
          <p:nvPr/>
        </p:nvSpPr>
        <p:spPr>
          <a:xfrm flipH="true" flipV="true">
            <a:off x="15594584" y="1997583"/>
            <a:ext cx="154802" cy="2190447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6" id="16"/>
          <p:cNvSpPr txBox="true"/>
          <p:nvPr/>
        </p:nvSpPr>
        <p:spPr>
          <a:xfrm rot="0">
            <a:off x="4125347" y="1168376"/>
            <a:ext cx="3086177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Профаза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63907" y="4675442"/>
            <a:ext cx="7391628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Хроматинът започва да се свива и кондензира, формирайки видими под микроскоп отделни хромозоми.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041187" y="2284039"/>
            <a:ext cx="7391628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По време на профазата ядрената обвивка, която е покривала ядрото, се разрушава. Това позволява на хромозомите да се освобождават в цитоплазмата.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063907" y="6609017"/>
            <a:ext cx="7391628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Формира се делително вретено - мрежа от микротубули, които ще помогнат за движението на хромозомите.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-6204837">
            <a:off x="1357336" y="2786524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-6204837">
            <a:off x="1357336" y="4985701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-6204837">
            <a:off x="1357336" y="6919276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144000" y="1710767"/>
            <a:ext cx="8115300" cy="7547533"/>
            <a:chOff x="0" y="0"/>
            <a:chExt cx="2137363" cy="198782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37363" cy="1987828"/>
            </a:xfrm>
            <a:custGeom>
              <a:avLst/>
              <a:gdLst/>
              <a:ahLst/>
              <a:cxnLst/>
              <a:rect r="r" b="b" t="t" l="l"/>
              <a:pathLst>
                <a:path h="1987828" w="2137363">
                  <a:moveTo>
                    <a:pt x="48654" y="0"/>
                  </a:moveTo>
                  <a:lnTo>
                    <a:pt x="2088710" y="0"/>
                  </a:lnTo>
                  <a:cubicBezTo>
                    <a:pt x="2115580" y="0"/>
                    <a:pt x="2137363" y="21783"/>
                    <a:pt x="2137363" y="48654"/>
                  </a:cubicBezTo>
                  <a:lnTo>
                    <a:pt x="2137363" y="1939174"/>
                  </a:lnTo>
                  <a:cubicBezTo>
                    <a:pt x="2137363" y="1966045"/>
                    <a:pt x="2115580" y="1987828"/>
                    <a:pt x="2088710" y="1987828"/>
                  </a:cubicBezTo>
                  <a:lnTo>
                    <a:pt x="48654" y="1987828"/>
                  </a:lnTo>
                  <a:cubicBezTo>
                    <a:pt x="21783" y="1987828"/>
                    <a:pt x="0" y="1966045"/>
                    <a:pt x="0" y="1939174"/>
                  </a:cubicBezTo>
                  <a:lnTo>
                    <a:pt x="0" y="48654"/>
                  </a:lnTo>
                  <a:cubicBezTo>
                    <a:pt x="0" y="21783"/>
                    <a:pt x="21783" y="0"/>
                    <a:pt x="48654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137363" cy="2035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903520" y="1275283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28700" y="1196421"/>
            <a:ext cx="2717181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Центриола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106655" y="2226827"/>
            <a:ext cx="7066165" cy="6147564"/>
          </a:xfrm>
          <a:custGeom>
            <a:avLst/>
            <a:gdLst/>
            <a:ahLst/>
            <a:cxnLst/>
            <a:rect r="r" b="b" t="t" l="l"/>
            <a:pathLst>
              <a:path h="6147564" w="7066165">
                <a:moveTo>
                  <a:pt x="0" y="0"/>
                </a:moveTo>
                <a:lnTo>
                  <a:pt x="7066165" y="0"/>
                </a:lnTo>
                <a:lnTo>
                  <a:pt x="7066165" y="6147564"/>
                </a:lnTo>
                <a:lnTo>
                  <a:pt x="0" y="61475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11" id="11"/>
          <p:cNvSpPr/>
          <p:nvPr/>
        </p:nvSpPr>
        <p:spPr>
          <a:xfrm flipH="true" flipV="true">
            <a:off x="2391333" y="1710771"/>
            <a:ext cx="60708" cy="3432729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2" id="12"/>
          <p:cNvSpPr txBox="true"/>
          <p:nvPr/>
        </p:nvSpPr>
        <p:spPr>
          <a:xfrm rot="0">
            <a:off x="5196151" y="1196421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3" id="13"/>
          <p:cNvSpPr/>
          <p:nvPr/>
        </p:nvSpPr>
        <p:spPr>
          <a:xfrm flipH="true">
            <a:off x="2450654" y="7171552"/>
            <a:ext cx="1996085" cy="1379219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AutoShape 14" id="14"/>
          <p:cNvSpPr/>
          <p:nvPr/>
        </p:nvSpPr>
        <p:spPr>
          <a:xfrm flipV="true">
            <a:off x="6066014" y="1710771"/>
            <a:ext cx="734770" cy="2133008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5" id="15"/>
          <p:cNvSpPr txBox="true"/>
          <p:nvPr/>
        </p:nvSpPr>
        <p:spPr>
          <a:xfrm rot="0">
            <a:off x="5313735" y="8708510"/>
            <a:ext cx="2974099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Хромозома</a:t>
            </a:r>
          </a:p>
        </p:txBody>
      </p:sp>
      <p:sp>
        <p:nvSpPr>
          <p:cNvPr name="AutoShape 16" id="16"/>
          <p:cNvSpPr/>
          <p:nvPr/>
        </p:nvSpPr>
        <p:spPr>
          <a:xfrm>
            <a:off x="4753986" y="7729484"/>
            <a:ext cx="2046798" cy="1036176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7" id="17"/>
          <p:cNvSpPr txBox="true"/>
          <p:nvPr/>
        </p:nvSpPr>
        <p:spPr>
          <a:xfrm rot="0">
            <a:off x="11449559" y="1291667"/>
            <a:ext cx="3504182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Метафаза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46863" y="2472099"/>
            <a:ext cx="6130449" cy="228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Хромозомите се подреждат в централната част на клетката. Те са подредени така, че да бъдат равномерно разпределени между двете нови клетки.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46863" y="6815084"/>
            <a:ext cx="6130449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 края на метафазата клетката извършва контролен преглед, за да се увери, че всички хромозоми са правилно подредени и прикрепени.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06655" y="8708510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Центромер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446863" y="5062484"/>
            <a:ext cx="6130449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Всяка хромозома се захваща за нишките на делителното вретено посредством своя центромер.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-6204837">
            <a:off x="9625406" y="2697007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6204837">
            <a:off x="9625406" y="5010792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-6204837">
            <a:off x="9625406" y="6732712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587476"/>
            <a:ext cx="8714929" cy="7547533"/>
            <a:chOff x="0" y="0"/>
            <a:chExt cx="2295290" cy="198782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95290" cy="1987828"/>
            </a:xfrm>
            <a:custGeom>
              <a:avLst/>
              <a:gdLst/>
              <a:ahLst/>
              <a:cxnLst/>
              <a:rect r="r" b="b" t="t" l="l"/>
              <a:pathLst>
                <a:path h="1987828" w="2295290">
                  <a:moveTo>
                    <a:pt x="45306" y="0"/>
                  </a:moveTo>
                  <a:lnTo>
                    <a:pt x="2249984" y="0"/>
                  </a:lnTo>
                  <a:cubicBezTo>
                    <a:pt x="2275006" y="0"/>
                    <a:pt x="2295290" y="20284"/>
                    <a:pt x="2295290" y="45306"/>
                  </a:cubicBezTo>
                  <a:lnTo>
                    <a:pt x="2295290" y="1942522"/>
                  </a:lnTo>
                  <a:cubicBezTo>
                    <a:pt x="2295290" y="1967543"/>
                    <a:pt x="2275006" y="1987828"/>
                    <a:pt x="2249984" y="1987828"/>
                  </a:cubicBezTo>
                  <a:lnTo>
                    <a:pt x="45306" y="1987828"/>
                  </a:lnTo>
                  <a:cubicBezTo>
                    <a:pt x="20284" y="1987828"/>
                    <a:pt x="0" y="1967543"/>
                    <a:pt x="0" y="1942522"/>
                  </a:cubicBezTo>
                  <a:lnTo>
                    <a:pt x="0" y="45306"/>
                  </a:lnTo>
                  <a:cubicBezTo>
                    <a:pt x="0" y="20284"/>
                    <a:pt x="20284" y="0"/>
                    <a:pt x="45306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95290" cy="2035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088034" y="1151991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true" flipV="false" rot="0">
            <a:off x="10719408" y="2539453"/>
            <a:ext cx="6552328" cy="5839762"/>
          </a:xfrm>
          <a:custGeom>
            <a:avLst/>
            <a:gdLst/>
            <a:ahLst/>
            <a:cxnLst/>
            <a:rect r="r" b="b" t="t" l="l"/>
            <a:pathLst>
              <a:path h="5839762" w="6552328">
                <a:moveTo>
                  <a:pt x="6552328" y="0"/>
                </a:moveTo>
                <a:lnTo>
                  <a:pt x="0" y="0"/>
                </a:lnTo>
                <a:lnTo>
                  <a:pt x="0" y="5839762"/>
                </a:lnTo>
                <a:lnTo>
                  <a:pt x="6552328" y="5839762"/>
                </a:lnTo>
                <a:lnTo>
                  <a:pt x="6552328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456895" y="1301726"/>
            <a:ext cx="2613584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Центриола</a:t>
            </a:r>
          </a:p>
        </p:txBody>
      </p:sp>
      <p:sp>
        <p:nvSpPr>
          <p:cNvPr name="AutoShape 11" id="11"/>
          <p:cNvSpPr/>
          <p:nvPr/>
        </p:nvSpPr>
        <p:spPr>
          <a:xfrm flipV="true">
            <a:off x="11416849" y="1816076"/>
            <a:ext cx="326901" cy="3748314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2" id="12"/>
          <p:cNvSpPr txBox="true"/>
          <p:nvPr/>
        </p:nvSpPr>
        <p:spPr>
          <a:xfrm rot="0">
            <a:off x="10438954" y="8636231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3" id="13"/>
          <p:cNvSpPr/>
          <p:nvPr/>
        </p:nvSpPr>
        <p:spPr>
          <a:xfrm flipH="true">
            <a:off x="12043587" y="7685118"/>
            <a:ext cx="1447050" cy="1008263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4" id="14"/>
          <p:cNvSpPr txBox="true"/>
          <p:nvPr/>
        </p:nvSpPr>
        <p:spPr>
          <a:xfrm rot="0">
            <a:off x="14290847" y="1301726"/>
            <a:ext cx="2761035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Хромозома</a:t>
            </a:r>
          </a:p>
        </p:txBody>
      </p:sp>
      <p:sp>
        <p:nvSpPr>
          <p:cNvPr name="AutoShape 15" id="15"/>
          <p:cNvSpPr/>
          <p:nvPr/>
        </p:nvSpPr>
        <p:spPr>
          <a:xfrm flipV="true">
            <a:off x="15062517" y="1816076"/>
            <a:ext cx="530913" cy="1557284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6" id="16"/>
          <p:cNvSpPr/>
          <p:nvPr/>
        </p:nvSpPr>
        <p:spPr>
          <a:xfrm flipH="false" flipV="false" rot="-6204837">
            <a:off x="1416321" y="2997818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204837">
            <a:off x="1416321" y="5438509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204837">
            <a:off x="1416321" y="7422000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3828071" y="1168376"/>
            <a:ext cx="3116187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Анафаза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228414" y="2230359"/>
            <a:ext cx="7303499" cy="228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 началото на анафазата, сестринските хроматиди започват да се разделят. Микротубулите започват да ги издърпват към противоположните полюси на клетката.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228414" y="5128250"/>
            <a:ext cx="716751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Микротубулите, свързани с клетъчната мембрана, започват да се разширяват и удължават клетката.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228414" y="7111741"/>
            <a:ext cx="716751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 двата полюса на клетката се събират равен брой хромозоми, съдържащи идентична наследствена информация.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52956" y="1710767"/>
            <a:ext cx="8406344" cy="7547533"/>
            <a:chOff x="0" y="0"/>
            <a:chExt cx="2214016" cy="198782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14016" cy="1987828"/>
            </a:xfrm>
            <a:custGeom>
              <a:avLst/>
              <a:gdLst/>
              <a:ahLst/>
              <a:cxnLst/>
              <a:rect r="r" b="b" t="t" l="l"/>
              <a:pathLst>
                <a:path h="1987828" w="2214016">
                  <a:moveTo>
                    <a:pt x="46969" y="0"/>
                  </a:moveTo>
                  <a:lnTo>
                    <a:pt x="2167047" y="0"/>
                  </a:lnTo>
                  <a:cubicBezTo>
                    <a:pt x="2192988" y="0"/>
                    <a:pt x="2214016" y="21029"/>
                    <a:pt x="2214016" y="46969"/>
                  </a:cubicBezTo>
                  <a:lnTo>
                    <a:pt x="2214016" y="1940858"/>
                  </a:lnTo>
                  <a:cubicBezTo>
                    <a:pt x="2214016" y="1953315"/>
                    <a:pt x="2209068" y="1965262"/>
                    <a:pt x="2200259" y="1974071"/>
                  </a:cubicBezTo>
                  <a:cubicBezTo>
                    <a:pt x="2191451" y="1982879"/>
                    <a:pt x="2179504" y="1987828"/>
                    <a:pt x="2167047" y="1987828"/>
                  </a:cubicBezTo>
                  <a:lnTo>
                    <a:pt x="46969" y="1987828"/>
                  </a:lnTo>
                  <a:cubicBezTo>
                    <a:pt x="21029" y="1987828"/>
                    <a:pt x="0" y="1966799"/>
                    <a:pt x="0" y="1940858"/>
                  </a:cubicBezTo>
                  <a:lnTo>
                    <a:pt x="0" y="46969"/>
                  </a:lnTo>
                  <a:cubicBezTo>
                    <a:pt x="0" y="34512"/>
                    <a:pt x="4949" y="22565"/>
                    <a:pt x="13757" y="13757"/>
                  </a:cubicBezTo>
                  <a:cubicBezTo>
                    <a:pt x="22565" y="4949"/>
                    <a:pt x="34512" y="0"/>
                    <a:pt x="46969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14016" cy="2035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757998" y="1275283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136223" y="1192897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Центриоли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136223" y="2224789"/>
            <a:ext cx="6854628" cy="6109188"/>
          </a:xfrm>
          <a:custGeom>
            <a:avLst/>
            <a:gdLst/>
            <a:ahLst/>
            <a:cxnLst/>
            <a:rect r="r" b="b" t="t" l="l"/>
            <a:pathLst>
              <a:path h="6109188" w="6854628">
                <a:moveTo>
                  <a:pt x="0" y="0"/>
                </a:moveTo>
                <a:lnTo>
                  <a:pt x="6854628" y="0"/>
                </a:lnTo>
                <a:lnTo>
                  <a:pt x="6854628" y="6109187"/>
                </a:lnTo>
                <a:lnTo>
                  <a:pt x="0" y="61091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11" id="11"/>
          <p:cNvSpPr/>
          <p:nvPr/>
        </p:nvSpPr>
        <p:spPr>
          <a:xfrm flipV="true">
            <a:off x="1511042" y="1707247"/>
            <a:ext cx="828240" cy="3695979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2" id="12"/>
          <p:cNvSpPr txBox="true"/>
          <p:nvPr/>
        </p:nvSpPr>
        <p:spPr>
          <a:xfrm rot="0">
            <a:off x="5385345" y="1154003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3" id="13"/>
          <p:cNvSpPr/>
          <p:nvPr/>
        </p:nvSpPr>
        <p:spPr>
          <a:xfrm flipV="true">
            <a:off x="6752928" y="1668353"/>
            <a:ext cx="237051" cy="2094119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4" id="14"/>
          <p:cNvSpPr/>
          <p:nvPr/>
        </p:nvSpPr>
        <p:spPr>
          <a:xfrm flipH="false" flipV="false" rot="-6204837">
            <a:off x="9441599" y="3059353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6204837">
            <a:off x="9441599" y="5092348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6204837">
            <a:off x="9441599" y="7353942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5145531" y="4396736"/>
            <a:ext cx="1588467" cy="1568612"/>
          </a:xfrm>
          <a:custGeom>
            <a:avLst/>
            <a:gdLst/>
            <a:ahLst/>
            <a:cxnLst/>
            <a:rect r="r" b="b" t="t" l="l"/>
            <a:pathLst>
              <a:path h="1568612" w="1588467">
                <a:moveTo>
                  <a:pt x="0" y="0"/>
                </a:moveTo>
                <a:lnTo>
                  <a:pt x="1588468" y="0"/>
                </a:lnTo>
                <a:lnTo>
                  <a:pt x="1588468" y="1568612"/>
                </a:lnTo>
                <a:lnTo>
                  <a:pt x="0" y="15686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1411342" y="1291667"/>
            <a:ext cx="3289572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Телофаза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263056" y="2520495"/>
            <a:ext cx="6645719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Делителното вретено, което помага за разделянето на хромозомите в дъщерните клетки, постепенно се разтваря.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263056" y="6586484"/>
            <a:ext cx="6996244" cy="228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Около всяка група хромозоми, които са достигнали противоположните полюси на клетката, започва да се образува нова ядрена обвивка. Това води до формирането на две нови ядра в клетката.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263056" y="4782090"/>
            <a:ext cx="6996244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Хромозомите, които по време на анафазата са били силно кондензирани, започват да се декондензират.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2056328" y="4396736"/>
            <a:ext cx="1588467" cy="1568612"/>
          </a:xfrm>
          <a:custGeom>
            <a:avLst/>
            <a:gdLst/>
            <a:ahLst/>
            <a:cxnLst/>
            <a:rect r="r" b="b" t="t" l="l"/>
            <a:pathLst>
              <a:path h="1568612" w="1588467">
                <a:moveTo>
                  <a:pt x="0" y="0"/>
                </a:moveTo>
                <a:lnTo>
                  <a:pt x="1588467" y="0"/>
                </a:lnTo>
                <a:lnTo>
                  <a:pt x="1588467" y="1568612"/>
                </a:lnTo>
                <a:lnTo>
                  <a:pt x="0" y="15686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1409821" y="8682326"/>
            <a:ext cx="6561981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Дезоксирибонуклеинова киселина (ДНК)</a:t>
            </a:r>
          </a:p>
        </p:txBody>
      </p:sp>
      <p:sp>
        <p:nvSpPr>
          <p:cNvPr name="AutoShape 24" id="24"/>
          <p:cNvSpPr/>
          <p:nvPr/>
        </p:nvSpPr>
        <p:spPr>
          <a:xfrm flipH="true">
            <a:off x="4690811" y="5484534"/>
            <a:ext cx="767248" cy="3254942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25" id="25"/>
          <p:cNvSpPr/>
          <p:nvPr/>
        </p:nvSpPr>
        <p:spPr>
          <a:xfrm flipH="false" flipV="false" rot="0">
            <a:off x="7135508" y="28087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7" y="0"/>
                </a:lnTo>
                <a:lnTo>
                  <a:pt x="3434897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587476"/>
            <a:ext cx="8714929" cy="7547533"/>
            <a:chOff x="0" y="0"/>
            <a:chExt cx="2295290" cy="198782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95290" cy="1987828"/>
            </a:xfrm>
            <a:custGeom>
              <a:avLst/>
              <a:gdLst/>
              <a:ahLst/>
              <a:cxnLst/>
              <a:rect r="r" b="b" t="t" l="l"/>
              <a:pathLst>
                <a:path h="1987828" w="2295290">
                  <a:moveTo>
                    <a:pt x="45306" y="0"/>
                  </a:moveTo>
                  <a:lnTo>
                    <a:pt x="2249984" y="0"/>
                  </a:lnTo>
                  <a:cubicBezTo>
                    <a:pt x="2275006" y="0"/>
                    <a:pt x="2295290" y="20284"/>
                    <a:pt x="2295290" y="45306"/>
                  </a:cubicBezTo>
                  <a:lnTo>
                    <a:pt x="2295290" y="1942522"/>
                  </a:lnTo>
                  <a:cubicBezTo>
                    <a:pt x="2295290" y="1967543"/>
                    <a:pt x="2275006" y="1987828"/>
                    <a:pt x="2249984" y="1987828"/>
                  </a:cubicBezTo>
                  <a:lnTo>
                    <a:pt x="45306" y="1987828"/>
                  </a:lnTo>
                  <a:cubicBezTo>
                    <a:pt x="20284" y="1987828"/>
                    <a:pt x="0" y="1967543"/>
                    <a:pt x="0" y="1942522"/>
                  </a:cubicBezTo>
                  <a:lnTo>
                    <a:pt x="0" y="45306"/>
                  </a:lnTo>
                  <a:cubicBezTo>
                    <a:pt x="0" y="20284"/>
                    <a:pt x="20284" y="0"/>
                    <a:pt x="45306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95290" cy="2035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002671" y="1151991"/>
            <a:ext cx="4963895" cy="870969"/>
            <a:chOff x="0" y="0"/>
            <a:chExt cx="1307363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07363" cy="229391"/>
            </a:xfrm>
            <a:custGeom>
              <a:avLst/>
              <a:gdLst/>
              <a:ahLst/>
              <a:cxnLst/>
              <a:rect r="r" b="b" t="t" l="l"/>
              <a:pathLst>
                <a:path h="229391" w="1307363">
                  <a:moveTo>
                    <a:pt x="79542" y="0"/>
                  </a:moveTo>
                  <a:lnTo>
                    <a:pt x="1227821" y="0"/>
                  </a:lnTo>
                  <a:cubicBezTo>
                    <a:pt x="1271751" y="0"/>
                    <a:pt x="1307363" y="35612"/>
                    <a:pt x="1307363" y="79542"/>
                  </a:cubicBezTo>
                  <a:lnTo>
                    <a:pt x="1307363" y="149849"/>
                  </a:lnTo>
                  <a:cubicBezTo>
                    <a:pt x="1307363" y="193779"/>
                    <a:pt x="1271751" y="229391"/>
                    <a:pt x="1227821" y="229391"/>
                  </a:cubicBezTo>
                  <a:lnTo>
                    <a:pt x="79542" y="229391"/>
                  </a:lnTo>
                  <a:cubicBezTo>
                    <a:pt x="35612" y="229391"/>
                    <a:pt x="0" y="193779"/>
                    <a:pt x="0" y="149849"/>
                  </a:cubicBezTo>
                  <a:lnTo>
                    <a:pt x="0" y="79542"/>
                  </a:lnTo>
                  <a:cubicBezTo>
                    <a:pt x="0" y="35612"/>
                    <a:pt x="35612" y="0"/>
                    <a:pt x="79542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307363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0142859" y="3441039"/>
            <a:ext cx="7693479" cy="4491069"/>
          </a:xfrm>
          <a:custGeom>
            <a:avLst/>
            <a:gdLst/>
            <a:ahLst/>
            <a:cxnLst/>
            <a:rect r="r" b="b" t="t" l="l"/>
            <a:pathLst>
              <a:path h="4491069" w="7693479">
                <a:moveTo>
                  <a:pt x="0" y="0"/>
                </a:moveTo>
                <a:lnTo>
                  <a:pt x="7693479" y="0"/>
                </a:lnTo>
                <a:lnTo>
                  <a:pt x="7693479" y="4491068"/>
                </a:lnTo>
                <a:lnTo>
                  <a:pt x="0" y="44910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466090" y="1168376"/>
            <a:ext cx="4037056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Цитокинеза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-6204837">
            <a:off x="1254050" y="2852911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033127" y="2195488"/>
            <a:ext cx="7405678" cy="228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 централната част на клетката започва образуването на цитоплазмен пръстен, съставен от актинови филаменти. Той започва да се стеснява, като формира структура, наподобяваща пясъчен часовник.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-6204837">
            <a:off x="1254050" y="5744247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033127" y="4976788"/>
            <a:ext cx="7538500" cy="228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Цитоплазмата и органелите се разделят между двете дъщерни клетки, а клетъчната мембрана се затваря в резултат на стесняване на пръстена, образувайки две отделни клетки.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243027" y="1909738"/>
            <a:ext cx="551813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Цитоплазмен пръстен</a:t>
            </a:r>
          </a:p>
        </p:txBody>
      </p:sp>
      <p:sp>
        <p:nvSpPr>
          <p:cNvPr name="AutoShape 16" id="16"/>
          <p:cNvSpPr/>
          <p:nvPr/>
        </p:nvSpPr>
        <p:spPr>
          <a:xfrm flipH="true">
            <a:off x="13949735" y="2424088"/>
            <a:ext cx="50565" cy="6435590"/>
          </a:xfrm>
          <a:prstGeom prst="line">
            <a:avLst/>
          </a:prstGeom>
          <a:ln cap="rnd" w="104775">
            <a:solidFill>
              <a:srgbClr val="053264"/>
            </a:solidFill>
            <a:prstDash val="lgDash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2033127" y="7758088"/>
            <a:ext cx="7538500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Образуват се две дъщерни клетки с идентичен генетичен материал.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-6204837">
            <a:off x="1195411" y="7839747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614664" y="2237589"/>
            <a:ext cx="15058672" cy="7020711"/>
            <a:chOff x="0" y="0"/>
            <a:chExt cx="3966070" cy="184907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966070" cy="1849076"/>
            </a:xfrm>
            <a:custGeom>
              <a:avLst/>
              <a:gdLst/>
              <a:ahLst/>
              <a:cxnLst/>
              <a:rect r="r" b="b" t="t" l="l"/>
              <a:pathLst>
                <a:path h="1849076" w="3966070">
                  <a:moveTo>
                    <a:pt x="26220" y="0"/>
                  </a:moveTo>
                  <a:lnTo>
                    <a:pt x="3939850" y="0"/>
                  </a:lnTo>
                  <a:cubicBezTo>
                    <a:pt x="3954331" y="0"/>
                    <a:pt x="3966070" y="11739"/>
                    <a:pt x="3966070" y="26220"/>
                  </a:cubicBezTo>
                  <a:lnTo>
                    <a:pt x="3966070" y="1822856"/>
                  </a:lnTo>
                  <a:cubicBezTo>
                    <a:pt x="3966070" y="1837337"/>
                    <a:pt x="3954331" y="1849076"/>
                    <a:pt x="3939850" y="1849076"/>
                  </a:cubicBezTo>
                  <a:lnTo>
                    <a:pt x="26220" y="1849076"/>
                  </a:lnTo>
                  <a:cubicBezTo>
                    <a:pt x="11739" y="1849076"/>
                    <a:pt x="0" y="1837337"/>
                    <a:pt x="0" y="1822856"/>
                  </a:cubicBezTo>
                  <a:lnTo>
                    <a:pt x="0" y="26220"/>
                  </a:lnTo>
                  <a:cubicBezTo>
                    <a:pt x="0" y="11739"/>
                    <a:pt x="11739" y="0"/>
                    <a:pt x="2622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3966070" cy="18967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4314052" y="823628"/>
            <a:ext cx="9659896" cy="2097285"/>
            <a:chOff x="0" y="0"/>
            <a:chExt cx="2287550" cy="4966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87550" cy="496656"/>
            </a:xfrm>
            <a:custGeom>
              <a:avLst/>
              <a:gdLst/>
              <a:ahLst/>
              <a:cxnLst/>
              <a:rect r="r" b="b" t="t" l="l"/>
              <a:pathLst>
                <a:path h="496656" w="2287550">
                  <a:moveTo>
                    <a:pt x="40874" y="0"/>
                  </a:moveTo>
                  <a:lnTo>
                    <a:pt x="2246676" y="0"/>
                  </a:lnTo>
                  <a:cubicBezTo>
                    <a:pt x="2269250" y="0"/>
                    <a:pt x="2287550" y="18300"/>
                    <a:pt x="2287550" y="40874"/>
                  </a:cubicBezTo>
                  <a:lnTo>
                    <a:pt x="2287550" y="455782"/>
                  </a:lnTo>
                  <a:cubicBezTo>
                    <a:pt x="2287550" y="466622"/>
                    <a:pt x="2283244" y="477019"/>
                    <a:pt x="2275578" y="484684"/>
                  </a:cubicBezTo>
                  <a:cubicBezTo>
                    <a:pt x="2267913" y="492350"/>
                    <a:pt x="2257517" y="496656"/>
                    <a:pt x="2246676" y="496656"/>
                  </a:cubicBezTo>
                  <a:lnTo>
                    <a:pt x="40874" y="496656"/>
                  </a:lnTo>
                  <a:cubicBezTo>
                    <a:pt x="18300" y="496656"/>
                    <a:pt x="0" y="478356"/>
                    <a:pt x="0" y="455782"/>
                  </a:cubicBezTo>
                  <a:lnTo>
                    <a:pt x="0" y="40874"/>
                  </a:lnTo>
                  <a:cubicBezTo>
                    <a:pt x="0" y="30033"/>
                    <a:pt x="4306" y="19637"/>
                    <a:pt x="11972" y="11972"/>
                  </a:cubicBezTo>
                  <a:cubicBezTo>
                    <a:pt x="19637" y="4306"/>
                    <a:pt x="30033" y="0"/>
                    <a:pt x="4087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2287550" cy="5442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6204837">
            <a:off x="1839400" y="3516329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7"/>
                </a:lnTo>
                <a:lnTo>
                  <a:pt x="0" y="9446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6204837">
            <a:off x="1824339" y="5275621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7"/>
                </a:lnTo>
                <a:lnTo>
                  <a:pt x="0" y="9446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891643" y="790741"/>
            <a:ext cx="8504715" cy="19243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85"/>
              </a:lnSpc>
              <a:spcBef>
                <a:spcPct val="0"/>
              </a:spcBef>
            </a:pPr>
            <a:r>
              <a:rPr lang="en-US" sz="556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Биологичен смисъл на митозата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699487" y="3333072"/>
            <a:ext cx="13363461" cy="5029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Растеж и развитие: Митозата е основен механизъм за растеж на многоклетъчните организми. 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Поддържане на клетъчната цялост: Митозата е важна за подмяната на старите или увредени клетки. Например кожните клетки, клетките на стомашната лигавица и други се обновяват чрез митоза.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Генетична стабилност: Всяка дъщерна кетка получава същия генетичен материал като родителската клетка, което е важно за правилното фукнкциониране на клетките, тъканите, органите и системите.</a:t>
            </a: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Freeform 14" id="14"/>
          <p:cNvSpPr/>
          <p:nvPr/>
        </p:nvSpPr>
        <p:spPr>
          <a:xfrm flipH="false" flipV="false" rot="-6204837">
            <a:off x="1839400" y="6741649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6"/>
                </a:lnTo>
                <a:lnTo>
                  <a:pt x="0" y="944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501336" y="1313239"/>
            <a:ext cx="13285327" cy="7751825"/>
            <a:chOff x="0" y="0"/>
            <a:chExt cx="3499016" cy="204163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499016" cy="2041633"/>
            </a:xfrm>
            <a:custGeom>
              <a:avLst/>
              <a:gdLst/>
              <a:ahLst/>
              <a:cxnLst/>
              <a:rect r="r" b="b" t="t" l="l"/>
              <a:pathLst>
                <a:path h="2041633" w="3499016">
                  <a:moveTo>
                    <a:pt x="1749508" y="0"/>
                  </a:moveTo>
                  <a:cubicBezTo>
                    <a:pt x="783281" y="0"/>
                    <a:pt x="0" y="457035"/>
                    <a:pt x="0" y="1020816"/>
                  </a:cubicBezTo>
                  <a:cubicBezTo>
                    <a:pt x="0" y="1584598"/>
                    <a:pt x="783281" y="2041633"/>
                    <a:pt x="1749508" y="2041633"/>
                  </a:cubicBezTo>
                  <a:cubicBezTo>
                    <a:pt x="2715735" y="2041633"/>
                    <a:pt x="3499016" y="1584598"/>
                    <a:pt x="3499016" y="1020816"/>
                  </a:cubicBezTo>
                  <a:cubicBezTo>
                    <a:pt x="3499016" y="457035"/>
                    <a:pt x="2715735" y="0"/>
                    <a:pt x="1749508" y="0"/>
                  </a:cubicBezTo>
                  <a:close/>
                </a:path>
              </a:pathLst>
            </a:custGeom>
            <a:solidFill>
              <a:srgbClr val="FA4155"/>
            </a:solidFill>
            <a:ln w="76200" cap="sq">
              <a:solidFill>
                <a:srgbClr val="FFFFFF"/>
              </a:solidFill>
              <a:prstDash val="dash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328033" y="143778"/>
              <a:ext cx="2842951" cy="17064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6649077" y="4093964"/>
            <a:ext cx="5052612" cy="1121754"/>
            <a:chOff x="0" y="0"/>
            <a:chExt cx="1033225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33225" cy="229391"/>
            </a:xfrm>
            <a:custGeom>
              <a:avLst/>
              <a:gdLst/>
              <a:ahLst/>
              <a:cxnLst/>
              <a:rect r="r" b="b" t="t" l="l"/>
              <a:pathLst>
                <a:path h="229391" w="1033225">
                  <a:moveTo>
                    <a:pt x="78145" y="0"/>
                  </a:moveTo>
                  <a:lnTo>
                    <a:pt x="955079" y="0"/>
                  </a:lnTo>
                  <a:cubicBezTo>
                    <a:pt x="975805" y="0"/>
                    <a:pt x="995681" y="8233"/>
                    <a:pt x="1010336" y="22888"/>
                  </a:cubicBezTo>
                  <a:cubicBezTo>
                    <a:pt x="1024992" y="37543"/>
                    <a:pt x="1033225" y="57420"/>
                    <a:pt x="1033225" y="78145"/>
                  </a:cubicBezTo>
                  <a:lnTo>
                    <a:pt x="1033225" y="151246"/>
                  </a:lnTo>
                  <a:cubicBezTo>
                    <a:pt x="1033225" y="171971"/>
                    <a:pt x="1024992" y="191848"/>
                    <a:pt x="1010336" y="206503"/>
                  </a:cubicBezTo>
                  <a:cubicBezTo>
                    <a:pt x="995681" y="221158"/>
                    <a:pt x="975805" y="229391"/>
                    <a:pt x="955079" y="229391"/>
                  </a:cubicBezTo>
                  <a:lnTo>
                    <a:pt x="78145" y="229391"/>
                  </a:lnTo>
                  <a:cubicBezTo>
                    <a:pt x="57420" y="229391"/>
                    <a:pt x="37543" y="221158"/>
                    <a:pt x="22888" y="206503"/>
                  </a:cubicBezTo>
                  <a:cubicBezTo>
                    <a:pt x="8233" y="191848"/>
                    <a:pt x="0" y="171971"/>
                    <a:pt x="0" y="151246"/>
                  </a:cubicBezTo>
                  <a:lnTo>
                    <a:pt x="0" y="78145"/>
                  </a:lnTo>
                  <a:cubicBezTo>
                    <a:pt x="0" y="57420"/>
                    <a:pt x="8233" y="37543"/>
                    <a:pt x="22888" y="22888"/>
                  </a:cubicBezTo>
                  <a:cubicBezTo>
                    <a:pt x="37543" y="8233"/>
                    <a:pt x="57420" y="0"/>
                    <a:pt x="78145" y="0"/>
                  </a:cubicBezTo>
                  <a:close/>
                </a:path>
              </a:pathLst>
            </a:custGeom>
            <a:solidFill>
              <a:srgbClr val="053264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1033225" cy="286541"/>
            </a:xfrm>
            <a:prstGeom prst="rect">
              <a:avLst/>
            </a:prstGeom>
          </p:spPr>
          <p:txBody>
            <a:bodyPr anchor="ctr" rtlCol="false" tIns="59768" lIns="59768" bIns="59768" rIns="59768"/>
            <a:lstStyle/>
            <a:p>
              <a:pPr algn="ctr">
                <a:lnSpc>
                  <a:spcPts val="312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853102" y="9142034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084755" y="6295361"/>
            <a:ext cx="1756601" cy="3825123"/>
          </a:xfrm>
          <a:custGeom>
            <a:avLst/>
            <a:gdLst/>
            <a:ahLst/>
            <a:cxnLst/>
            <a:rect r="r" b="b" t="t" l="l"/>
            <a:pathLst>
              <a:path h="3825123" w="1756601">
                <a:moveTo>
                  <a:pt x="0" y="0"/>
                </a:moveTo>
                <a:lnTo>
                  <a:pt x="1756601" y="0"/>
                </a:lnTo>
                <a:lnTo>
                  <a:pt x="1756601" y="3825123"/>
                </a:lnTo>
                <a:lnTo>
                  <a:pt x="0" y="38251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4596018" y="5666235"/>
            <a:ext cx="1745597" cy="3743217"/>
          </a:xfrm>
          <a:custGeom>
            <a:avLst/>
            <a:gdLst/>
            <a:ahLst/>
            <a:cxnLst/>
            <a:rect r="r" b="b" t="t" l="l"/>
            <a:pathLst>
              <a:path h="3743217" w="1745597">
                <a:moveTo>
                  <a:pt x="0" y="0"/>
                </a:moveTo>
                <a:lnTo>
                  <a:pt x="1745596" y="0"/>
                </a:lnTo>
                <a:lnTo>
                  <a:pt x="1745596" y="3743218"/>
                </a:lnTo>
                <a:lnTo>
                  <a:pt x="0" y="374321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4343523" y="3864808"/>
            <a:ext cx="2329874" cy="2557385"/>
          </a:xfrm>
          <a:custGeom>
            <a:avLst/>
            <a:gdLst/>
            <a:ahLst/>
            <a:cxnLst/>
            <a:rect r="r" b="b" t="t" l="l"/>
            <a:pathLst>
              <a:path h="2557385" w="2329874">
                <a:moveTo>
                  <a:pt x="0" y="0"/>
                </a:moveTo>
                <a:lnTo>
                  <a:pt x="2329875" y="0"/>
                </a:lnTo>
                <a:lnTo>
                  <a:pt x="2329875" y="2557384"/>
                </a:lnTo>
                <a:lnTo>
                  <a:pt x="0" y="25573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831201" y="1109996"/>
            <a:ext cx="2139012" cy="2079411"/>
          </a:xfrm>
          <a:custGeom>
            <a:avLst/>
            <a:gdLst/>
            <a:ahLst/>
            <a:cxnLst/>
            <a:rect r="r" b="b" t="t" l="l"/>
            <a:pathLst>
              <a:path h="2079411" w="2139012">
                <a:moveTo>
                  <a:pt x="0" y="0"/>
                </a:moveTo>
                <a:lnTo>
                  <a:pt x="2139013" y="0"/>
                </a:lnTo>
                <a:lnTo>
                  <a:pt x="2139013" y="2079411"/>
                </a:lnTo>
                <a:lnTo>
                  <a:pt x="0" y="20794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32188" y="2939996"/>
            <a:ext cx="1963705" cy="4042583"/>
          </a:xfrm>
          <a:custGeom>
            <a:avLst/>
            <a:gdLst/>
            <a:ahLst/>
            <a:cxnLst/>
            <a:rect r="r" b="b" t="t" l="l"/>
            <a:pathLst>
              <a:path h="4042583" w="1963705">
                <a:moveTo>
                  <a:pt x="0" y="0"/>
                </a:moveTo>
                <a:lnTo>
                  <a:pt x="1963705" y="0"/>
                </a:lnTo>
                <a:lnTo>
                  <a:pt x="1963705" y="4042583"/>
                </a:lnTo>
                <a:lnTo>
                  <a:pt x="0" y="404258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1701689" y="6295361"/>
            <a:ext cx="2199893" cy="2962939"/>
          </a:xfrm>
          <a:custGeom>
            <a:avLst/>
            <a:gdLst/>
            <a:ahLst/>
            <a:cxnLst/>
            <a:rect r="r" b="b" t="t" l="l"/>
            <a:pathLst>
              <a:path h="2962939" w="2199893">
                <a:moveTo>
                  <a:pt x="0" y="0"/>
                </a:moveTo>
                <a:lnTo>
                  <a:pt x="2199893" y="0"/>
                </a:lnTo>
                <a:lnTo>
                  <a:pt x="2199893" y="2962939"/>
                </a:lnTo>
                <a:lnTo>
                  <a:pt x="0" y="296293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8084755" y="268067"/>
            <a:ext cx="2206036" cy="2144567"/>
          </a:xfrm>
          <a:custGeom>
            <a:avLst/>
            <a:gdLst/>
            <a:ahLst/>
            <a:cxnLst/>
            <a:rect r="r" b="b" t="t" l="l"/>
            <a:pathLst>
              <a:path h="2144567" w="2206036">
                <a:moveTo>
                  <a:pt x="0" y="0"/>
                </a:moveTo>
                <a:lnTo>
                  <a:pt x="2206036" y="0"/>
                </a:lnTo>
                <a:lnTo>
                  <a:pt x="2206036" y="2144568"/>
                </a:lnTo>
                <a:lnTo>
                  <a:pt x="0" y="214456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718530" y="398616"/>
            <a:ext cx="1769823" cy="3695348"/>
          </a:xfrm>
          <a:custGeom>
            <a:avLst/>
            <a:gdLst/>
            <a:ahLst/>
            <a:cxnLst/>
            <a:rect r="r" b="b" t="t" l="l"/>
            <a:pathLst>
              <a:path h="3695348" w="1769823">
                <a:moveTo>
                  <a:pt x="0" y="0"/>
                </a:moveTo>
                <a:lnTo>
                  <a:pt x="1769822" y="0"/>
                </a:lnTo>
                <a:lnTo>
                  <a:pt x="1769822" y="3695348"/>
                </a:lnTo>
                <a:lnTo>
                  <a:pt x="0" y="369534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7523761" y="4041299"/>
            <a:ext cx="3303244" cy="11032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15"/>
              </a:lnSpc>
              <a:spcBef>
                <a:spcPct val="0"/>
              </a:spcBef>
            </a:pPr>
            <a:r>
              <a:rPr lang="en-US" sz="6439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Мейоза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213718" y="1028700"/>
            <a:ext cx="10501073" cy="8639139"/>
            <a:chOff x="0" y="0"/>
            <a:chExt cx="2765715" cy="22753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765715" cy="2275329"/>
            </a:xfrm>
            <a:custGeom>
              <a:avLst/>
              <a:gdLst/>
              <a:ahLst/>
              <a:cxnLst/>
              <a:rect r="r" b="b" t="t" l="l"/>
              <a:pathLst>
                <a:path h="2275329" w="2765715">
                  <a:moveTo>
                    <a:pt x="37600" y="0"/>
                  </a:moveTo>
                  <a:lnTo>
                    <a:pt x="2728115" y="0"/>
                  </a:lnTo>
                  <a:cubicBezTo>
                    <a:pt x="2738087" y="0"/>
                    <a:pt x="2747651" y="3961"/>
                    <a:pt x="2754702" y="11013"/>
                  </a:cubicBezTo>
                  <a:cubicBezTo>
                    <a:pt x="2761753" y="18064"/>
                    <a:pt x="2765715" y="27628"/>
                    <a:pt x="2765715" y="37600"/>
                  </a:cubicBezTo>
                  <a:lnTo>
                    <a:pt x="2765715" y="2237729"/>
                  </a:lnTo>
                  <a:cubicBezTo>
                    <a:pt x="2765715" y="2258495"/>
                    <a:pt x="2748881" y="2275329"/>
                    <a:pt x="2728115" y="2275329"/>
                  </a:cubicBezTo>
                  <a:lnTo>
                    <a:pt x="37600" y="2275329"/>
                  </a:lnTo>
                  <a:cubicBezTo>
                    <a:pt x="27628" y="2275329"/>
                    <a:pt x="18064" y="2271367"/>
                    <a:pt x="11013" y="2264316"/>
                  </a:cubicBezTo>
                  <a:cubicBezTo>
                    <a:pt x="3961" y="2257265"/>
                    <a:pt x="0" y="2247701"/>
                    <a:pt x="0" y="2237729"/>
                  </a:cubicBezTo>
                  <a:lnTo>
                    <a:pt x="0" y="37600"/>
                  </a:lnTo>
                  <a:cubicBezTo>
                    <a:pt x="0" y="27628"/>
                    <a:pt x="3961" y="18064"/>
                    <a:pt x="11013" y="11013"/>
                  </a:cubicBezTo>
                  <a:cubicBezTo>
                    <a:pt x="18064" y="3961"/>
                    <a:pt x="27628" y="0"/>
                    <a:pt x="3760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765715" cy="23229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2092118" y="706448"/>
            <a:ext cx="7353028" cy="870969"/>
            <a:chOff x="0" y="0"/>
            <a:chExt cx="1936600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936600" cy="229391"/>
            </a:xfrm>
            <a:custGeom>
              <a:avLst/>
              <a:gdLst/>
              <a:ahLst/>
              <a:cxnLst/>
              <a:rect r="r" b="b" t="t" l="l"/>
              <a:pathLst>
                <a:path h="229391" w="1936600">
                  <a:moveTo>
                    <a:pt x="53697" y="0"/>
                  </a:moveTo>
                  <a:lnTo>
                    <a:pt x="1882903" y="0"/>
                  </a:lnTo>
                  <a:cubicBezTo>
                    <a:pt x="1897144" y="0"/>
                    <a:pt x="1910802" y="5657"/>
                    <a:pt x="1920872" y="15728"/>
                  </a:cubicBezTo>
                  <a:cubicBezTo>
                    <a:pt x="1930943" y="25798"/>
                    <a:pt x="1936600" y="39456"/>
                    <a:pt x="1936600" y="53697"/>
                  </a:cubicBezTo>
                  <a:lnTo>
                    <a:pt x="1936600" y="175694"/>
                  </a:lnTo>
                  <a:cubicBezTo>
                    <a:pt x="1936600" y="189935"/>
                    <a:pt x="1930943" y="203593"/>
                    <a:pt x="1920872" y="213663"/>
                  </a:cubicBezTo>
                  <a:cubicBezTo>
                    <a:pt x="1910802" y="223734"/>
                    <a:pt x="1897144" y="229391"/>
                    <a:pt x="1882903" y="229391"/>
                  </a:cubicBezTo>
                  <a:lnTo>
                    <a:pt x="53697" y="229391"/>
                  </a:lnTo>
                  <a:cubicBezTo>
                    <a:pt x="24041" y="229391"/>
                    <a:pt x="0" y="205350"/>
                    <a:pt x="0" y="175694"/>
                  </a:cubicBezTo>
                  <a:lnTo>
                    <a:pt x="0" y="53697"/>
                  </a:lnTo>
                  <a:cubicBezTo>
                    <a:pt x="0" y="24041"/>
                    <a:pt x="24041" y="0"/>
                    <a:pt x="53697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936600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869316" y="-3033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338401" y="1484833"/>
            <a:ext cx="2260471" cy="2260471"/>
          </a:xfrm>
          <a:custGeom>
            <a:avLst/>
            <a:gdLst/>
            <a:ahLst/>
            <a:cxnLst/>
            <a:rect r="r" b="b" t="t" l="l"/>
            <a:pathLst>
              <a:path h="2260471" w="2260471">
                <a:moveTo>
                  <a:pt x="0" y="0"/>
                </a:moveTo>
                <a:lnTo>
                  <a:pt x="2260471" y="0"/>
                </a:lnTo>
                <a:lnTo>
                  <a:pt x="2260471" y="2260471"/>
                </a:lnTo>
                <a:lnTo>
                  <a:pt x="0" y="22604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2136857">
            <a:off x="12809642" y="3940061"/>
            <a:ext cx="2048898" cy="1139933"/>
          </a:xfrm>
          <a:custGeom>
            <a:avLst/>
            <a:gdLst/>
            <a:ahLst/>
            <a:cxnLst/>
            <a:rect r="r" b="b" t="t" l="l"/>
            <a:pathLst>
              <a:path h="1139933" w="2048898">
                <a:moveTo>
                  <a:pt x="0" y="0"/>
                </a:moveTo>
                <a:lnTo>
                  <a:pt x="2048898" y="0"/>
                </a:lnTo>
                <a:lnTo>
                  <a:pt x="2048898" y="1139932"/>
                </a:lnTo>
                <a:lnTo>
                  <a:pt x="0" y="11399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4297743" y="6326534"/>
            <a:ext cx="3126729" cy="2083183"/>
          </a:xfrm>
          <a:custGeom>
            <a:avLst/>
            <a:gdLst/>
            <a:ahLst/>
            <a:cxnLst/>
            <a:rect r="r" b="b" t="t" l="l"/>
            <a:pathLst>
              <a:path h="2083183" w="3126729">
                <a:moveTo>
                  <a:pt x="0" y="0"/>
                </a:moveTo>
                <a:lnTo>
                  <a:pt x="3126729" y="0"/>
                </a:lnTo>
                <a:lnTo>
                  <a:pt x="3126729" y="2083183"/>
                </a:lnTo>
                <a:lnTo>
                  <a:pt x="0" y="208318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092118" y="1683748"/>
            <a:ext cx="9413123" cy="7772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Мейозата е специализиран процес на клетъчно делене, при който се създават гаметите (яйцеклетки и сперматозоиди) или спори в някои растения и гъби. 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Характерна е за еукариотни организми, които се размножават полово зрели. 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Процесът има за цел да намали наполовина броя на хромозомите, като така се осигурява генетична променливост и се предотвратява удвояването на хромозомния набор при сливането на гамети по време на половото размножаване.</a:t>
            </a:r>
          </a:p>
          <a:p>
            <a:pPr algn="l">
              <a:lnSpc>
                <a:spcPts val="3600"/>
              </a:lnSpc>
            </a:pP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Мейозата включва две последователни деления: мейоза I и мейоза II, в резултат на които се получават четири неидентични дъщерни клетки с намален наполовина хромозомен набор (хаплоидни).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279973" y="3966554"/>
            <a:ext cx="2613584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Яйцеклетка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527299" y="5625780"/>
            <a:ext cx="2965118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Сперматозоиди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4998829" y="8972550"/>
            <a:ext cx="2613584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Спори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750104" y="722833"/>
            <a:ext cx="4037056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Мейозата е ...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-6204837">
            <a:off x="1408267" y="3360024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39" y="0"/>
                </a:lnTo>
                <a:lnTo>
                  <a:pt x="517139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6204837">
            <a:off x="1408267" y="5228105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39" y="0"/>
                </a:lnTo>
                <a:lnTo>
                  <a:pt x="517139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-6204837">
            <a:off x="1408267" y="7331219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39" y="0"/>
                </a:lnTo>
                <a:lnTo>
                  <a:pt x="517139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55419" t="-146394" r="-439269" b="-166063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587476"/>
            <a:ext cx="9279471" cy="7547533"/>
            <a:chOff x="0" y="0"/>
            <a:chExt cx="2443976" cy="198782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43976" cy="1987828"/>
            </a:xfrm>
            <a:custGeom>
              <a:avLst/>
              <a:gdLst/>
              <a:ahLst/>
              <a:cxnLst/>
              <a:rect r="r" b="b" t="t" l="l"/>
              <a:pathLst>
                <a:path h="1987828" w="2443976">
                  <a:moveTo>
                    <a:pt x="42550" y="0"/>
                  </a:moveTo>
                  <a:lnTo>
                    <a:pt x="2401426" y="0"/>
                  </a:lnTo>
                  <a:cubicBezTo>
                    <a:pt x="2412711" y="0"/>
                    <a:pt x="2423534" y="4483"/>
                    <a:pt x="2431513" y="12462"/>
                  </a:cubicBezTo>
                  <a:cubicBezTo>
                    <a:pt x="2439493" y="20442"/>
                    <a:pt x="2443976" y="31265"/>
                    <a:pt x="2443976" y="42550"/>
                  </a:cubicBezTo>
                  <a:lnTo>
                    <a:pt x="2443976" y="1945278"/>
                  </a:lnTo>
                  <a:cubicBezTo>
                    <a:pt x="2443976" y="1956563"/>
                    <a:pt x="2439493" y="1967385"/>
                    <a:pt x="2431513" y="1975365"/>
                  </a:cubicBezTo>
                  <a:cubicBezTo>
                    <a:pt x="2423534" y="1983345"/>
                    <a:pt x="2412711" y="1987828"/>
                    <a:pt x="2401426" y="1987828"/>
                  </a:cubicBezTo>
                  <a:lnTo>
                    <a:pt x="42550" y="1987828"/>
                  </a:lnTo>
                  <a:cubicBezTo>
                    <a:pt x="19050" y="1987828"/>
                    <a:pt x="0" y="1968777"/>
                    <a:pt x="0" y="1945278"/>
                  </a:cubicBezTo>
                  <a:lnTo>
                    <a:pt x="0" y="42550"/>
                  </a:lnTo>
                  <a:cubicBezTo>
                    <a:pt x="0" y="31265"/>
                    <a:pt x="4483" y="20442"/>
                    <a:pt x="12462" y="12462"/>
                  </a:cubicBezTo>
                  <a:cubicBezTo>
                    <a:pt x="20442" y="4483"/>
                    <a:pt x="31265" y="0"/>
                    <a:pt x="4255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443976" cy="20354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370305" y="1151991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053264"/>
                  </a:solidFill>
                  <a:latin typeface="Arimo"/>
                  <a:ea typeface="Arimo"/>
                  <a:cs typeface="Arimo"/>
                  <a:sym typeface="Arimo"/>
                </a:rPr>
                <a:t> </a:t>
              </a: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9036487">
            <a:off x="11604598" y="2649985"/>
            <a:ext cx="4668458" cy="4538378"/>
          </a:xfrm>
          <a:custGeom>
            <a:avLst/>
            <a:gdLst/>
            <a:ahLst/>
            <a:cxnLst/>
            <a:rect r="r" b="b" t="t" l="l"/>
            <a:pathLst>
              <a:path h="4538378" w="4668458">
                <a:moveTo>
                  <a:pt x="0" y="0"/>
                </a:moveTo>
                <a:lnTo>
                  <a:pt x="4668458" y="0"/>
                </a:lnTo>
                <a:lnTo>
                  <a:pt x="4668458" y="4538377"/>
                </a:lnTo>
                <a:lnTo>
                  <a:pt x="0" y="45383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791379" y="1483233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Центриоли</a:t>
            </a:r>
          </a:p>
        </p:txBody>
      </p:sp>
      <p:sp>
        <p:nvSpPr>
          <p:cNvPr name="AutoShape 11" id="11"/>
          <p:cNvSpPr/>
          <p:nvPr/>
        </p:nvSpPr>
        <p:spPr>
          <a:xfrm flipH="true" flipV="true">
            <a:off x="12078639" y="1997583"/>
            <a:ext cx="271629" cy="1883121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2" id="12"/>
          <p:cNvSpPr txBox="true"/>
          <p:nvPr/>
        </p:nvSpPr>
        <p:spPr>
          <a:xfrm rot="0">
            <a:off x="11160601" y="8633652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3" id="13"/>
          <p:cNvSpPr/>
          <p:nvPr/>
        </p:nvSpPr>
        <p:spPr>
          <a:xfrm>
            <a:off x="12414887" y="6126493"/>
            <a:ext cx="350347" cy="2564310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4" id="14"/>
          <p:cNvSpPr txBox="true"/>
          <p:nvPr/>
        </p:nvSpPr>
        <p:spPr>
          <a:xfrm rot="0">
            <a:off x="14024235" y="1483233"/>
            <a:ext cx="310838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Хромозоми</a:t>
            </a:r>
          </a:p>
        </p:txBody>
      </p:sp>
      <p:sp>
        <p:nvSpPr>
          <p:cNvPr name="AutoShape 15" id="15"/>
          <p:cNvSpPr/>
          <p:nvPr/>
        </p:nvSpPr>
        <p:spPr>
          <a:xfrm flipV="true">
            <a:off x="14024235" y="1997583"/>
            <a:ext cx="1433228" cy="2708497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6" id="16"/>
          <p:cNvSpPr txBox="true"/>
          <p:nvPr/>
        </p:nvSpPr>
        <p:spPr>
          <a:xfrm rot="0">
            <a:off x="2041187" y="2400300"/>
            <a:ext cx="8026292" cy="6858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Това е най-дългият и най-сложен етап. Хромозомите започват да се кондензират и да стават видими.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Всеки хромозом има две сестрински хроматиди, които се свързват с хомоложни хромозоми (т.е. хромозоми от двата родителски комплекта), образувайки хомоложни двойки.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Чрез процес, наречен кросинговер (или рекомбинация), части от хроматидите на хомоложните хромозоми се обменят помежду си. Това е важен механизъм за генетична променливост.</a:t>
            </a: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-6204837">
            <a:off x="1357336" y="2786524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204837">
            <a:off x="1357336" y="4852900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6204837">
            <a:off x="1357336" y="7085659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4125347" y="1168376"/>
            <a:ext cx="3086177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Профаза I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144000" y="2531068"/>
            <a:ext cx="8115300" cy="5660349"/>
            <a:chOff x="0" y="0"/>
            <a:chExt cx="2137363" cy="149079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37363" cy="1490792"/>
            </a:xfrm>
            <a:custGeom>
              <a:avLst/>
              <a:gdLst/>
              <a:ahLst/>
              <a:cxnLst/>
              <a:rect r="r" b="b" t="t" l="l"/>
              <a:pathLst>
                <a:path h="1490792" w="2137363">
                  <a:moveTo>
                    <a:pt x="48654" y="0"/>
                  </a:moveTo>
                  <a:lnTo>
                    <a:pt x="2088710" y="0"/>
                  </a:lnTo>
                  <a:cubicBezTo>
                    <a:pt x="2115580" y="0"/>
                    <a:pt x="2137363" y="21783"/>
                    <a:pt x="2137363" y="48654"/>
                  </a:cubicBezTo>
                  <a:lnTo>
                    <a:pt x="2137363" y="1442138"/>
                  </a:lnTo>
                  <a:cubicBezTo>
                    <a:pt x="2137363" y="1469009"/>
                    <a:pt x="2115580" y="1490792"/>
                    <a:pt x="2088710" y="1490792"/>
                  </a:cubicBezTo>
                  <a:lnTo>
                    <a:pt x="48654" y="1490792"/>
                  </a:lnTo>
                  <a:cubicBezTo>
                    <a:pt x="21783" y="1490792"/>
                    <a:pt x="0" y="1469009"/>
                    <a:pt x="0" y="1442138"/>
                  </a:cubicBezTo>
                  <a:lnTo>
                    <a:pt x="0" y="48654"/>
                  </a:lnTo>
                  <a:cubicBezTo>
                    <a:pt x="0" y="21783"/>
                    <a:pt x="21783" y="0"/>
                    <a:pt x="48654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137363" cy="153841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903520" y="2095583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43562" y="1594884"/>
            <a:ext cx="2717181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Центриола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2574206" y="3692861"/>
            <a:ext cx="4008757" cy="3897058"/>
          </a:xfrm>
          <a:custGeom>
            <a:avLst/>
            <a:gdLst/>
            <a:ahLst/>
            <a:cxnLst/>
            <a:rect r="r" b="b" t="t" l="l"/>
            <a:pathLst>
              <a:path h="3897058" w="4008757">
                <a:moveTo>
                  <a:pt x="0" y="0"/>
                </a:moveTo>
                <a:lnTo>
                  <a:pt x="4008757" y="0"/>
                </a:lnTo>
                <a:lnTo>
                  <a:pt x="4008757" y="3897058"/>
                </a:lnTo>
                <a:lnTo>
                  <a:pt x="0" y="38970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AutoShape 11" id="11"/>
          <p:cNvSpPr/>
          <p:nvPr/>
        </p:nvSpPr>
        <p:spPr>
          <a:xfrm flipH="true" flipV="true">
            <a:off x="2637008" y="2109234"/>
            <a:ext cx="1956439" cy="1904328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AutoShape 12" id="12"/>
          <p:cNvSpPr/>
          <p:nvPr/>
        </p:nvSpPr>
        <p:spPr>
          <a:xfrm flipH="true">
            <a:off x="2450654" y="5724970"/>
            <a:ext cx="2127931" cy="2825801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AutoShape 13" id="13"/>
          <p:cNvSpPr/>
          <p:nvPr/>
        </p:nvSpPr>
        <p:spPr>
          <a:xfrm flipV="true">
            <a:off x="5662082" y="3430650"/>
            <a:ext cx="677665" cy="1337431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AutoShape 14" id="14"/>
          <p:cNvSpPr/>
          <p:nvPr/>
        </p:nvSpPr>
        <p:spPr>
          <a:xfrm>
            <a:off x="5864093" y="5953312"/>
            <a:ext cx="492647" cy="1636607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5" id="15"/>
          <p:cNvSpPr/>
          <p:nvPr/>
        </p:nvSpPr>
        <p:spPr>
          <a:xfrm flipH="false" flipV="false" rot="-6204837">
            <a:off x="9625406" y="3723824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6204837">
            <a:off x="9625406" y="6037610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5196151" y="2609929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313735" y="7824010"/>
            <a:ext cx="2974099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Хромозома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449559" y="2133679"/>
            <a:ext cx="3504182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Метафаза I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446863" y="3475119"/>
            <a:ext cx="6130449" cy="4114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Хомоложните хромозоми се подреждат на централната част на клетката 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За разлика от митозата, хромозомите са подредени по двойки, а не по единично.</a:t>
            </a: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106655" y="8708510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Центромер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2666985"/>
            <a:ext cx="8714929" cy="5511806"/>
            <a:chOff x="0" y="0"/>
            <a:chExt cx="2295290" cy="145166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95290" cy="1451669"/>
            </a:xfrm>
            <a:custGeom>
              <a:avLst/>
              <a:gdLst/>
              <a:ahLst/>
              <a:cxnLst/>
              <a:rect r="r" b="b" t="t" l="l"/>
              <a:pathLst>
                <a:path h="1451669" w="2295290">
                  <a:moveTo>
                    <a:pt x="45306" y="0"/>
                  </a:moveTo>
                  <a:lnTo>
                    <a:pt x="2249984" y="0"/>
                  </a:lnTo>
                  <a:cubicBezTo>
                    <a:pt x="2275006" y="0"/>
                    <a:pt x="2295290" y="20284"/>
                    <a:pt x="2295290" y="45306"/>
                  </a:cubicBezTo>
                  <a:lnTo>
                    <a:pt x="2295290" y="1406363"/>
                  </a:lnTo>
                  <a:cubicBezTo>
                    <a:pt x="2295290" y="1431385"/>
                    <a:pt x="2275006" y="1451669"/>
                    <a:pt x="2249984" y="1451669"/>
                  </a:cubicBezTo>
                  <a:lnTo>
                    <a:pt x="45306" y="1451669"/>
                  </a:lnTo>
                  <a:cubicBezTo>
                    <a:pt x="20284" y="1451669"/>
                    <a:pt x="0" y="1431385"/>
                    <a:pt x="0" y="1406363"/>
                  </a:cubicBezTo>
                  <a:lnTo>
                    <a:pt x="0" y="45306"/>
                  </a:lnTo>
                  <a:cubicBezTo>
                    <a:pt x="0" y="20284"/>
                    <a:pt x="20284" y="0"/>
                    <a:pt x="45306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95290" cy="14992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030884" y="2108209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457854" y="1888367"/>
            <a:ext cx="2613584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Центриола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1825558" y="3222586"/>
            <a:ext cx="4237171" cy="4650927"/>
          </a:xfrm>
          <a:custGeom>
            <a:avLst/>
            <a:gdLst/>
            <a:ahLst/>
            <a:cxnLst/>
            <a:rect r="r" b="b" t="t" l="l"/>
            <a:pathLst>
              <a:path h="4650927" w="4237171">
                <a:moveTo>
                  <a:pt x="0" y="0"/>
                </a:moveTo>
                <a:lnTo>
                  <a:pt x="4237171" y="0"/>
                </a:lnTo>
                <a:lnTo>
                  <a:pt x="4237171" y="4650927"/>
                </a:lnTo>
                <a:lnTo>
                  <a:pt x="0" y="46509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AutoShape 11" id="11"/>
          <p:cNvSpPr/>
          <p:nvPr/>
        </p:nvSpPr>
        <p:spPr>
          <a:xfrm flipH="true" flipV="true">
            <a:off x="12160592" y="2402717"/>
            <a:ext cx="1783551" cy="1029734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2" id="12"/>
          <p:cNvSpPr txBox="true"/>
          <p:nvPr/>
        </p:nvSpPr>
        <p:spPr>
          <a:xfrm rot="0">
            <a:off x="10438954" y="8636231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3" id="13"/>
          <p:cNvSpPr/>
          <p:nvPr/>
        </p:nvSpPr>
        <p:spPr>
          <a:xfrm flipH="true">
            <a:off x="12043587" y="7222573"/>
            <a:ext cx="1280534" cy="1470808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4" id="14"/>
          <p:cNvSpPr txBox="true"/>
          <p:nvPr/>
        </p:nvSpPr>
        <p:spPr>
          <a:xfrm rot="0">
            <a:off x="14290847" y="1301726"/>
            <a:ext cx="2761035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Хромозома</a:t>
            </a:r>
          </a:p>
        </p:txBody>
      </p:sp>
      <p:sp>
        <p:nvSpPr>
          <p:cNvPr name="AutoShape 15" id="15"/>
          <p:cNvSpPr/>
          <p:nvPr/>
        </p:nvSpPr>
        <p:spPr>
          <a:xfrm flipV="true">
            <a:off x="15192030" y="1816076"/>
            <a:ext cx="445888" cy="3047448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6" id="16"/>
          <p:cNvSpPr/>
          <p:nvPr/>
        </p:nvSpPr>
        <p:spPr>
          <a:xfrm flipH="false" flipV="false" rot="-6204837">
            <a:off x="1359171" y="3954035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204837">
            <a:off x="1359171" y="6394726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3770921" y="2124594"/>
            <a:ext cx="3116187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Анафаза I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043022" y="3990941"/>
            <a:ext cx="7303499" cy="3657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Хомоложните хромозоми (не сестринските хроматиди) се изтеглят към противоположните полюси на клетката.</a:t>
            </a:r>
          </a:p>
          <a:p>
            <a:pPr algn="l">
              <a:lnSpc>
                <a:spcPts val="3600"/>
              </a:lnSpc>
              <a:spcBef>
                <a:spcPct val="0"/>
              </a:spcBef>
            </a:pPr>
          </a:p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b="true" sz="3000" spc="-198" u="none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Това е основният момент, при който хромозомите се разделят, намалявайки хромозомния набор на половина.</a:t>
            </a: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52956" y="1774863"/>
            <a:ext cx="8406344" cy="7806558"/>
            <a:chOff x="0" y="0"/>
            <a:chExt cx="2214016" cy="205604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14016" cy="2056048"/>
            </a:xfrm>
            <a:custGeom>
              <a:avLst/>
              <a:gdLst/>
              <a:ahLst/>
              <a:cxnLst/>
              <a:rect r="r" b="b" t="t" l="l"/>
              <a:pathLst>
                <a:path h="2056048" w="2214016">
                  <a:moveTo>
                    <a:pt x="46969" y="0"/>
                  </a:moveTo>
                  <a:lnTo>
                    <a:pt x="2167047" y="0"/>
                  </a:lnTo>
                  <a:cubicBezTo>
                    <a:pt x="2192988" y="0"/>
                    <a:pt x="2214016" y="21029"/>
                    <a:pt x="2214016" y="46969"/>
                  </a:cubicBezTo>
                  <a:lnTo>
                    <a:pt x="2214016" y="2009079"/>
                  </a:lnTo>
                  <a:cubicBezTo>
                    <a:pt x="2214016" y="2021536"/>
                    <a:pt x="2209068" y="2033483"/>
                    <a:pt x="2200259" y="2042291"/>
                  </a:cubicBezTo>
                  <a:cubicBezTo>
                    <a:pt x="2191451" y="2051100"/>
                    <a:pt x="2179504" y="2056048"/>
                    <a:pt x="2167047" y="2056048"/>
                  </a:cubicBezTo>
                  <a:lnTo>
                    <a:pt x="46969" y="2056048"/>
                  </a:lnTo>
                  <a:cubicBezTo>
                    <a:pt x="21029" y="2056048"/>
                    <a:pt x="0" y="2035019"/>
                    <a:pt x="0" y="2009079"/>
                  </a:cubicBezTo>
                  <a:lnTo>
                    <a:pt x="0" y="46969"/>
                  </a:lnTo>
                  <a:cubicBezTo>
                    <a:pt x="0" y="34512"/>
                    <a:pt x="4949" y="22565"/>
                    <a:pt x="13757" y="13757"/>
                  </a:cubicBezTo>
                  <a:cubicBezTo>
                    <a:pt x="22565" y="4949"/>
                    <a:pt x="34512" y="0"/>
                    <a:pt x="46969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14016" cy="21036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757998" y="1275283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136223" y="1192897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Центриоли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2390509" y="2146252"/>
            <a:ext cx="4141999" cy="5578677"/>
          </a:xfrm>
          <a:custGeom>
            <a:avLst/>
            <a:gdLst/>
            <a:ahLst/>
            <a:cxnLst/>
            <a:rect r="r" b="b" t="t" l="l"/>
            <a:pathLst>
              <a:path h="5578677" w="4141999">
                <a:moveTo>
                  <a:pt x="0" y="0"/>
                </a:moveTo>
                <a:lnTo>
                  <a:pt x="4142000" y="0"/>
                </a:lnTo>
                <a:lnTo>
                  <a:pt x="4142000" y="5578676"/>
                </a:lnTo>
                <a:lnTo>
                  <a:pt x="0" y="557867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AutoShape 11" id="11"/>
          <p:cNvSpPr/>
          <p:nvPr/>
        </p:nvSpPr>
        <p:spPr>
          <a:xfrm flipH="true" flipV="true">
            <a:off x="2798363" y="1707247"/>
            <a:ext cx="1450946" cy="813248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2" id="12"/>
          <p:cNvSpPr/>
          <p:nvPr/>
        </p:nvSpPr>
        <p:spPr>
          <a:xfrm flipH="false" flipV="false" rot="-6204837">
            <a:off x="9310711" y="2652314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6204837">
            <a:off x="9310711" y="4844061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AutoShape 14" id="14"/>
          <p:cNvSpPr/>
          <p:nvPr/>
        </p:nvSpPr>
        <p:spPr>
          <a:xfrm flipH="true">
            <a:off x="2581606" y="4845561"/>
            <a:ext cx="545226" cy="2605079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5" id="15"/>
          <p:cNvSpPr/>
          <p:nvPr/>
        </p:nvSpPr>
        <p:spPr>
          <a:xfrm flipH="false" flipV="false" rot="0">
            <a:off x="7135508" y="28087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7" y="0"/>
                </a:lnTo>
                <a:lnTo>
                  <a:pt x="3434897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6204837">
            <a:off x="9310711" y="7819085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1411342" y="1291667"/>
            <a:ext cx="3289572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Телофаза 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125450" y="2336752"/>
            <a:ext cx="6978752" cy="7315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Хромозомите достигат полюсите на клетката и се формира нова ядрена обвивка около всяка група хромозоми.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Клетката започва да се разделя на две нови клетки, като всяка клетка съдържа хаплоиден набор хромозоми (всяка с половината хромозоми от оригиналната клетка).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Цитоплазмата и органелите се разделят между двете дъщерни клетки, а клетъчната мембрана се затваря в резултат на стесняване на цитоплазмения пръстен.</a:t>
            </a: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39294" y="7798841"/>
            <a:ext cx="551813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Цитоплазмен пръстен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2457265"/>
            <a:ext cx="9279471" cy="5807955"/>
            <a:chOff x="0" y="0"/>
            <a:chExt cx="2443976" cy="152966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43976" cy="1529667"/>
            </a:xfrm>
            <a:custGeom>
              <a:avLst/>
              <a:gdLst/>
              <a:ahLst/>
              <a:cxnLst/>
              <a:rect r="r" b="b" t="t" l="l"/>
              <a:pathLst>
                <a:path h="1529667" w="2443976">
                  <a:moveTo>
                    <a:pt x="42550" y="0"/>
                  </a:moveTo>
                  <a:lnTo>
                    <a:pt x="2401426" y="0"/>
                  </a:lnTo>
                  <a:cubicBezTo>
                    <a:pt x="2412711" y="0"/>
                    <a:pt x="2423534" y="4483"/>
                    <a:pt x="2431513" y="12462"/>
                  </a:cubicBezTo>
                  <a:cubicBezTo>
                    <a:pt x="2439493" y="20442"/>
                    <a:pt x="2443976" y="31265"/>
                    <a:pt x="2443976" y="42550"/>
                  </a:cubicBezTo>
                  <a:lnTo>
                    <a:pt x="2443976" y="1487117"/>
                  </a:lnTo>
                  <a:cubicBezTo>
                    <a:pt x="2443976" y="1498402"/>
                    <a:pt x="2439493" y="1509225"/>
                    <a:pt x="2431513" y="1517204"/>
                  </a:cubicBezTo>
                  <a:cubicBezTo>
                    <a:pt x="2423534" y="1525184"/>
                    <a:pt x="2412711" y="1529667"/>
                    <a:pt x="2401426" y="1529667"/>
                  </a:cubicBezTo>
                  <a:lnTo>
                    <a:pt x="42550" y="1529667"/>
                  </a:lnTo>
                  <a:cubicBezTo>
                    <a:pt x="19050" y="1529667"/>
                    <a:pt x="0" y="1510617"/>
                    <a:pt x="0" y="1487117"/>
                  </a:cubicBezTo>
                  <a:lnTo>
                    <a:pt x="0" y="42550"/>
                  </a:lnTo>
                  <a:cubicBezTo>
                    <a:pt x="0" y="31265"/>
                    <a:pt x="4483" y="20442"/>
                    <a:pt x="12462" y="12462"/>
                  </a:cubicBezTo>
                  <a:cubicBezTo>
                    <a:pt x="20442" y="4483"/>
                    <a:pt x="31265" y="0"/>
                    <a:pt x="42550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443976" cy="15772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370305" y="2021780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053264"/>
                  </a:solidFill>
                  <a:latin typeface="Arimo"/>
                  <a:ea typeface="Arimo"/>
                  <a:cs typeface="Arimo"/>
                  <a:sym typeface="Arimo"/>
                </a:rPr>
                <a:t> 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791379" y="1483233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Центриоли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2300077" y="2457265"/>
            <a:ext cx="2829666" cy="6161796"/>
          </a:xfrm>
          <a:custGeom>
            <a:avLst/>
            <a:gdLst/>
            <a:ahLst/>
            <a:cxnLst/>
            <a:rect r="r" b="b" t="t" l="l"/>
            <a:pathLst>
              <a:path h="6161796" w="2829666">
                <a:moveTo>
                  <a:pt x="0" y="0"/>
                </a:moveTo>
                <a:lnTo>
                  <a:pt x="2829666" y="0"/>
                </a:lnTo>
                <a:lnTo>
                  <a:pt x="2829666" y="6161796"/>
                </a:lnTo>
                <a:lnTo>
                  <a:pt x="0" y="61617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AutoShape 11" id="11"/>
          <p:cNvSpPr/>
          <p:nvPr/>
        </p:nvSpPr>
        <p:spPr>
          <a:xfrm flipH="true" flipV="true">
            <a:off x="12193659" y="1997583"/>
            <a:ext cx="656157" cy="1013536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2" id="12"/>
          <p:cNvSpPr txBox="true"/>
          <p:nvPr/>
        </p:nvSpPr>
        <p:spPr>
          <a:xfrm rot="0">
            <a:off x="10745634" y="9231337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3" id="13"/>
          <p:cNvSpPr/>
          <p:nvPr/>
        </p:nvSpPr>
        <p:spPr>
          <a:xfrm flipH="true">
            <a:off x="12350268" y="8423295"/>
            <a:ext cx="1268050" cy="865193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4" id="14"/>
          <p:cNvSpPr txBox="true"/>
          <p:nvPr/>
        </p:nvSpPr>
        <p:spPr>
          <a:xfrm rot="0">
            <a:off x="14024235" y="1483233"/>
            <a:ext cx="310838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Хромозоми</a:t>
            </a:r>
          </a:p>
        </p:txBody>
      </p:sp>
      <p:sp>
        <p:nvSpPr>
          <p:cNvPr name="AutoShape 15" id="15"/>
          <p:cNvSpPr/>
          <p:nvPr/>
        </p:nvSpPr>
        <p:spPr>
          <a:xfrm flipV="true">
            <a:off x="14375769" y="1997583"/>
            <a:ext cx="1072468" cy="1883121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6" id="16"/>
          <p:cNvSpPr txBox="true"/>
          <p:nvPr/>
        </p:nvSpPr>
        <p:spPr>
          <a:xfrm rot="0">
            <a:off x="2041187" y="3693220"/>
            <a:ext cx="8026292" cy="457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Протича както при митозата, но с основната разлика, че започва с хаплоидни клетки.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Хромозомите отново започват да се кондензират, а ядрени обвивки се разпадат.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Хромозомите все още съдържат две сестрински хроматиди.</a:t>
            </a:r>
          </a:p>
          <a:p>
            <a:pPr algn="l">
              <a:lnSpc>
                <a:spcPts val="36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-6204837">
            <a:off x="1357336" y="3656314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204837">
            <a:off x="1357336" y="5265042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6204837">
            <a:off x="1357336" y="6549312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4125347" y="2038165"/>
            <a:ext cx="3086177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Профаза II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144000" y="2531068"/>
            <a:ext cx="8115300" cy="5660349"/>
            <a:chOff x="0" y="0"/>
            <a:chExt cx="2137363" cy="149079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37363" cy="1490792"/>
            </a:xfrm>
            <a:custGeom>
              <a:avLst/>
              <a:gdLst/>
              <a:ahLst/>
              <a:cxnLst/>
              <a:rect r="r" b="b" t="t" l="l"/>
              <a:pathLst>
                <a:path h="1490792" w="2137363">
                  <a:moveTo>
                    <a:pt x="48654" y="0"/>
                  </a:moveTo>
                  <a:lnTo>
                    <a:pt x="2088710" y="0"/>
                  </a:lnTo>
                  <a:cubicBezTo>
                    <a:pt x="2115580" y="0"/>
                    <a:pt x="2137363" y="21783"/>
                    <a:pt x="2137363" y="48654"/>
                  </a:cubicBezTo>
                  <a:lnTo>
                    <a:pt x="2137363" y="1442138"/>
                  </a:lnTo>
                  <a:cubicBezTo>
                    <a:pt x="2137363" y="1469009"/>
                    <a:pt x="2115580" y="1490792"/>
                    <a:pt x="2088710" y="1490792"/>
                  </a:cubicBezTo>
                  <a:lnTo>
                    <a:pt x="48654" y="1490792"/>
                  </a:lnTo>
                  <a:cubicBezTo>
                    <a:pt x="21783" y="1490792"/>
                    <a:pt x="0" y="1469009"/>
                    <a:pt x="0" y="1442138"/>
                  </a:cubicBezTo>
                  <a:lnTo>
                    <a:pt x="0" y="48654"/>
                  </a:lnTo>
                  <a:cubicBezTo>
                    <a:pt x="0" y="21783"/>
                    <a:pt x="21783" y="0"/>
                    <a:pt x="48654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137363" cy="153841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903520" y="2095583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461162" y="1335586"/>
            <a:ext cx="2717181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Центриола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2675413" y="2468330"/>
            <a:ext cx="2668881" cy="5723087"/>
          </a:xfrm>
          <a:custGeom>
            <a:avLst/>
            <a:gdLst/>
            <a:ahLst/>
            <a:cxnLst/>
            <a:rect r="r" b="b" t="t" l="l"/>
            <a:pathLst>
              <a:path h="5723087" w="2668881">
                <a:moveTo>
                  <a:pt x="0" y="0"/>
                </a:moveTo>
                <a:lnTo>
                  <a:pt x="2668881" y="0"/>
                </a:lnTo>
                <a:lnTo>
                  <a:pt x="2668881" y="5723087"/>
                </a:lnTo>
                <a:lnTo>
                  <a:pt x="0" y="57230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AutoShape 11" id="11"/>
          <p:cNvSpPr/>
          <p:nvPr/>
        </p:nvSpPr>
        <p:spPr>
          <a:xfrm flipH="true" flipV="true">
            <a:off x="1925793" y="1849936"/>
            <a:ext cx="882637" cy="1902777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2" id="12"/>
          <p:cNvSpPr txBox="true"/>
          <p:nvPr/>
        </p:nvSpPr>
        <p:spPr>
          <a:xfrm rot="0">
            <a:off x="5344294" y="1709840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3" id="13"/>
          <p:cNvSpPr/>
          <p:nvPr/>
        </p:nvSpPr>
        <p:spPr>
          <a:xfrm flipH="true">
            <a:off x="1908512" y="6085975"/>
            <a:ext cx="2127931" cy="2825801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AutoShape 14" id="14"/>
          <p:cNvSpPr/>
          <p:nvPr/>
        </p:nvSpPr>
        <p:spPr>
          <a:xfrm flipV="true">
            <a:off x="4929040" y="2224190"/>
            <a:ext cx="2019887" cy="1050327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AutoShape 15" id="15"/>
          <p:cNvSpPr/>
          <p:nvPr/>
        </p:nvSpPr>
        <p:spPr>
          <a:xfrm>
            <a:off x="4051660" y="7118925"/>
            <a:ext cx="2305081" cy="470994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6" id="16"/>
          <p:cNvSpPr/>
          <p:nvPr/>
        </p:nvSpPr>
        <p:spPr>
          <a:xfrm flipH="false" flipV="false" rot="-6204837">
            <a:off x="9625406" y="3723824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204837">
            <a:off x="9625406" y="6037610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5313735" y="7824010"/>
            <a:ext cx="2974099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Хромозома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449559" y="2133679"/>
            <a:ext cx="3504182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Метафаза II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446863" y="3703719"/>
            <a:ext cx="6130449" cy="3657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Хромозомите се подреждат на централната част на клетката 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Фазата протича както при митозата, но клетките са хаплоидни.</a:t>
            </a: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106655" y="8708510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Центромер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3804846"/>
            <a:ext cx="8714929" cy="3236085"/>
            <a:chOff x="0" y="0"/>
            <a:chExt cx="2295290" cy="85230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95290" cy="852302"/>
            </a:xfrm>
            <a:custGeom>
              <a:avLst/>
              <a:gdLst/>
              <a:ahLst/>
              <a:cxnLst/>
              <a:rect r="r" b="b" t="t" l="l"/>
              <a:pathLst>
                <a:path h="852302" w="2295290">
                  <a:moveTo>
                    <a:pt x="45306" y="0"/>
                  </a:moveTo>
                  <a:lnTo>
                    <a:pt x="2249984" y="0"/>
                  </a:lnTo>
                  <a:cubicBezTo>
                    <a:pt x="2275006" y="0"/>
                    <a:pt x="2295290" y="20284"/>
                    <a:pt x="2295290" y="45306"/>
                  </a:cubicBezTo>
                  <a:lnTo>
                    <a:pt x="2295290" y="806996"/>
                  </a:lnTo>
                  <a:cubicBezTo>
                    <a:pt x="2295290" y="832018"/>
                    <a:pt x="2275006" y="852302"/>
                    <a:pt x="2249984" y="852302"/>
                  </a:cubicBezTo>
                  <a:lnTo>
                    <a:pt x="45306" y="852302"/>
                  </a:lnTo>
                  <a:cubicBezTo>
                    <a:pt x="20284" y="852302"/>
                    <a:pt x="0" y="832018"/>
                    <a:pt x="0" y="806996"/>
                  </a:cubicBezTo>
                  <a:lnTo>
                    <a:pt x="0" y="45306"/>
                  </a:lnTo>
                  <a:cubicBezTo>
                    <a:pt x="0" y="20284"/>
                    <a:pt x="20284" y="0"/>
                    <a:pt x="45306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95290" cy="8999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030884" y="3246070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457854" y="1888367"/>
            <a:ext cx="2613584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Центриола</a:t>
            </a:r>
          </a:p>
        </p:txBody>
      </p:sp>
      <p:sp>
        <p:nvSpPr>
          <p:cNvPr name="AutoShape 10" id="10"/>
          <p:cNvSpPr/>
          <p:nvPr/>
        </p:nvSpPr>
        <p:spPr>
          <a:xfrm flipH="true" flipV="true">
            <a:off x="11917149" y="2402717"/>
            <a:ext cx="935388" cy="1402129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1" id="11"/>
          <p:cNvSpPr txBox="true"/>
          <p:nvPr/>
        </p:nvSpPr>
        <p:spPr>
          <a:xfrm rot="0">
            <a:off x="10438954" y="8636231"/>
            <a:ext cx="320926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Микротубули</a:t>
            </a:r>
          </a:p>
        </p:txBody>
      </p:sp>
      <p:sp>
        <p:nvSpPr>
          <p:cNvPr name="AutoShape 12" id="12"/>
          <p:cNvSpPr/>
          <p:nvPr/>
        </p:nvSpPr>
        <p:spPr>
          <a:xfrm flipH="true">
            <a:off x="12043587" y="7463096"/>
            <a:ext cx="1027850" cy="1230285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TextBox 13" id="13"/>
          <p:cNvSpPr txBox="true"/>
          <p:nvPr/>
        </p:nvSpPr>
        <p:spPr>
          <a:xfrm rot="0">
            <a:off x="14290847" y="1301726"/>
            <a:ext cx="2761035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Сестрински хроматиди</a:t>
            </a:r>
          </a:p>
        </p:txBody>
      </p:sp>
      <p:sp>
        <p:nvSpPr>
          <p:cNvPr name="AutoShape 14" id="14"/>
          <p:cNvSpPr/>
          <p:nvPr/>
        </p:nvSpPr>
        <p:spPr>
          <a:xfrm flipV="true">
            <a:off x="14747987" y="2349476"/>
            <a:ext cx="522429" cy="645366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5" id="15"/>
          <p:cNvSpPr/>
          <p:nvPr/>
        </p:nvSpPr>
        <p:spPr>
          <a:xfrm flipH="false" flipV="false" rot="-6204837">
            <a:off x="1359171" y="5091896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7426551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2455820" y="2157595"/>
            <a:ext cx="3215545" cy="6619685"/>
          </a:xfrm>
          <a:custGeom>
            <a:avLst/>
            <a:gdLst/>
            <a:ahLst/>
            <a:cxnLst/>
            <a:rect r="r" b="b" t="t" l="l"/>
            <a:pathLst>
              <a:path h="6619685" w="3215545">
                <a:moveTo>
                  <a:pt x="0" y="0"/>
                </a:moveTo>
                <a:lnTo>
                  <a:pt x="3215545" y="0"/>
                </a:lnTo>
                <a:lnTo>
                  <a:pt x="3215545" y="6619685"/>
                </a:lnTo>
                <a:lnTo>
                  <a:pt x="0" y="66196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3770921" y="3262454"/>
            <a:ext cx="3116187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Анафаза II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043022" y="4781638"/>
            <a:ext cx="7303499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  <a:spcBef>
                <a:spcPct val="0"/>
              </a:spcBef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Сестринските хроматиди се разделят и започват да се премества към противоположните полюси на клетката.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52956" y="1932353"/>
            <a:ext cx="8406344" cy="6422294"/>
            <a:chOff x="0" y="0"/>
            <a:chExt cx="2214016" cy="169146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14016" cy="1691468"/>
            </a:xfrm>
            <a:custGeom>
              <a:avLst/>
              <a:gdLst/>
              <a:ahLst/>
              <a:cxnLst/>
              <a:rect r="r" b="b" t="t" l="l"/>
              <a:pathLst>
                <a:path h="1691468" w="2214016">
                  <a:moveTo>
                    <a:pt x="46969" y="0"/>
                  </a:moveTo>
                  <a:lnTo>
                    <a:pt x="2167047" y="0"/>
                  </a:lnTo>
                  <a:cubicBezTo>
                    <a:pt x="2192988" y="0"/>
                    <a:pt x="2214016" y="21029"/>
                    <a:pt x="2214016" y="46969"/>
                  </a:cubicBezTo>
                  <a:lnTo>
                    <a:pt x="2214016" y="1644499"/>
                  </a:lnTo>
                  <a:cubicBezTo>
                    <a:pt x="2214016" y="1656956"/>
                    <a:pt x="2209068" y="1668903"/>
                    <a:pt x="2200259" y="1677712"/>
                  </a:cubicBezTo>
                  <a:cubicBezTo>
                    <a:pt x="2191451" y="1686520"/>
                    <a:pt x="2179504" y="1691468"/>
                    <a:pt x="2167047" y="1691468"/>
                  </a:cubicBezTo>
                  <a:lnTo>
                    <a:pt x="46969" y="1691468"/>
                  </a:lnTo>
                  <a:cubicBezTo>
                    <a:pt x="34512" y="1691468"/>
                    <a:pt x="22565" y="1686520"/>
                    <a:pt x="13757" y="1677712"/>
                  </a:cubicBezTo>
                  <a:cubicBezTo>
                    <a:pt x="4949" y="1668903"/>
                    <a:pt x="0" y="1656956"/>
                    <a:pt x="0" y="1644499"/>
                  </a:cubicBezTo>
                  <a:lnTo>
                    <a:pt x="0" y="46969"/>
                  </a:lnTo>
                  <a:cubicBezTo>
                    <a:pt x="0" y="34512"/>
                    <a:pt x="4949" y="22565"/>
                    <a:pt x="13757" y="13757"/>
                  </a:cubicBezTo>
                  <a:cubicBezTo>
                    <a:pt x="22565" y="4949"/>
                    <a:pt x="34512" y="0"/>
                    <a:pt x="46969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2214016" cy="173909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757998" y="1558041"/>
            <a:ext cx="4596260" cy="870969"/>
            <a:chOff x="0" y="0"/>
            <a:chExt cx="1210538" cy="2293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10538" cy="229391"/>
            </a:xfrm>
            <a:custGeom>
              <a:avLst/>
              <a:gdLst/>
              <a:ahLst/>
              <a:cxnLst/>
              <a:rect r="r" b="b" t="t" l="l"/>
              <a:pathLst>
                <a:path h="229391" w="1210538">
                  <a:moveTo>
                    <a:pt x="85904" y="0"/>
                  </a:moveTo>
                  <a:lnTo>
                    <a:pt x="1124634" y="0"/>
                  </a:lnTo>
                  <a:cubicBezTo>
                    <a:pt x="1147417" y="0"/>
                    <a:pt x="1169267" y="9051"/>
                    <a:pt x="1185377" y="25161"/>
                  </a:cubicBezTo>
                  <a:cubicBezTo>
                    <a:pt x="1201487" y="41271"/>
                    <a:pt x="1210538" y="63121"/>
                    <a:pt x="1210538" y="85904"/>
                  </a:cubicBezTo>
                  <a:lnTo>
                    <a:pt x="1210538" y="143487"/>
                  </a:lnTo>
                  <a:cubicBezTo>
                    <a:pt x="1210538" y="166270"/>
                    <a:pt x="1201487" y="188120"/>
                    <a:pt x="1185377" y="204230"/>
                  </a:cubicBezTo>
                  <a:cubicBezTo>
                    <a:pt x="1169267" y="220340"/>
                    <a:pt x="1147417" y="229391"/>
                    <a:pt x="1124634" y="229391"/>
                  </a:cubicBezTo>
                  <a:lnTo>
                    <a:pt x="85904" y="229391"/>
                  </a:lnTo>
                  <a:cubicBezTo>
                    <a:pt x="63121" y="229391"/>
                    <a:pt x="41271" y="220340"/>
                    <a:pt x="25161" y="204230"/>
                  </a:cubicBezTo>
                  <a:cubicBezTo>
                    <a:pt x="9051" y="188120"/>
                    <a:pt x="0" y="166270"/>
                    <a:pt x="0" y="143487"/>
                  </a:cubicBezTo>
                  <a:lnTo>
                    <a:pt x="0" y="85904"/>
                  </a:lnTo>
                  <a:cubicBezTo>
                    <a:pt x="0" y="63121"/>
                    <a:pt x="9051" y="41271"/>
                    <a:pt x="25161" y="25161"/>
                  </a:cubicBezTo>
                  <a:cubicBezTo>
                    <a:pt x="41271" y="9051"/>
                    <a:pt x="63121" y="0"/>
                    <a:pt x="8590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1210538" cy="277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3323711" y="8743950"/>
            <a:ext cx="2508572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Хромозоми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-6204837">
            <a:off x="9144195" y="2735004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6204837">
            <a:off x="9144195" y="4582657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3"/>
                </a:lnTo>
                <a:lnTo>
                  <a:pt x="0" y="7510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092990" y="2042839"/>
            <a:ext cx="2970015" cy="6201321"/>
          </a:xfrm>
          <a:custGeom>
            <a:avLst/>
            <a:gdLst/>
            <a:ahLst/>
            <a:cxnLst/>
            <a:rect r="r" b="b" t="t" l="l"/>
            <a:pathLst>
              <a:path h="6201321" w="2970015">
                <a:moveTo>
                  <a:pt x="0" y="0"/>
                </a:moveTo>
                <a:lnTo>
                  <a:pt x="2970015" y="0"/>
                </a:lnTo>
                <a:lnTo>
                  <a:pt x="2970015" y="6201322"/>
                </a:lnTo>
                <a:lnTo>
                  <a:pt x="0" y="62013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AutoShape 13" id="13"/>
          <p:cNvSpPr/>
          <p:nvPr/>
        </p:nvSpPr>
        <p:spPr>
          <a:xfrm>
            <a:off x="2936798" y="1354025"/>
            <a:ext cx="1587693" cy="841678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7135508" y="28087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7" y="0"/>
                </a:lnTo>
                <a:lnTo>
                  <a:pt x="3434897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AutoShape 15" id="15"/>
          <p:cNvSpPr/>
          <p:nvPr/>
        </p:nvSpPr>
        <p:spPr>
          <a:xfrm flipV="true">
            <a:off x="4577997" y="7098049"/>
            <a:ext cx="384596" cy="1703051"/>
          </a:xfrm>
          <a:prstGeom prst="line">
            <a:avLst/>
          </a:prstGeom>
          <a:ln cap="flat" w="38100">
            <a:solidFill>
              <a:srgbClr val="034076"/>
            </a:solidFill>
            <a:prstDash val="solid"/>
            <a:headEnd type="oval" len="lg" w="lg"/>
            <a:tailEnd type="arrow" len="sm" w="med"/>
          </a:ln>
        </p:spPr>
      </p:sp>
      <p:sp>
        <p:nvSpPr>
          <p:cNvPr name="Freeform 16" id="16"/>
          <p:cNvSpPr/>
          <p:nvPr/>
        </p:nvSpPr>
        <p:spPr>
          <a:xfrm flipH="false" flipV="false" rot="-6204837">
            <a:off x="9144195" y="6722507"/>
            <a:ext cx="517139" cy="751084"/>
          </a:xfrm>
          <a:custGeom>
            <a:avLst/>
            <a:gdLst/>
            <a:ahLst/>
            <a:cxnLst/>
            <a:rect r="r" b="b" t="t" l="l"/>
            <a:pathLst>
              <a:path h="751084" w="517139">
                <a:moveTo>
                  <a:pt x="0" y="0"/>
                </a:moveTo>
                <a:lnTo>
                  <a:pt x="517140" y="0"/>
                </a:lnTo>
                <a:lnTo>
                  <a:pt x="517140" y="751084"/>
                </a:lnTo>
                <a:lnTo>
                  <a:pt x="0" y="7510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1411342" y="1574425"/>
            <a:ext cx="3289572" cy="762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Телофаза II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013064" y="2542951"/>
            <a:ext cx="6978752" cy="6400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Хроматидите достигат полюсите и нови ядрени обвивки се формират около всяка група хромозоми.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След това клетките се разделят, като всяка от четирите дъщерни клетки има хаплоиден набор хромозоми.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 крайна сметка, от едната диплоидна майчина клетка, се създават четири хаплоидни дъщерни клетки, които са генетично различни помежду си. </a:t>
            </a:r>
          </a:p>
          <a:p>
            <a:pPr algn="l">
              <a:lnSpc>
                <a:spcPts val="36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168807" y="971550"/>
            <a:ext cx="551813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457A0"/>
                </a:solidFill>
                <a:latin typeface="Gilam"/>
                <a:ea typeface="Gilam"/>
                <a:cs typeface="Gilam"/>
                <a:sym typeface="Gilam"/>
              </a:rPr>
              <a:t>Цитоплазмен пръстен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19" r="0" b="-1769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03653" y="2432223"/>
            <a:ext cx="15280694" cy="7483256"/>
            <a:chOff x="0" y="0"/>
            <a:chExt cx="4024545" cy="19708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024545" cy="1970899"/>
            </a:xfrm>
            <a:custGeom>
              <a:avLst/>
              <a:gdLst/>
              <a:ahLst/>
              <a:cxnLst/>
              <a:rect r="r" b="b" t="t" l="l"/>
              <a:pathLst>
                <a:path h="1970899" w="4024545">
                  <a:moveTo>
                    <a:pt x="25839" y="0"/>
                  </a:moveTo>
                  <a:lnTo>
                    <a:pt x="3998706" y="0"/>
                  </a:lnTo>
                  <a:cubicBezTo>
                    <a:pt x="4005559" y="0"/>
                    <a:pt x="4012131" y="2722"/>
                    <a:pt x="4016977" y="7568"/>
                  </a:cubicBezTo>
                  <a:cubicBezTo>
                    <a:pt x="4021822" y="12414"/>
                    <a:pt x="4024545" y="18986"/>
                    <a:pt x="4024545" y="25839"/>
                  </a:cubicBezTo>
                  <a:lnTo>
                    <a:pt x="4024545" y="1945060"/>
                  </a:lnTo>
                  <a:cubicBezTo>
                    <a:pt x="4024545" y="1951913"/>
                    <a:pt x="4021822" y="1958485"/>
                    <a:pt x="4016977" y="1963331"/>
                  </a:cubicBezTo>
                  <a:cubicBezTo>
                    <a:pt x="4012131" y="1968176"/>
                    <a:pt x="4005559" y="1970899"/>
                    <a:pt x="3998706" y="1970899"/>
                  </a:cubicBezTo>
                  <a:lnTo>
                    <a:pt x="25839" y="1970899"/>
                  </a:lnTo>
                  <a:cubicBezTo>
                    <a:pt x="18986" y="1970899"/>
                    <a:pt x="12414" y="1968176"/>
                    <a:pt x="7568" y="1963331"/>
                  </a:cubicBezTo>
                  <a:cubicBezTo>
                    <a:pt x="2722" y="1958485"/>
                    <a:pt x="0" y="1951913"/>
                    <a:pt x="0" y="1945060"/>
                  </a:cubicBezTo>
                  <a:lnTo>
                    <a:pt x="0" y="25839"/>
                  </a:lnTo>
                  <a:cubicBezTo>
                    <a:pt x="0" y="18986"/>
                    <a:pt x="2722" y="12414"/>
                    <a:pt x="7568" y="7568"/>
                  </a:cubicBezTo>
                  <a:cubicBezTo>
                    <a:pt x="12414" y="2722"/>
                    <a:pt x="18986" y="0"/>
                    <a:pt x="25839" y="0"/>
                  </a:cubicBez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024545" cy="20185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4314052" y="617854"/>
            <a:ext cx="9659896" cy="2097285"/>
            <a:chOff x="0" y="0"/>
            <a:chExt cx="2287550" cy="49665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87550" cy="496656"/>
            </a:xfrm>
            <a:custGeom>
              <a:avLst/>
              <a:gdLst/>
              <a:ahLst/>
              <a:cxnLst/>
              <a:rect r="r" b="b" t="t" l="l"/>
              <a:pathLst>
                <a:path h="496656" w="2287550">
                  <a:moveTo>
                    <a:pt x="40874" y="0"/>
                  </a:moveTo>
                  <a:lnTo>
                    <a:pt x="2246676" y="0"/>
                  </a:lnTo>
                  <a:cubicBezTo>
                    <a:pt x="2269250" y="0"/>
                    <a:pt x="2287550" y="18300"/>
                    <a:pt x="2287550" y="40874"/>
                  </a:cubicBezTo>
                  <a:lnTo>
                    <a:pt x="2287550" y="455782"/>
                  </a:lnTo>
                  <a:cubicBezTo>
                    <a:pt x="2287550" y="466622"/>
                    <a:pt x="2283244" y="477019"/>
                    <a:pt x="2275578" y="484684"/>
                  </a:cubicBezTo>
                  <a:cubicBezTo>
                    <a:pt x="2267913" y="492350"/>
                    <a:pt x="2257517" y="496656"/>
                    <a:pt x="2246676" y="496656"/>
                  </a:cubicBezTo>
                  <a:lnTo>
                    <a:pt x="40874" y="496656"/>
                  </a:lnTo>
                  <a:cubicBezTo>
                    <a:pt x="18300" y="496656"/>
                    <a:pt x="0" y="478356"/>
                    <a:pt x="0" y="455782"/>
                  </a:cubicBezTo>
                  <a:lnTo>
                    <a:pt x="0" y="40874"/>
                  </a:lnTo>
                  <a:cubicBezTo>
                    <a:pt x="0" y="30033"/>
                    <a:pt x="4306" y="19637"/>
                    <a:pt x="11972" y="11972"/>
                  </a:cubicBezTo>
                  <a:cubicBezTo>
                    <a:pt x="19637" y="4306"/>
                    <a:pt x="30033" y="0"/>
                    <a:pt x="40874" y="0"/>
                  </a:cubicBezTo>
                  <a:close/>
                </a:path>
              </a:pathLst>
            </a:custGeom>
            <a:solidFill>
              <a:srgbClr val="FA4155"/>
            </a:solidFill>
            <a:ln w="38100" cap="rnd">
              <a:solidFill>
                <a:srgbClr val="053264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2287550" cy="5442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6204837">
            <a:off x="1839400" y="3238802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7"/>
                </a:lnTo>
                <a:lnTo>
                  <a:pt x="0" y="9446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6204837">
            <a:off x="1824339" y="5594559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6"/>
                </a:lnTo>
                <a:lnTo>
                  <a:pt x="0" y="944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853102" y="0"/>
            <a:ext cx="3434898" cy="1144966"/>
          </a:xfrm>
          <a:custGeom>
            <a:avLst/>
            <a:gdLst/>
            <a:ahLst/>
            <a:cxnLst/>
            <a:rect r="r" b="b" t="t" l="l"/>
            <a:pathLst>
              <a:path h="1144966" w="3434898">
                <a:moveTo>
                  <a:pt x="0" y="0"/>
                </a:moveTo>
                <a:lnTo>
                  <a:pt x="3434898" y="0"/>
                </a:lnTo>
                <a:lnTo>
                  <a:pt x="3434898" y="1144966"/>
                </a:lnTo>
                <a:lnTo>
                  <a:pt x="0" y="11449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891643" y="656672"/>
            <a:ext cx="8504715" cy="19243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85"/>
              </a:lnSpc>
              <a:spcBef>
                <a:spcPct val="0"/>
              </a:spcBef>
            </a:pPr>
            <a:r>
              <a:rPr lang="en-US" sz="556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Биологичен смисъл на мейозата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588476" y="2835188"/>
            <a:ext cx="13871064" cy="7315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Полово размножаване: Мейозата е основен процес, чрез който се генерират гамети (сперматозоиди и яйцеклетки при животни, спори при растения). Това е необходимо за половото размножаване и комбинирането на генетичен материал от двама родители.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Генетична променливост: Чрез процесите на кросинговър (обмен на генетичен материал между хромозомите) и независимо подреждане на хромозомите по време на мейозата, се създава генетично разнообразие сред потомството. Това е важно за еволюцията и адаптацията на видовете към нови условия.</a:t>
            </a:r>
          </a:p>
          <a:p>
            <a:pPr algn="l">
              <a:lnSpc>
                <a:spcPts val="3600"/>
              </a:lnSpc>
            </a:pPr>
          </a:p>
          <a:p>
            <a:pPr algn="l">
              <a:lnSpc>
                <a:spcPts val="3600"/>
              </a:lnSpc>
            </a:pPr>
            <a:r>
              <a:rPr lang="en-US" sz="3000" spc="-198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Поддържане на хромозомния брой: Мейозата е важна, за да се поддържа стабилността на хромозомния брой в следващото поколение. Когато гамети се сливат при оплождане, хромозомният набор се възстановява до диплоиден, като по този начин се предотвратява удвояването на броя на хромозомите с всяко поколение.</a:t>
            </a:r>
          </a:p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</a:p>
        </p:txBody>
      </p:sp>
      <p:sp>
        <p:nvSpPr>
          <p:cNvPr name="Freeform 14" id="14"/>
          <p:cNvSpPr/>
          <p:nvPr/>
        </p:nvSpPr>
        <p:spPr>
          <a:xfrm flipH="false" flipV="false" rot="-6204837">
            <a:off x="1824339" y="7951321"/>
            <a:ext cx="650412" cy="944646"/>
          </a:xfrm>
          <a:custGeom>
            <a:avLst/>
            <a:gdLst/>
            <a:ahLst/>
            <a:cxnLst/>
            <a:rect r="r" b="b" t="t" l="l"/>
            <a:pathLst>
              <a:path h="944646" w="650412">
                <a:moveTo>
                  <a:pt x="0" y="0"/>
                </a:moveTo>
                <a:lnTo>
                  <a:pt x="650412" y="0"/>
                </a:lnTo>
                <a:lnTo>
                  <a:pt x="650412" y="944647"/>
                </a:lnTo>
                <a:lnTo>
                  <a:pt x="0" y="9446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5419" t="-146394" r="-439269" b="-166063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DAGvNCm3iRg</dc:identifier>
  <dcterms:modified xsi:type="dcterms:W3CDTF">2011-08-01T06:04:30Z</dcterms:modified>
  <cp:revision>1</cp:revision>
  <dc:title>Prepodavame.bg_9kl_BIO_PBO Tainite-na-kletuchnata-reprodukciya_RL Prezentaciya</dc:title>
</cp:coreProperties>
</file>