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9753600" cy="7315200"/>
  <p:notesSz cx="6858000" cy="9144000"/>
  <p:embeddedFontLst>
    <p:embeddedFont>
      <p:font typeface="GilamBG" charset="1" panose="00000A00000000000000"/>
      <p:regular r:id="rId29"/>
    </p:embeddedFont>
    <p:embeddedFont>
      <p:font typeface="Gilam" charset="1" panose="00000600000000000000"/>
      <p:regular r:id="rId30"/>
    </p:embeddedFont>
    <p:embeddedFont>
      <p:font typeface="Gilam Bold" charset="1" panose="00000800000000000000"/>
      <p:regular r:id="rId31"/>
    </p:embeddedFont>
    <p:embeddedFont>
      <p:font typeface="ADYS" charset="1" panose="00000500000000000000"/>
      <p:regular r:id="rId32"/>
    </p:embeddedFont>
    <p:embeddedFont>
      <p:font typeface="Open Sans Bold" charset="1" panose="020B0806030504020204"/>
      <p:regular r:id="rId33"/>
    </p:embeddedFont>
    <p:embeddedFont>
      <p:font typeface="Open Sans" charset="1" panose="020B0606030504020204"/>
      <p:regular r:id="rId34"/>
    </p:embeddedFont>
    <p:embeddedFont>
      <p:font typeface="ADYS Bold" charset="1" panose="00000800000000000000"/>
      <p:regular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slide14.xml" Type="http://schemas.openxmlformats.org/officeDocument/2006/relationships/slide"/><Relationship Id="rId7" Target="../media/image1.png" Type="http://schemas.openxmlformats.org/officeDocument/2006/relationships/image"/><Relationship Id="rId8" Target="../media/image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5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6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7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8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9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svg" Type="http://schemas.openxmlformats.org/officeDocument/2006/relationships/image"/><Relationship Id="rId11" Target="../media/image13.png" Type="http://schemas.openxmlformats.org/officeDocument/2006/relationships/image"/><Relationship Id="rId12" Target="../media/image14.svg" Type="http://schemas.openxmlformats.org/officeDocument/2006/relationships/image"/><Relationship Id="rId13" Target="../media/image1.png" Type="http://schemas.openxmlformats.org/officeDocument/2006/relationships/image"/><Relationship Id="rId14" Target="../media/image2.svg" Type="http://schemas.openxmlformats.org/officeDocument/2006/relationships/image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20.xml" Type="http://schemas.openxmlformats.org/officeDocument/2006/relationships/slid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9.png" Type="http://schemas.openxmlformats.org/officeDocument/2006/relationships/image"/><Relationship Id="rId8" Target="../media/image10.svg" Type="http://schemas.openxmlformats.org/officeDocument/2006/relationships/image"/><Relationship Id="rId9" Target="../media/image1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9.xml" Type="http://schemas.openxmlformats.org/officeDocument/2006/relationships/slide"/><Relationship Id="rId5" Target="../media/image15.pn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0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4.png" Type="http://schemas.openxmlformats.org/officeDocument/2006/relationships/image"/><Relationship Id="rId14" Target="../media/image25.svg" Type="http://schemas.openxmlformats.org/officeDocument/2006/relationships/image"/><Relationship Id="rId15" Target="../media/image1.png" Type="http://schemas.openxmlformats.org/officeDocument/2006/relationships/image"/><Relationship Id="rId16" Target="../media/image2.svg" Type="http://schemas.openxmlformats.org/officeDocument/2006/relationships/image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23.xml" Type="http://schemas.openxmlformats.org/officeDocument/2006/relationships/slid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28.pn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slide15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3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4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5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6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7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.png" Type="http://schemas.openxmlformats.org/officeDocument/2006/relationships/image"/><Relationship Id="rId11" Target="../media/image4.svg" Type="http://schemas.openxmlformats.org/officeDocument/2006/relationships/image"/><Relationship Id="rId12" Target="slide8.xml" Type="http://schemas.openxmlformats.org/officeDocument/2006/relationships/slide"/><Relationship Id="rId13" Target="../media/image1.png" Type="http://schemas.openxmlformats.org/officeDocument/2006/relationships/image"/><Relationship Id="rId14" Target="../media/image2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9.xml" Type="http://schemas.openxmlformats.org/officeDocument/2006/relationships/slide"/><Relationship Id="rId5" Target="../media/image15.pn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10.xml" Type="http://schemas.openxmlformats.org/officeDocument/2006/relationships/slid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4.png" Type="http://schemas.openxmlformats.org/officeDocument/2006/relationships/image"/><Relationship Id="rId14" Target="../media/image25.svg" Type="http://schemas.openxmlformats.org/officeDocument/2006/relationships/image"/><Relationship Id="rId15" Target="../media/image1.png" Type="http://schemas.openxmlformats.org/officeDocument/2006/relationships/image"/><Relationship Id="rId16" Target="../media/image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slide11.xml" Type="http://schemas.openxmlformats.org/officeDocument/2006/relationships/slid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32519" y="1727284"/>
            <a:ext cx="8290560" cy="1671940"/>
            <a:chOff x="0" y="0"/>
            <a:chExt cx="11054080" cy="22292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54080" cy="2229253"/>
            </a:xfrm>
            <a:custGeom>
              <a:avLst/>
              <a:gdLst/>
              <a:ahLst/>
              <a:cxnLst/>
              <a:rect r="r" b="b" t="t" l="l"/>
              <a:pathLst>
                <a:path h="2229253" w="11054080">
                  <a:moveTo>
                    <a:pt x="0" y="0"/>
                  </a:moveTo>
                  <a:lnTo>
                    <a:pt x="11054080" y="0"/>
                  </a:lnTo>
                  <a:lnTo>
                    <a:pt x="11054080" y="2229253"/>
                  </a:lnTo>
                  <a:lnTo>
                    <a:pt x="0" y="2229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054080" cy="22387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>
                  <a:solidFill>
                    <a:srgbClr val="053264"/>
                  </a:solidFill>
                  <a:latin typeface="GilamBG"/>
                  <a:ea typeface="GilamBG"/>
                  <a:cs typeface="GilamBG"/>
                  <a:sym typeface="GilamBG"/>
                </a:rPr>
                <a:t>Словесни семейства – в света на сродните думи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99596" y="3515594"/>
            <a:ext cx="7954408" cy="1869440"/>
            <a:chOff x="0" y="0"/>
            <a:chExt cx="10605878" cy="249258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605877" cy="2492587"/>
            </a:xfrm>
            <a:custGeom>
              <a:avLst/>
              <a:gdLst/>
              <a:ahLst/>
              <a:cxnLst/>
              <a:rect r="r" b="b" t="t" l="l"/>
              <a:pathLst>
                <a:path h="2492587" w="10605877">
                  <a:moveTo>
                    <a:pt x="0" y="0"/>
                  </a:moveTo>
                  <a:lnTo>
                    <a:pt x="10605877" y="0"/>
                  </a:lnTo>
                  <a:lnTo>
                    <a:pt x="10605877" y="2492587"/>
                  </a:lnTo>
                  <a:lnTo>
                    <a:pt x="0" y="249258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04775"/>
              <a:ext cx="10605878" cy="259736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710"/>
                </a:lnSpc>
              </a:pPr>
              <a:r>
                <a:rPr lang="en-US" sz="3000">
                  <a:solidFill>
                    <a:srgbClr val="FA4155"/>
                  </a:solidFill>
                  <a:latin typeface="Gilam"/>
                  <a:ea typeface="Gilam"/>
                  <a:cs typeface="Gilam"/>
                  <a:sym typeface="Gilam"/>
                </a:rPr>
                <a:t>дигитална книга с 10 езикови упражнения,</a:t>
              </a:r>
            </a:p>
            <a:p>
              <a:pPr algn="ctr">
                <a:lnSpc>
                  <a:spcPts val="4710"/>
                </a:lnSpc>
              </a:pPr>
              <a:r>
                <a:rPr lang="en-US" sz="3000">
                  <a:solidFill>
                    <a:srgbClr val="FA4155"/>
                  </a:solidFill>
                  <a:latin typeface="Gilam"/>
                  <a:ea typeface="Gilam"/>
                  <a:cs typeface="Gilam"/>
                  <a:sym typeface="Gilam"/>
                </a:rPr>
                <a:t>изработена от учениците от 3. клас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520" y="731520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Какво ще откриеш в тази книга: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1706880"/>
            <a:ext cx="8128962" cy="3664255"/>
            <a:chOff x="0" y="0"/>
            <a:chExt cx="10838616" cy="48856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838616" cy="4885673"/>
            </a:xfrm>
            <a:custGeom>
              <a:avLst/>
              <a:gdLst/>
              <a:ahLst/>
              <a:cxnLst/>
              <a:rect r="r" b="b" t="t" l="l"/>
              <a:pathLst>
                <a:path h="4885673" w="10838616">
                  <a:moveTo>
                    <a:pt x="0" y="0"/>
                  </a:moveTo>
                  <a:lnTo>
                    <a:pt x="10838616" y="0"/>
                  </a:lnTo>
                  <a:lnTo>
                    <a:pt x="10838616" y="4885673"/>
                  </a:lnTo>
                  <a:lnTo>
                    <a:pt x="0" y="48856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42875"/>
              <a:ext cx="10838616" cy="502854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89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Тази дигитална книга е изработена от ученици от 3. клас. В нея ще откриеш езикови упражнения, игри и задачи, свързани със сродните думи. Всяка страница е създадена с творчество и старание. </a:t>
              </a:r>
            </a:p>
            <a:p>
              <a:pPr algn="l">
                <a:lnSpc>
                  <a:spcPts val="489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Забавлявай се и учи с нас!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715546" y="5691621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3" y="0"/>
                </a:lnTo>
                <a:lnTo>
                  <a:pt x="868463" y="995114"/>
                </a:lnTo>
                <a:lnTo>
                  <a:pt x="0" y="9951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>
            <a:hlinkClick r:id="rId6" action="ppaction://hlinksldjump"/>
          </p:cNvPr>
          <p:cNvSpPr/>
          <p:nvPr/>
        </p:nvSpPr>
        <p:spPr>
          <a:xfrm flipH="false" flipV="false" rot="0">
            <a:off x="828326" y="5607835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967612" y="5865646"/>
            <a:ext cx="169164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-отговор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684650" y="5875218"/>
            <a:ext cx="190881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-върни се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Попълни липсващата сродна дума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1996891"/>
            <a:ext cx="8778240" cy="4830629"/>
            <a:chOff x="0" y="0"/>
            <a:chExt cx="11704320" cy="644083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6440839"/>
            </a:xfrm>
            <a:custGeom>
              <a:avLst/>
              <a:gdLst/>
              <a:ahLst/>
              <a:cxnLst/>
              <a:rect r="r" b="b" t="t" l="l"/>
              <a:pathLst>
                <a:path h="6440839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6440839"/>
                  </a:lnTo>
                  <a:lnTo>
                    <a:pt x="0" y="64408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33350"/>
              <a:ext cx="11704320" cy="657418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В изреченията по-долу липсва дума, която е сродна на дадената в скобите. Попълни правилно.</a:t>
              </a:r>
            </a:p>
            <a:p>
              <a:pPr algn="l">
                <a:lnSpc>
                  <a:spcPts val="4787"/>
                </a:lnSpc>
              </a:pP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Мама ми _______ (готвя) вкусна супа.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На рождения ден всички бяха _______ (радост).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Чичо работи на кораб. Той е _______ (море).</a:t>
              </a:r>
            </a:p>
          </p:txBody>
        </p:sp>
      </p:grpSp>
      <p:sp>
        <p:nvSpPr>
          <p:cNvPr name="Freeform 8" id="8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205565"/>
            <a:chOff x="0" y="0"/>
            <a:chExt cx="11704320" cy="16074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07420"/>
            </a:xfrm>
            <a:custGeom>
              <a:avLst/>
              <a:gdLst/>
              <a:ahLst/>
              <a:cxnLst/>
              <a:rect r="r" b="b" t="t" l="l"/>
              <a:pathLst>
                <a:path h="16074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07420"/>
                  </a:lnTo>
                  <a:lnTo>
                    <a:pt x="0" y="16074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074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Коя дума НЕ е сродна на останалите в реда?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227745"/>
            <a:ext cx="8778240" cy="4599775"/>
            <a:chOff x="0" y="0"/>
            <a:chExt cx="11704320" cy="61330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6133033"/>
            </a:xfrm>
            <a:custGeom>
              <a:avLst/>
              <a:gdLst/>
              <a:ahLst/>
              <a:cxnLst/>
              <a:rect r="r" b="b" t="t" l="l"/>
              <a:pathLst>
                <a:path h="613303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6133033"/>
                  </a:lnTo>
                  <a:lnTo>
                    <a:pt x="0" y="61330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33350"/>
              <a:ext cx="11704320" cy="626638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Във всеки ред от думи една не е сродна на останалите. Открий я и я огради.</a:t>
              </a:r>
            </a:p>
            <a:p>
              <a:pPr algn="l">
                <a:lnSpc>
                  <a:spcPts val="4787"/>
                </a:lnSpc>
              </a:pP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рисувам, рисунка, нарисувана, рибар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летя, прелетен, летец, пея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светя, светлина, светофар, сладък</a:t>
              </a:r>
            </a:p>
          </p:txBody>
        </p:sp>
      </p:grpSp>
      <p:sp>
        <p:nvSpPr>
          <p:cNvPr name="Freeform 8" id="8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205565"/>
            <a:chOff x="0" y="0"/>
            <a:chExt cx="11704320" cy="16074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07420"/>
            </a:xfrm>
            <a:custGeom>
              <a:avLst/>
              <a:gdLst/>
              <a:ahLst/>
              <a:cxnLst/>
              <a:rect r="r" b="b" t="t" l="l"/>
              <a:pathLst>
                <a:path h="16074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07420"/>
                  </a:lnTo>
                  <a:lnTo>
                    <a:pt x="0" y="16074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074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 дадените думи образувай нови, които да са с противополжно значение: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1776589"/>
            <a:ext cx="3914051" cy="480607"/>
            <a:chOff x="0" y="0"/>
            <a:chExt cx="11704320" cy="14371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пример: крия: скрия - открия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87680" y="2476271"/>
            <a:ext cx="8342588" cy="3548255"/>
            <a:chOff x="0" y="0"/>
            <a:chExt cx="11123451" cy="4731006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4122176" cy="640809"/>
              <a:chOff x="0" y="0"/>
              <a:chExt cx="9245013" cy="1437175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9245012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9245012">
                    <a:moveTo>
                      <a:pt x="0" y="0"/>
                    </a:moveTo>
                    <a:lnTo>
                      <a:pt x="9245012" y="0"/>
                    </a:lnTo>
                    <a:lnTo>
                      <a:pt x="9245012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0"/>
                <a:ext cx="9245013" cy="1437175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 marL="460587" indent="-230293" lvl="1">
                  <a:lnSpc>
                    <a:spcPts val="2560"/>
                  </a:lnSpc>
                  <a:buAutoNum type="arabicPeriod" startAt="1"/>
                </a:pPr>
                <a:r>
                  <a:rPr lang="en-US" sz="2133">
                    <a:solidFill>
                      <a:srgbClr val="053264"/>
                    </a:solidFill>
                    <a:latin typeface="ADYS"/>
                    <a:ea typeface="ADYS"/>
                    <a:cs typeface="ADYS"/>
                    <a:sym typeface="ADYS"/>
                  </a:rPr>
                  <a:t> (за-/от-)лепя</a:t>
                </a: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325120" y="1010589"/>
              <a:ext cx="4603123" cy="640809"/>
              <a:chOff x="0" y="0"/>
              <a:chExt cx="10323656" cy="143717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0323656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10323656">
                    <a:moveTo>
                      <a:pt x="0" y="0"/>
                    </a:moveTo>
                    <a:lnTo>
                      <a:pt x="10323656" y="0"/>
                    </a:lnTo>
                    <a:lnTo>
                      <a:pt x="10323656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0"/>
                <a:ext cx="10323656" cy="1437175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ADYS"/>
                    <a:ea typeface="ADYS"/>
                    <a:cs typeface="ADYS"/>
                    <a:sym typeface="ADYS"/>
                  </a:rPr>
                  <a:t>2. (за-/от-) връзвам</a:t>
                </a: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325120" y="2021179"/>
              <a:ext cx="3797056" cy="640809"/>
              <a:chOff x="0" y="0"/>
              <a:chExt cx="8515850" cy="143717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515849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8515849">
                    <a:moveTo>
                      <a:pt x="0" y="0"/>
                    </a:moveTo>
                    <a:lnTo>
                      <a:pt x="8515849" y="0"/>
                    </a:lnTo>
                    <a:lnTo>
                      <a:pt x="8515849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0"/>
                <a:ext cx="8515850" cy="1437175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ADYS"/>
                    <a:ea typeface="ADYS"/>
                    <a:cs typeface="ADYS"/>
                    <a:sym typeface="ADYS"/>
                  </a:rPr>
                  <a:t>3. (над-/под-)земен</a:t>
                </a: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325120" y="3055688"/>
              <a:ext cx="4045225" cy="640809"/>
              <a:chOff x="0" y="0"/>
              <a:chExt cx="9072430" cy="1437175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9072429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9072429">
                    <a:moveTo>
                      <a:pt x="0" y="0"/>
                    </a:moveTo>
                    <a:lnTo>
                      <a:pt x="9072429" y="0"/>
                    </a:lnTo>
                    <a:lnTo>
                      <a:pt x="9072429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0"/>
                <a:ext cx="9072430" cy="1437175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ADYS"/>
                    <a:ea typeface="ADYS"/>
                    <a:cs typeface="ADYS"/>
                    <a:sym typeface="ADYS"/>
                  </a:rPr>
                  <a:t>4. (за-/от-)вия</a:t>
                </a: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325120" y="4090197"/>
              <a:ext cx="3198759" cy="640809"/>
              <a:chOff x="0" y="0"/>
              <a:chExt cx="7174017" cy="1437175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7174017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7174017">
                    <a:moveTo>
                      <a:pt x="0" y="0"/>
                    </a:moveTo>
                    <a:lnTo>
                      <a:pt x="7174017" y="0"/>
                    </a:lnTo>
                    <a:lnTo>
                      <a:pt x="7174017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0"/>
                <a:ext cx="7174017" cy="1437175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ADYS"/>
                    <a:ea typeface="ADYS"/>
                    <a:cs typeface="ADYS"/>
                    <a:sym typeface="ADYS"/>
                  </a:rPr>
                  <a:t>5. (в-/из-)карам</a:t>
                </a:r>
              </a:p>
            </p:txBody>
          </p:sp>
        </p:grpSp>
        <p:sp>
          <p:nvSpPr>
            <p:cNvPr name="AutoShape 24" id="24"/>
            <p:cNvSpPr/>
            <p:nvPr/>
          </p:nvSpPr>
          <p:spPr>
            <a:xfrm>
              <a:off x="3007919" y="610539"/>
              <a:ext cx="8115508" cy="3027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5" id="25"/>
            <p:cNvSpPr/>
            <p:nvPr/>
          </p:nvSpPr>
          <p:spPr>
            <a:xfrm>
              <a:off x="3787661" y="1651398"/>
              <a:ext cx="7335766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6" id="26"/>
            <p:cNvSpPr/>
            <p:nvPr/>
          </p:nvSpPr>
          <p:spPr>
            <a:xfrm>
              <a:off x="3787661" y="2655638"/>
              <a:ext cx="7335766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7" id="27"/>
            <p:cNvSpPr/>
            <p:nvPr/>
          </p:nvSpPr>
          <p:spPr>
            <a:xfrm flipV="true">
              <a:off x="3007919" y="3696497"/>
              <a:ext cx="8115508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8" id="28"/>
            <p:cNvSpPr/>
            <p:nvPr/>
          </p:nvSpPr>
          <p:spPr>
            <a:xfrm flipV="true">
              <a:off x="3007919" y="4699797"/>
              <a:ext cx="8115508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29" id="29">
            <a:hlinkClick r:id="rId4" action="ppaction://hlinksldjump"/>
          </p:cNvPr>
          <p:cNvSpPr/>
          <p:nvPr/>
        </p:nvSpPr>
        <p:spPr>
          <a:xfrm flipH="false" flipV="false" rot="0">
            <a:off x="8258497" y="6024525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Попълни липсващата сродна дума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1463040"/>
            <a:ext cx="8778240" cy="5364480"/>
            <a:chOff x="0" y="0"/>
            <a:chExt cx="11704320" cy="715264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7152640"/>
            </a:xfrm>
            <a:custGeom>
              <a:avLst/>
              <a:gdLst/>
              <a:ahLst/>
              <a:cxnLst/>
              <a:rect r="r" b="b" t="t" l="l"/>
              <a:pathLst>
                <a:path h="715264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7152640"/>
                  </a:lnTo>
                  <a:lnTo>
                    <a:pt x="0" y="71526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1704320" cy="716216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В изреченията по-долу липсва дума, която е сродна на дадената в скобите. Попълни правилно.</a:t>
              </a:r>
            </a:p>
            <a:p>
              <a:pPr algn="l">
                <a:lnSpc>
                  <a:spcPts val="4608"/>
                </a:lnSpc>
              </a:pPr>
            </a:p>
            <a:p>
              <a:pPr algn="l">
                <a:lnSpc>
                  <a:spcPts val="4608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Татко е отличен _______ (готвя).</a:t>
              </a:r>
            </a:p>
            <a:p>
              <a:pPr algn="l">
                <a:lnSpc>
                  <a:spcPts val="4608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Леля Мими работи в болница. Тя е ______ (лекувам).</a:t>
              </a:r>
            </a:p>
            <a:p>
              <a:pPr algn="l">
                <a:lnSpc>
                  <a:spcPts val="4607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Боян внимава в часовете. Той е добър ________(уча).</a:t>
              </a:r>
            </a:p>
            <a:p>
              <a:pPr algn="l">
                <a:lnSpc>
                  <a:spcPts val="4607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4. В стаята има _______ (дърво)маса и стол.</a:t>
              </a:r>
            </a:p>
          </p:txBody>
        </p:sp>
      </p:grpSp>
      <p:sp>
        <p:nvSpPr>
          <p:cNvPr name="Freeform 8" id="8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Познай сродната дума по описание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1463040"/>
            <a:ext cx="8778240" cy="5364480"/>
            <a:chOff x="0" y="0"/>
            <a:chExt cx="11704320" cy="715264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7152640"/>
            </a:xfrm>
            <a:custGeom>
              <a:avLst/>
              <a:gdLst/>
              <a:ahLst/>
              <a:cxnLst/>
              <a:rect r="r" b="b" t="t" l="l"/>
              <a:pathLst>
                <a:path h="715264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7152640"/>
                  </a:lnTo>
                  <a:lnTo>
                    <a:pt x="0" y="71526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42875"/>
              <a:ext cx="11704320" cy="729551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Прочети описанието и открий търсената сродна дума.</a:t>
              </a:r>
            </a:p>
            <a:p>
              <a:pPr algn="l">
                <a:lnSpc>
                  <a:spcPts val="3989"/>
                </a:lnSpc>
              </a:pP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Аз съм човек, който строи. Коя съм аз? __________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Аз ходя на лов. Коя съм аз? __________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С мен четеш. Коя съм аз? __________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4. Обичам да мечтая. Кой съм аз? ________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5. Аз пиша разкази? Кой съм аз? _________</a:t>
              </a:r>
            </a:p>
            <a:p>
              <a:pPr algn="l">
                <a:lnSpc>
                  <a:spcPts val="3989"/>
                </a:lnSpc>
              </a:pP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Съвет: Потърси корените!</a:t>
              </a:r>
            </a:p>
          </p:txBody>
        </p:sp>
      </p:grpSp>
      <p:sp>
        <p:nvSpPr>
          <p:cNvPr name="Freeform 8" id="8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99350" y="243840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Свържи сродните думи с еднакъв корен.</a:t>
              </a:r>
            </a:p>
          </p:txBody>
        </p:sp>
      </p:grpSp>
      <p:sp>
        <p:nvSpPr>
          <p:cNvPr name="Freeform 5" id="5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7680" y="1394798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6" y="0"/>
                </a:lnTo>
                <a:lnTo>
                  <a:pt x="1716186" y="1529551"/>
                </a:lnTo>
                <a:lnTo>
                  <a:pt x="0" y="152955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2732198" y="1394798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1716186" y="0"/>
                </a:moveTo>
                <a:lnTo>
                  <a:pt x="0" y="0"/>
                </a:lnTo>
                <a:lnTo>
                  <a:pt x="0" y="1529551"/>
                </a:lnTo>
                <a:lnTo>
                  <a:pt x="1716186" y="1529551"/>
                </a:lnTo>
                <a:lnTo>
                  <a:pt x="171618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996350" y="2777398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5" y="0"/>
                </a:lnTo>
                <a:lnTo>
                  <a:pt x="1716185" y="1529550"/>
                </a:lnTo>
                <a:lnTo>
                  <a:pt x="0" y="15295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27809" y="3941657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6" y="0"/>
                </a:lnTo>
                <a:lnTo>
                  <a:pt x="1716186" y="1529550"/>
                </a:lnTo>
                <a:lnTo>
                  <a:pt x="0" y="15295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160614" y="4086051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1716186" y="0"/>
                </a:moveTo>
                <a:lnTo>
                  <a:pt x="0" y="0"/>
                </a:lnTo>
                <a:lnTo>
                  <a:pt x="0" y="1529551"/>
                </a:lnTo>
                <a:lnTo>
                  <a:pt x="1716186" y="1529551"/>
                </a:lnTo>
                <a:lnTo>
                  <a:pt x="171618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874106" y="5471207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5" y="0"/>
                </a:lnTo>
                <a:lnTo>
                  <a:pt x="1716185" y="1529550"/>
                </a:lnTo>
                <a:lnTo>
                  <a:pt x="0" y="15295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6025301" y="1121017"/>
            <a:ext cx="1656381" cy="1656381"/>
            <a:chOff x="0" y="0"/>
            <a:chExt cx="2208507" cy="220850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208507" cy="2208507"/>
            </a:xfrm>
            <a:custGeom>
              <a:avLst/>
              <a:gdLst/>
              <a:ahLst/>
              <a:cxnLst/>
              <a:rect r="r" b="b" t="t" l="l"/>
              <a:pathLst>
                <a:path h="2208507" w="2208507">
                  <a:moveTo>
                    <a:pt x="0" y="0"/>
                  </a:moveTo>
                  <a:lnTo>
                    <a:pt x="2208507" y="0"/>
                  </a:lnTo>
                  <a:lnTo>
                    <a:pt x="2208507" y="2208507"/>
                  </a:lnTo>
                  <a:lnTo>
                    <a:pt x="0" y="22085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 rot="0">
              <a:off x="603755" y="1347474"/>
              <a:ext cx="1000998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true">
                  <a:solidFill>
                    <a:srgbClr val="05326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море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791200" y="4955601"/>
            <a:ext cx="1650937" cy="1732854"/>
            <a:chOff x="0" y="0"/>
            <a:chExt cx="2201249" cy="231047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201249" cy="2310472"/>
            </a:xfrm>
            <a:custGeom>
              <a:avLst/>
              <a:gdLst/>
              <a:ahLst/>
              <a:cxnLst/>
              <a:rect r="r" b="b" t="t" l="l"/>
              <a:pathLst>
                <a:path h="2310472" w="2201249">
                  <a:moveTo>
                    <a:pt x="0" y="0"/>
                  </a:moveTo>
                  <a:lnTo>
                    <a:pt x="2201249" y="0"/>
                  </a:lnTo>
                  <a:lnTo>
                    <a:pt x="2201249" y="2310472"/>
                  </a:lnTo>
                  <a:lnTo>
                    <a:pt x="0" y="23104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7" id="17"/>
            <p:cNvSpPr txBox="true"/>
            <p:nvPr/>
          </p:nvSpPr>
          <p:spPr>
            <a:xfrm rot="0">
              <a:off x="1020883" y="894039"/>
              <a:ext cx="962263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true">
                  <a:solidFill>
                    <a:srgbClr val="05326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земя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6047219" y="2888092"/>
            <a:ext cx="3268925" cy="1818339"/>
            <a:chOff x="0" y="0"/>
            <a:chExt cx="4358566" cy="242445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358566" cy="2424453"/>
            </a:xfrm>
            <a:custGeom>
              <a:avLst/>
              <a:gdLst/>
              <a:ahLst/>
              <a:cxnLst/>
              <a:rect r="r" b="b" t="t" l="l"/>
              <a:pathLst>
                <a:path h="2424453" w="4358566">
                  <a:moveTo>
                    <a:pt x="0" y="0"/>
                  </a:moveTo>
                  <a:lnTo>
                    <a:pt x="4358566" y="0"/>
                  </a:lnTo>
                  <a:lnTo>
                    <a:pt x="4358566" y="2424453"/>
                  </a:lnTo>
                  <a:lnTo>
                    <a:pt x="0" y="24244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 rot="0">
              <a:off x="2006142" y="641481"/>
              <a:ext cx="713422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true">
                  <a:solidFill>
                    <a:srgbClr val="05326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път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1344942">
            <a:off x="3131183" y="2405632"/>
            <a:ext cx="849965" cy="33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пътник</a:t>
            </a:r>
          </a:p>
        </p:txBody>
      </p:sp>
      <p:sp>
        <p:nvSpPr>
          <p:cNvPr name="TextBox 22" id="22"/>
          <p:cNvSpPr txBox="true"/>
          <p:nvPr/>
        </p:nvSpPr>
        <p:spPr>
          <a:xfrm rot="-1675348">
            <a:off x="1191588" y="4850502"/>
            <a:ext cx="788830" cy="264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моряк</a:t>
            </a:r>
          </a:p>
        </p:txBody>
      </p:sp>
      <p:sp>
        <p:nvSpPr>
          <p:cNvPr name="TextBox 23" id="23"/>
          <p:cNvSpPr txBox="true"/>
          <p:nvPr/>
        </p:nvSpPr>
        <p:spPr>
          <a:xfrm rot="-1101204">
            <a:off x="722059" y="2335376"/>
            <a:ext cx="1112237" cy="381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подземен</a:t>
            </a:r>
          </a:p>
        </p:txBody>
      </p:sp>
      <p:sp>
        <p:nvSpPr>
          <p:cNvPr name="TextBox 24" id="24"/>
          <p:cNvSpPr txBox="true"/>
          <p:nvPr/>
        </p:nvSpPr>
        <p:spPr>
          <a:xfrm rot="1356005">
            <a:off x="3550152" y="5047573"/>
            <a:ext cx="859095" cy="3421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морски</a:t>
            </a:r>
          </a:p>
        </p:txBody>
      </p:sp>
      <p:sp>
        <p:nvSpPr>
          <p:cNvPr name="TextBox 25" id="25"/>
          <p:cNvSpPr txBox="true"/>
          <p:nvPr/>
        </p:nvSpPr>
        <p:spPr>
          <a:xfrm rot="-1675348">
            <a:off x="2453338" y="6438975"/>
            <a:ext cx="788830" cy="264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пътека</a:t>
            </a:r>
          </a:p>
        </p:txBody>
      </p:sp>
      <p:sp>
        <p:nvSpPr>
          <p:cNvPr name="TextBox 26" id="26"/>
          <p:cNvSpPr txBox="true"/>
          <p:nvPr/>
        </p:nvSpPr>
        <p:spPr>
          <a:xfrm rot="-1675348">
            <a:off x="2536737" y="3719651"/>
            <a:ext cx="953557" cy="352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заземен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0" y="6854161"/>
            <a:ext cx="2243995" cy="461039"/>
          </a:xfrm>
          <a:custGeom>
            <a:avLst/>
            <a:gdLst/>
            <a:ahLst/>
            <a:cxnLst/>
            <a:rect r="r" b="b" t="t" l="l"/>
            <a:pathLst>
              <a:path h="461039" w="2243995">
                <a:moveTo>
                  <a:pt x="0" y="0"/>
                </a:moveTo>
                <a:lnTo>
                  <a:pt x="2243995" y="0"/>
                </a:lnTo>
                <a:lnTo>
                  <a:pt x="2243995" y="461039"/>
                </a:lnTo>
                <a:lnTo>
                  <a:pt x="0" y="46103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520" y="261740"/>
            <a:ext cx="8778240" cy="1205565"/>
            <a:chOff x="0" y="0"/>
            <a:chExt cx="11704320" cy="16074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07420"/>
            </a:xfrm>
            <a:custGeom>
              <a:avLst/>
              <a:gdLst/>
              <a:ahLst/>
              <a:cxnLst/>
              <a:rect r="r" b="b" t="t" l="l"/>
              <a:pathLst>
                <a:path h="16074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07420"/>
                  </a:lnTo>
                  <a:lnTo>
                    <a:pt x="0" y="16074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074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Открий думите. </a:t>
              </a:r>
            </a:p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Запиши ги и огради техния корен.</a:t>
              </a:r>
            </a:p>
          </p:txBody>
        </p:sp>
      </p:grpSp>
      <p:sp>
        <p:nvSpPr>
          <p:cNvPr name="AutoShape 5" id="5"/>
          <p:cNvSpPr/>
          <p:nvPr/>
        </p:nvSpPr>
        <p:spPr>
          <a:xfrm>
            <a:off x="6842732" y="3100362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6842732" y="3657600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6804632" y="2572505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>
            <a:off x="6842732" y="4219575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>
            <a:off x="6842732" y="4781550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31520" y="1529295"/>
            <a:ext cx="4934221" cy="4903382"/>
          </a:xfrm>
          <a:custGeom>
            <a:avLst/>
            <a:gdLst/>
            <a:ahLst/>
            <a:cxnLst/>
            <a:rect r="r" b="b" t="t" l="l"/>
            <a:pathLst>
              <a:path h="4903382" w="4934221">
                <a:moveTo>
                  <a:pt x="0" y="0"/>
                </a:moveTo>
                <a:lnTo>
                  <a:pt x="4934221" y="0"/>
                </a:lnTo>
                <a:lnTo>
                  <a:pt x="4934221" y="4903382"/>
                </a:lnTo>
                <a:lnTo>
                  <a:pt x="0" y="49033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6479455" y="2247131"/>
            <a:ext cx="255389" cy="325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Open Sans"/>
                <a:ea typeface="Open Sans"/>
                <a:cs typeface="Open Sans"/>
                <a:sym typeface="Open Sans"/>
              </a:rPr>
              <a:t>1.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479455" y="2774988"/>
            <a:ext cx="255389" cy="325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Open Sans"/>
                <a:ea typeface="Open Sans"/>
                <a:cs typeface="Open Sans"/>
                <a:sym typeface="Open Sans"/>
              </a:rPr>
              <a:t>2.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479455" y="3332226"/>
            <a:ext cx="255389" cy="325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Open Sans"/>
                <a:ea typeface="Open Sans"/>
                <a:cs typeface="Open Sans"/>
                <a:sym typeface="Open Sans"/>
              </a:rPr>
              <a:t>3.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479455" y="3886200"/>
            <a:ext cx="255389" cy="325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Open Sans"/>
                <a:ea typeface="Open Sans"/>
                <a:cs typeface="Open Sans"/>
                <a:sym typeface="Open Sans"/>
              </a:rPr>
              <a:t>4.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479455" y="4456176"/>
            <a:ext cx="255389" cy="325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Open Sans"/>
                <a:ea typeface="Open Sans"/>
                <a:cs typeface="Open Sans"/>
                <a:sym typeface="Open Sans"/>
              </a:rPr>
              <a:t>5.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719915"/>
            <a:chOff x="0" y="0"/>
            <a:chExt cx="11704320" cy="22932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2293220"/>
            </a:xfrm>
            <a:custGeom>
              <a:avLst/>
              <a:gdLst/>
              <a:ahLst/>
              <a:cxnLst/>
              <a:rect r="r" b="b" t="t" l="l"/>
              <a:pathLst>
                <a:path h="22932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2293220"/>
                  </a:lnTo>
                  <a:lnTo>
                    <a:pt x="0" y="22932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22932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Открий грешките. Напиши думи за проверка на сгрешените. Препиши вярно текста в тетрадката.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29490" y="2828462"/>
            <a:ext cx="8778240" cy="3488788"/>
            <a:chOff x="0" y="0"/>
            <a:chExt cx="11704320" cy="465171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4651717"/>
            </a:xfrm>
            <a:custGeom>
              <a:avLst/>
              <a:gdLst/>
              <a:ahLst/>
              <a:cxnLst/>
              <a:rect r="r" b="b" t="t" l="l"/>
              <a:pathLst>
                <a:path h="4651717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4651717"/>
                  </a:lnTo>
                  <a:lnTo>
                    <a:pt x="0" y="46517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38125"/>
              <a:ext cx="11704320" cy="488984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226"/>
                </a:lnSpc>
              </a:pP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Малко врапче кацна върху голия клон на ябълковото дарво. 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Гледаше как снегът се топи, превръща се във вуда и се стича в улука. До прозореца седеше момче с любимата си книшка в ръце. Детето прочете на глас една зимна прикаска. Врапчето сякаш слушаше с интерес и не помръдваше.</a:t>
              </a:r>
            </a:p>
          </p:txBody>
        </p:sp>
      </p:grpSp>
      <p:sp>
        <p:nvSpPr>
          <p:cNvPr name="Freeform 8" id="8">
            <a:hlinkClick r:id="rId4" action="ppaction://hlinksldjump"/>
          </p:cNvPr>
          <p:cNvSpPr/>
          <p:nvPr/>
        </p:nvSpPr>
        <p:spPr>
          <a:xfrm flipH="false" flipV="false" rot="0">
            <a:off x="7968807" y="586090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1" y="0"/>
                </a:lnTo>
                <a:lnTo>
                  <a:pt x="1143541" y="1143541"/>
                </a:lnTo>
                <a:lnTo>
                  <a:pt x="0" y="1143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304325" y="1723473"/>
            <a:ext cx="2194560" cy="953717"/>
            <a:chOff x="0" y="0"/>
            <a:chExt cx="812800" cy="35322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353229"/>
            </a:xfrm>
            <a:custGeom>
              <a:avLst/>
              <a:gdLst/>
              <a:ahLst/>
              <a:cxnLst/>
              <a:rect r="r" b="b" t="t" l="l"/>
              <a:pathLst>
                <a:path h="353229" w="812800">
                  <a:moveTo>
                    <a:pt x="127000" y="0"/>
                  </a:moveTo>
                  <a:lnTo>
                    <a:pt x="685800" y="0"/>
                  </a:lnTo>
                  <a:cubicBezTo>
                    <a:pt x="755940" y="0"/>
                    <a:pt x="812800" y="56860"/>
                    <a:pt x="812800" y="127000"/>
                  </a:cubicBezTo>
                  <a:lnTo>
                    <a:pt x="812800" y="226229"/>
                  </a:lnTo>
                  <a:cubicBezTo>
                    <a:pt x="812800" y="259911"/>
                    <a:pt x="799420" y="292214"/>
                    <a:pt x="775603" y="316031"/>
                  </a:cubicBezTo>
                  <a:cubicBezTo>
                    <a:pt x="751785" y="339848"/>
                    <a:pt x="719482" y="353229"/>
                    <a:pt x="685800" y="353229"/>
                  </a:cubicBezTo>
                  <a:lnTo>
                    <a:pt x="127000" y="353229"/>
                  </a:lnTo>
                  <a:cubicBezTo>
                    <a:pt x="56860" y="353229"/>
                    <a:pt x="0" y="296369"/>
                    <a:pt x="0" y="226229"/>
                  </a:cubicBezTo>
                  <a:lnTo>
                    <a:pt x="0" y="127000"/>
                  </a:lnTo>
                  <a:cubicBezTo>
                    <a:pt x="0" y="56860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812800" cy="3818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7476965" y="1849125"/>
            <a:ext cx="1849279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6 грешки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9714" y="5118222"/>
            <a:ext cx="8290560" cy="434261"/>
            <a:chOff x="0" y="0"/>
            <a:chExt cx="11054080" cy="579015"/>
          </a:xfrm>
        </p:grpSpPr>
        <p:sp>
          <p:nvSpPr>
            <p:cNvPr name="AutoShape 3" id="3"/>
            <p:cNvSpPr/>
            <p:nvPr/>
          </p:nvSpPr>
          <p:spPr>
            <a:xfrm>
              <a:off x="0" y="572665"/>
              <a:ext cx="11054080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4" id="4"/>
            <p:cNvSpPr/>
            <p:nvPr/>
          </p:nvSpPr>
          <p:spPr>
            <a:xfrm>
              <a:off x="0" y="6350"/>
              <a:ext cx="11054080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5" id="5">
            <a:hlinkClick r:id="rId4" action="ppaction://hlinksldjump"/>
          </p:cNvPr>
          <p:cNvSpPr/>
          <p:nvPr/>
        </p:nvSpPr>
        <p:spPr>
          <a:xfrm flipH="false" flipV="false" rot="0">
            <a:off x="8334882" y="6124857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49714" y="2194560"/>
            <a:ext cx="7706633" cy="1920369"/>
            <a:chOff x="0" y="0"/>
            <a:chExt cx="10275510" cy="25604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147877"/>
              <a:ext cx="1507583" cy="2275598"/>
            </a:xfrm>
            <a:custGeom>
              <a:avLst/>
              <a:gdLst/>
              <a:ahLst/>
              <a:cxnLst/>
              <a:rect r="r" b="b" t="t" l="l"/>
              <a:pathLst>
                <a:path h="2275598" w="1507583">
                  <a:moveTo>
                    <a:pt x="0" y="0"/>
                  </a:moveTo>
                  <a:lnTo>
                    <a:pt x="1507583" y="0"/>
                  </a:lnTo>
                  <a:lnTo>
                    <a:pt x="1507583" y="2275597"/>
                  </a:lnTo>
                  <a:lnTo>
                    <a:pt x="0" y="22755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4823941" y="332522"/>
              <a:ext cx="824349" cy="2227970"/>
            </a:xfrm>
            <a:custGeom>
              <a:avLst/>
              <a:gdLst/>
              <a:ahLst/>
              <a:cxnLst/>
              <a:rect r="r" b="b" t="t" l="l"/>
              <a:pathLst>
                <a:path h="2227970" w="824349">
                  <a:moveTo>
                    <a:pt x="0" y="0"/>
                  </a:moveTo>
                  <a:lnTo>
                    <a:pt x="824349" y="0"/>
                  </a:lnTo>
                  <a:lnTo>
                    <a:pt x="824349" y="2227970"/>
                  </a:lnTo>
                  <a:lnTo>
                    <a:pt x="0" y="22279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6486490" y="0"/>
              <a:ext cx="1218178" cy="1285676"/>
            </a:xfrm>
            <a:custGeom>
              <a:avLst/>
              <a:gdLst/>
              <a:ahLst/>
              <a:cxnLst/>
              <a:rect r="r" b="b" t="t" l="l"/>
              <a:pathLst>
                <a:path h="1285676" w="1218178">
                  <a:moveTo>
                    <a:pt x="0" y="0"/>
                  </a:moveTo>
                  <a:lnTo>
                    <a:pt x="1218177" y="0"/>
                  </a:lnTo>
                  <a:lnTo>
                    <a:pt x="1218177" y="1285676"/>
                  </a:lnTo>
                  <a:lnTo>
                    <a:pt x="0" y="12856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321312" y="160831"/>
              <a:ext cx="1900677" cy="1446891"/>
            </a:xfrm>
            <a:custGeom>
              <a:avLst/>
              <a:gdLst/>
              <a:ahLst/>
              <a:cxnLst/>
              <a:rect r="r" b="b" t="t" l="l"/>
              <a:pathLst>
                <a:path h="1446891" w="1900677">
                  <a:moveTo>
                    <a:pt x="0" y="0"/>
                  </a:moveTo>
                  <a:lnTo>
                    <a:pt x="1900677" y="0"/>
                  </a:lnTo>
                  <a:lnTo>
                    <a:pt x="1900677" y="1446891"/>
                  </a:lnTo>
                  <a:lnTo>
                    <a:pt x="0" y="14468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8734903" y="906148"/>
              <a:ext cx="1540608" cy="1654344"/>
            </a:xfrm>
            <a:custGeom>
              <a:avLst/>
              <a:gdLst/>
              <a:ahLst/>
              <a:cxnLst/>
              <a:rect r="r" b="b" t="t" l="l"/>
              <a:pathLst>
                <a:path h="1654344" w="1540608">
                  <a:moveTo>
                    <a:pt x="0" y="0"/>
                  </a:moveTo>
                  <a:lnTo>
                    <a:pt x="1540607" y="0"/>
                  </a:lnTo>
                  <a:lnTo>
                    <a:pt x="1540607" y="1654344"/>
                  </a:lnTo>
                  <a:lnTo>
                    <a:pt x="0" y="16543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731520" y="390705"/>
            <a:ext cx="6769371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Напиши по една сродна дума на тези от картинките.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116205" y="4565868"/>
            <a:ext cx="1905992" cy="780577"/>
            <a:chOff x="0" y="0"/>
            <a:chExt cx="2541323" cy="1040769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2541323" cy="1040769"/>
              <a:chOff x="0" y="0"/>
              <a:chExt cx="705923" cy="289102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705923" cy="289102"/>
              </a:xfrm>
              <a:custGeom>
                <a:avLst/>
                <a:gdLst/>
                <a:ahLst/>
                <a:cxnLst/>
                <a:rect r="r" b="b" t="t" l="l"/>
                <a:pathLst>
                  <a:path h="289102" w="705923">
                    <a:moveTo>
                      <a:pt x="144551" y="0"/>
                    </a:moveTo>
                    <a:lnTo>
                      <a:pt x="561372" y="0"/>
                    </a:lnTo>
                    <a:cubicBezTo>
                      <a:pt x="599709" y="0"/>
                      <a:pt x="636476" y="15229"/>
                      <a:pt x="663585" y="42338"/>
                    </a:cubicBezTo>
                    <a:cubicBezTo>
                      <a:pt x="690693" y="69447"/>
                      <a:pt x="705923" y="106214"/>
                      <a:pt x="705923" y="144551"/>
                    </a:cubicBezTo>
                    <a:lnTo>
                      <a:pt x="705923" y="144551"/>
                    </a:lnTo>
                    <a:cubicBezTo>
                      <a:pt x="705923" y="182889"/>
                      <a:pt x="690693" y="219656"/>
                      <a:pt x="663585" y="246764"/>
                    </a:cubicBezTo>
                    <a:cubicBezTo>
                      <a:pt x="636476" y="273873"/>
                      <a:pt x="599709" y="289102"/>
                      <a:pt x="561372" y="289102"/>
                    </a:cubicBezTo>
                    <a:lnTo>
                      <a:pt x="144551" y="289102"/>
                    </a:lnTo>
                    <a:cubicBezTo>
                      <a:pt x="106214" y="289102"/>
                      <a:pt x="69447" y="273873"/>
                      <a:pt x="42338" y="246764"/>
                    </a:cubicBezTo>
                    <a:cubicBezTo>
                      <a:pt x="15229" y="219656"/>
                      <a:pt x="0" y="182889"/>
                      <a:pt x="0" y="144551"/>
                    </a:cubicBezTo>
                    <a:lnTo>
                      <a:pt x="0" y="144551"/>
                    </a:lnTo>
                    <a:cubicBezTo>
                      <a:pt x="0" y="106214"/>
                      <a:pt x="15229" y="69447"/>
                      <a:pt x="42338" y="42338"/>
                    </a:cubicBezTo>
                    <a:cubicBezTo>
                      <a:pt x="69447" y="15229"/>
                      <a:pt x="106214" y="0"/>
                      <a:pt x="144551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1905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28575"/>
                <a:ext cx="705923" cy="31767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6" id="6"/>
            <p:cNvGrpSpPr/>
            <p:nvPr/>
          </p:nvGrpSpPr>
          <p:grpSpPr>
            <a:xfrm rot="0">
              <a:off x="580238" y="0"/>
              <a:ext cx="1380847" cy="938818"/>
              <a:chOff x="0" y="0"/>
              <a:chExt cx="2668892" cy="1814542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2668892" cy="1814542"/>
              </a:xfrm>
              <a:custGeom>
                <a:avLst/>
                <a:gdLst/>
                <a:ahLst/>
                <a:cxnLst/>
                <a:rect r="r" b="b" t="t" l="l"/>
                <a:pathLst>
                  <a:path h="1814542" w="2668892">
                    <a:moveTo>
                      <a:pt x="0" y="0"/>
                    </a:moveTo>
                    <a:lnTo>
                      <a:pt x="2668892" y="0"/>
                    </a:lnTo>
                    <a:lnTo>
                      <a:pt x="2668892" y="1814542"/>
                    </a:lnTo>
                    <a:lnTo>
                      <a:pt x="0" y="1814542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209550"/>
                <a:ext cx="2668892" cy="2024092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ctr">
                  <a:lnSpc>
                    <a:spcPts val="5983"/>
                  </a:lnSpc>
                </a:pPr>
                <a:r>
                  <a:rPr lang="en-US" sz="3199" b="true">
                    <a:solidFill>
                      <a:srgbClr val="053264"/>
                    </a:solidFill>
                    <a:latin typeface="ADYS Bold"/>
                    <a:ea typeface="ADYS Bold"/>
                    <a:cs typeface="ADYS Bold"/>
                    <a:sym typeface="ADYS Bold"/>
                  </a:rPr>
                  <a:t>лети</a:t>
                </a:r>
              </a:p>
            </p:txBody>
          </p:sp>
        </p:grpSp>
      </p:grpSp>
      <p:sp>
        <p:nvSpPr>
          <p:cNvPr name="AutoShape 9" id="9"/>
          <p:cNvSpPr/>
          <p:nvPr/>
        </p:nvSpPr>
        <p:spPr>
          <a:xfrm>
            <a:off x="731520" y="6124857"/>
            <a:ext cx="8290560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731520" y="2271281"/>
            <a:ext cx="622675" cy="750210"/>
          </a:xfrm>
          <a:custGeom>
            <a:avLst/>
            <a:gdLst/>
            <a:ahLst/>
            <a:cxnLst/>
            <a:rect r="r" b="b" t="t" l="l"/>
            <a:pathLst>
              <a:path h="750210" w="622675">
                <a:moveTo>
                  <a:pt x="0" y="0"/>
                </a:moveTo>
                <a:lnTo>
                  <a:pt x="622675" y="0"/>
                </a:lnTo>
                <a:lnTo>
                  <a:pt x="622675" y="750211"/>
                </a:lnTo>
                <a:lnTo>
                  <a:pt x="0" y="7502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45045" y="5346444"/>
            <a:ext cx="609149" cy="631243"/>
          </a:xfrm>
          <a:custGeom>
            <a:avLst/>
            <a:gdLst/>
            <a:ahLst/>
            <a:cxnLst/>
            <a:rect r="r" b="b" t="t" l="l"/>
            <a:pathLst>
              <a:path h="631243" w="609149">
                <a:moveTo>
                  <a:pt x="0" y="0"/>
                </a:moveTo>
                <a:lnTo>
                  <a:pt x="609150" y="0"/>
                </a:lnTo>
                <a:lnTo>
                  <a:pt x="609150" y="631243"/>
                </a:lnTo>
                <a:lnTo>
                  <a:pt x="0" y="6312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31520" y="390705"/>
            <a:ext cx="6769371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Нарисувай думата. </a:t>
            </a:r>
          </a:p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Напиши 3 нейни сродни думи.</a:t>
            </a:r>
          </a:p>
        </p:txBody>
      </p:sp>
      <p:sp>
        <p:nvSpPr>
          <p:cNvPr name="AutoShape 13" id="13"/>
          <p:cNvSpPr/>
          <p:nvPr/>
        </p:nvSpPr>
        <p:spPr>
          <a:xfrm>
            <a:off x="745045" y="6578918"/>
            <a:ext cx="8290560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1014028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Благодарим ти!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450160"/>
            <a:ext cx="8778240" cy="2364029"/>
            <a:chOff x="0" y="0"/>
            <a:chExt cx="11704320" cy="315203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3152039"/>
            </a:xfrm>
            <a:custGeom>
              <a:avLst/>
              <a:gdLst/>
              <a:ahLst/>
              <a:cxnLst/>
              <a:rect r="r" b="b" t="t" l="l"/>
              <a:pathLst>
                <a:path h="3152039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3152039"/>
                  </a:lnTo>
                  <a:lnTo>
                    <a:pt x="0" y="31520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33350"/>
              <a:ext cx="11704320" cy="328538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Поздравления! 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Ти премина през света на сродните думи. Надяваме се задачите да са били забавни и полезни. 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До нови срещи!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935789" y="3077210"/>
            <a:ext cx="1882021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Отговори</a:t>
            </a:r>
          </a:p>
        </p:txBody>
      </p:sp>
      <p:sp>
        <p:nvSpPr>
          <p:cNvPr name="Freeform 3" id="3">
            <a:hlinkClick r:id="rId4" action="ppaction://hlinksldjump"/>
          </p:cNvPr>
          <p:cNvSpPr/>
          <p:nvPr/>
        </p:nvSpPr>
        <p:spPr>
          <a:xfrm flipH="false" flipV="false" rot="0">
            <a:off x="4305029" y="3840930"/>
            <a:ext cx="1143542" cy="1143542"/>
          </a:xfrm>
          <a:custGeom>
            <a:avLst/>
            <a:gdLst/>
            <a:ahLst/>
            <a:cxnLst/>
            <a:rect r="r" b="b" t="t" l="l"/>
            <a:pathLst>
              <a:path h="1143542" w="1143542">
                <a:moveTo>
                  <a:pt x="0" y="0"/>
                </a:moveTo>
                <a:lnTo>
                  <a:pt x="1143542" y="0"/>
                </a:lnTo>
                <a:lnTo>
                  <a:pt x="1143542" y="1143542"/>
                </a:lnTo>
                <a:lnTo>
                  <a:pt x="0" y="114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205565"/>
            <a:chOff x="0" y="0"/>
            <a:chExt cx="11704320" cy="16074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07420"/>
            </a:xfrm>
            <a:custGeom>
              <a:avLst/>
              <a:gdLst/>
              <a:ahLst/>
              <a:cxnLst/>
              <a:rect r="r" b="b" t="t" l="l"/>
              <a:pathLst>
                <a:path h="16074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07420"/>
                  </a:lnTo>
                  <a:lnTo>
                    <a:pt x="0" y="16074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074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Попълни липсващата сродна дума</a:t>
              </a:r>
            </a:p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Отговор:</a:t>
              </a:r>
            </a:p>
          </p:txBody>
        </p:sp>
      </p:grpSp>
      <p:sp>
        <p:nvSpPr>
          <p:cNvPr name="Freeform 5" id="5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87680" y="1996891"/>
            <a:ext cx="8778240" cy="4164254"/>
            <a:chOff x="0" y="0"/>
            <a:chExt cx="11704320" cy="555233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704320" cy="5552339"/>
            </a:xfrm>
            <a:custGeom>
              <a:avLst/>
              <a:gdLst/>
              <a:ahLst/>
              <a:cxnLst/>
              <a:rect r="r" b="b" t="t" l="l"/>
              <a:pathLst>
                <a:path h="5552339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5552339"/>
                  </a:lnTo>
                  <a:lnTo>
                    <a:pt x="0" y="55523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33350"/>
              <a:ext cx="11704320" cy="568568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В изреченията по-долу липсва дума, която е сродна на дадената в скобите. Попълни правилно.</a:t>
              </a:r>
            </a:p>
            <a:p>
              <a:pPr algn="l">
                <a:lnSpc>
                  <a:spcPts val="4787"/>
                </a:lnSpc>
              </a:pP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Мама ми </a:t>
              </a:r>
              <a:r>
                <a:rPr lang="en-US" sz="2799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сготви</a:t>
              </a:r>
              <a:r>
                <a:rPr lang="en-US" sz="2799">
                  <a:solidFill>
                    <a:srgbClr val="73D782"/>
                  </a:solidFill>
                  <a:latin typeface="Gilam"/>
                  <a:ea typeface="Gilam"/>
                  <a:cs typeface="Gilam"/>
                  <a:sym typeface="Gilam"/>
                </a:rPr>
                <a:t> </a:t>
              </a: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(готвя) вкусна супа.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На рождения ден всички бяха </a:t>
              </a:r>
              <a:r>
                <a:rPr lang="en-US" sz="2799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радостни</a:t>
              </a: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(радост).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Чичо работи на кораб. Той е </a:t>
              </a:r>
              <a:r>
                <a:rPr lang="en-US" sz="2799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моряк</a:t>
              </a: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(море).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719915"/>
            <a:chOff x="0" y="0"/>
            <a:chExt cx="11704320" cy="22932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2293220"/>
            </a:xfrm>
            <a:custGeom>
              <a:avLst/>
              <a:gdLst/>
              <a:ahLst/>
              <a:cxnLst/>
              <a:rect r="r" b="b" t="t" l="l"/>
              <a:pathLst>
                <a:path h="22932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2293220"/>
                  </a:lnTo>
                  <a:lnTo>
                    <a:pt x="0" y="22932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22932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Коя дума НЕ е сродна на останалите в реда?</a:t>
              </a:r>
            </a:p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Отговор:</a:t>
              </a:r>
            </a:p>
          </p:txBody>
        </p:sp>
      </p:grpSp>
      <p:sp>
        <p:nvSpPr>
          <p:cNvPr name="Freeform 5" id="5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87680" y="2227745"/>
            <a:ext cx="8778240" cy="3923304"/>
            <a:chOff x="0" y="0"/>
            <a:chExt cx="11704320" cy="523107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704320" cy="5231073"/>
            </a:xfrm>
            <a:custGeom>
              <a:avLst/>
              <a:gdLst/>
              <a:ahLst/>
              <a:cxnLst/>
              <a:rect r="r" b="b" t="t" l="l"/>
              <a:pathLst>
                <a:path h="523107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5231073"/>
                  </a:lnTo>
                  <a:lnTo>
                    <a:pt x="0" y="52310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33350"/>
              <a:ext cx="11704320" cy="536442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Във всеки ред от думи една не е сродна на останалите. Открий я и я огради.</a:t>
              </a:r>
            </a:p>
            <a:p>
              <a:pPr algn="l">
                <a:lnSpc>
                  <a:spcPts val="4787"/>
                </a:lnSpc>
              </a:pP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рисувам, рисунка, нарисувана, рибар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летя, прелетен, летец, пея</a:t>
              </a:r>
            </a:p>
            <a:p>
              <a:pPr algn="l">
                <a:lnSpc>
                  <a:spcPts val="4787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светя, светлина, светофар, сладък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5816644" y="4022544"/>
            <a:ext cx="1170143" cy="564151"/>
            <a:chOff x="0" y="0"/>
            <a:chExt cx="433386" cy="20894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33386" cy="208945"/>
            </a:xfrm>
            <a:custGeom>
              <a:avLst/>
              <a:gdLst/>
              <a:ahLst/>
              <a:cxnLst/>
              <a:rect r="r" b="b" t="t" l="l"/>
              <a:pathLst>
                <a:path h="208945" w="433386">
                  <a:moveTo>
                    <a:pt x="104472" y="0"/>
                  </a:moveTo>
                  <a:lnTo>
                    <a:pt x="328914" y="0"/>
                  </a:lnTo>
                  <a:cubicBezTo>
                    <a:pt x="386613" y="0"/>
                    <a:pt x="433386" y="46774"/>
                    <a:pt x="433386" y="104472"/>
                  </a:cubicBezTo>
                  <a:lnTo>
                    <a:pt x="433386" y="104472"/>
                  </a:lnTo>
                  <a:cubicBezTo>
                    <a:pt x="433386" y="162171"/>
                    <a:pt x="386613" y="208945"/>
                    <a:pt x="328914" y="208945"/>
                  </a:cubicBezTo>
                  <a:lnTo>
                    <a:pt x="104472" y="208945"/>
                  </a:lnTo>
                  <a:cubicBezTo>
                    <a:pt x="46774" y="208945"/>
                    <a:pt x="0" y="162171"/>
                    <a:pt x="0" y="104472"/>
                  </a:cubicBezTo>
                  <a:lnTo>
                    <a:pt x="0" y="104472"/>
                  </a:lnTo>
                  <a:cubicBezTo>
                    <a:pt x="0" y="46774"/>
                    <a:pt x="46774" y="0"/>
                    <a:pt x="10447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433386" cy="2375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4436012" y="4586695"/>
            <a:ext cx="881575" cy="564151"/>
            <a:chOff x="0" y="0"/>
            <a:chExt cx="326509" cy="20894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26509" cy="208945"/>
            </a:xfrm>
            <a:custGeom>
              <a:avLst/>
              <a:gdLst/>
              <a:ahLst/>
              <a:cxnLst/>
              <a:rect r="r" b="b" t="t" l="l"/>
              <a:pathLst>
                <a:path h="208945" w="326509">
                  <a:moveTo>
                    <a:pt x="104472" y="0"/>
                  </a:moveTo>
                  <a:lnTo>
                    <a:pt x="222037" y="0"/>
                  </a:lnTo>
                  <a:cubicBezTo>
                    <a:pt x="279736" y="0"/>
                    <a:pt x="326509" y="46774"/>
                    <a:pt x="326509" y="104472"/>
                  </a:cubicBezTo>
                  <a:lnTo>
                    <a:pt x="326509" y="104472"/>
                  </a:lnTo>
                  <a:cubicBezTo>
                    <a:pt x="326509" y="162171"/>
                    <a:pt x="279736" y="208945"/>
                    <a:pt x="222037" y="208945"/>
                  </a:cubicBezTo>
                  <a:lnTo>
                    <a:pt x="104472" y="208945"/>
                  </a:lnTo>
                  <a:cubicBezTo>
                    <a:pt x="46774" y="208945"/>
                    <a:pt x="0" y="162171"/>
                    <a:pt x="0" y="104472"/>
                  </a:cubicBezTo>
                  <a:lnTo>
                    <a:pt x="0" y="104472"/>
                  </a:lnTo>
                  <a:cubicBezTo>
                    <a:pt x="0" y="46774"/>
                    <a:pt x="46774" y="0"/>
                    <a:pt x="10447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326509" cy="2375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163759" y="5269430"/>
            <a:ext cx="1305770" cy="492009"/>
            <a:chOff x="0" y="0"/>
            <a:chExt cx="483619" cy="18222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83619" cy="182225"/>
            </a:xfrm>
            <a:custGeom>
              <a:avLst/>
              <a:gdLst/>
              <a:ahLst/>
              <a:cxnLst/>
              <a:rect r="r" b="b" t="t" l="l"/>
              <a:pathLst>
                <a:path h="182225" w="483619">
                  <a:moveTo>
                    <a:pt x="91113" y="0"/>
                  </a:moveTo>
                  <a:lnTo>
                    <a:pt x="392506" y="0"/>
                  </a:lnTo>
                  <a:cubicBezTo>
                    <a:pt x="416671" y="0"/>
                    <a:pt x="439845" y="9599"/>
                    <a:pt x="456932" y="26686"/>
                  </a:cubicBezTo>
                  <a:cubicBezTo>
                    <a:pt x="474019" y="43773"/>
                    <a:pt x="483619" y="66948"/>
                    <a:pt x="483619" y="91113"/>
                  </a:cubicBezTo>
                  <a:lnTo>
                    <a:pt x="483619" y="91113"/>
                  </a:lnTo>
                  <a:cubicBezTo>
                    <a:pt x="483619" y="115277"/>
                    <a:pt x="474019" y="138452"/>
                    <a:pt x="456932" y="155539"/>
                  </a:cubicBezTo>
                  <a:cubicBezTo>
                    <a:pt x="439845" y="172626"/>
                    <a:pt x="416671" y="182225"/>
                    <a:pt x="392506" y="182225"/>
                  </a:cubicBezTo>
                  <a:lnTo>
                    <a:pt x="91113" y="182225"/>
                  </a:lnTo>
                  <a:cubicBezTo>
                    <a:pt x="66948" y="182225"/>
                    <a:pt x="43773" y="172626"/>
                    <a:pt x="26686" y="155539"/>
                  </a:cubicBezTo>
                  <a:cubicBezTo>
                    <a:pt x="9599" y="138452"/>
                    <a:pt x="0" y="115277"/>
                    <a:pt x="0" y="91113"/>
                  </a:cubicBezTo>
                  <a:lnTo>
                    <a:pt x="0" y="91113"/>
                  </a:lnTo>
                  <a:cubicBezTo>
                    <a:pt x="0" y="66948"/>
                    <a:pt x="9599" y="43773"/>
                    <a:pt x="26686" y="26686"/>
                  </a:cubicBezTo>
                  <a:cubicBezTo>
                    <a:pt x="43773" y="9599"/>
                    <a:pt x="66948" y="0"/>
                    <a:pt x="9111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483619" cy="2108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7134"/>
            <a:ext cx="8778240" cy="2296255"/>
            <a:chOff x="0" y="0"/>
            <a:chExt cx="11704320" cy="306167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3061673"/>
            </a:xfrm>
            <a:custGeom>
              <a:avLst/>
              <a:gdLst/>
              <a:ahLst/>
              <a:cxnLst/>
              <a:rect r="r" b="b" t="t" l="l"/>
              <a:pathLst>
                <a:path h="306167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3061673"/>
                  </a:lnTo>
                  <a:lnTo>
                    <a:pt x="0" y="30616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306167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 дадените думи образувай нови, които да са с противополжно значение.</a:t>
              </a:r>
            </a:p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Отговор: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065157"/>
            <a:ext cx="3914051" cy="480607"/>
            <a:chOff x="0" y="0"/>
            <a:chExt cx="11704320" cy="14371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пример: крия: скрия - открия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87680" y="2602795"/>
            <a:ext cx="8342588" cy="3548255"/>
            <a:chOff x="0" y="0"/>
            <a:chExt cx="11123451" cy="4731006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4122176" cy="640809"/>
              <a:chOff x="0" y="0"/>
              <a:chExt cx="9245013" cy="1437175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9245012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9245012">
                    <a:moveTo>
                      <a:pt x="0" y="0"/>
                    </a:moveTo>
                    <a:lnTo>
                      <a:pt x="9245012" y="0"/>
                    </a:lnTo>
                    <a:lnTo>
                      <a:pt x="9245012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9525"/>
                <a:ext cx="9245013" cy="144670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 marL="460587" indent="-230293" lvl="1">
                  <a:lnSpc>
                    <a:spcPts val="2560"/>
                  </a:lnSpc>
                  <a:buAutoNum type="arabicPeriod" startAt="1"/>
                </a:pPr>
                <a:r>
                  <a:rPr lang="en-US" sz="213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 (за-/от-)лепя</a:t>
                </a: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325120" y="1010589"/>
              <a:ext cx="4603123" cy="640809"/>
              <a:chOff x="0" y="0"/>
              <a:chExt cx="10323656" cy="143717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0323656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10323656">
                    <a:moveTo>
                      <a:pt x="0" y="0"/>
                    </a:moveTo>
                    <a:lnTo>
                      <a:pt x="10323656" y="0"/>
                    </a:lnTo>
                    <a:lnTo>
                      <a:pt x="10323656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9525"/>
                <a:ext cx="10323656" cy="144670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2. (за-/от-) връзвам</a:t>
                </a: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325120" y="2021179"/>
              <a:ext cx="3797056" cy="640809"/>
              <a:chOff x="0" y="0"/>
              <a:chExt cx="8515850" cy="143717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515849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8515849">
                    <a:moveTo>
                      <a:pt x="0" y="0"/>
                    </a:moveTo>
                    <a:lnTo>
                      <a:pt x="8515849" y="0"/>
                    </a:lnTo>
                    <a:lnTo>
                      <a:pt x="8515849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9525"/>
                <a:ext cx="8515850" cy="144670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3. (над-/под-)земен</a:t>
                </a: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325120" y="3055688"/>
              <a:ext cx="4045225" cy="640809"/>
              <a:chOff x="0" y="0"/>
              <a:chExt cx="9072430" cy="1437175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9072429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9072429">
                    <a:moveTo>
                      <a:pt x="0" y="0"/>
                    </a:moveTo>
                    <a:lnTo>
                      <a:pt x="9072429" y="0"/>
                    </a:lnTo>
                    <a:lnTo>
                      <a:pt x="9072429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9525"/>
                <a:ext cx="9072430" cy="144670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4. (за-/от-)вия</a:t>
                </a: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325120" y="4090197"/>
              <a:ext cx="3198759" cy="640809"/>
              <a:chOff x="0" y="0"/>
              <a:chExt cx="7174017" cy="1437175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7174017" cy="1437175"/>
              </a:xfrm>
              <a:custGeom>
                <a:avLst/>
                <a:gdLst/>
                <a:ahLst/>
                <a:cxnLst/>
                <a:rect r="r" b="b" t="t" l="l"/>
                <a:pathLst>
                  <a:path h="1437175" w="7174017">
                    <a:moveTo>
                      <a:pt x="0" y="0"/>
                    </a:moveTo>
                    <a:lnTo>
                      <a:pt x="7174017" y="0"/>
                    </a:lnTo>
                    <a:lnTo>
                      <a:pt x="7174017" y="1437175"/>
                    </a:lnTo>
                    <a:lnTo>
                      <a:pt x="0" y="1437175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9525"/>
                <a:ext cx="7174017" cy="144670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560"/>
                  </a:lnSpc>
                </a:pPr>
                <a:r>
                  <a:rPr lang="en-US" sz="213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5. (в-/из-)карам</a:t>
                </a:r>
              </a:p>
            </p:txBody>
          </p:sp>
        </p:grpSp>
        <p:sp>
          <p:nvSpPr>
            <p:cNvPr name="AutoShape 24" id="24"/>
            <p:cNvSpPr/>
            <p:nvPr/>
          </p:nvSpPr>
          <p:spPr>
            <a:xfrm>
              <a:off x="3007919" y="610539"/>
              <a:ext cx="8115508" cy="3027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5" id="25"/>
            <p:cNvSpPr/>
            <p:nvPr/>
          </p:nvSpPr>
          <p:spPr>
            <a:xfrm>
              <a:off x="3787661" y="1651398"/>
              <a:ext cx="7335766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6" id="26"/>
            <p:cNvSpPr/>
            <p:nvPr/>
          </p:nvSpPr>
          <p:spPr>
            <a:xfrm>
              <a:off x="3787661" y="2655638"/>
              <a:ext cx="7335766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7" id="27"/>
            <p:cNvSpPr/>
            <p:nvPr/>
          </p:nvSpPr>
          <p:spPr>
            <a:xfrm flipV="true">
              <a:off x="3007919" y="3696497"/>
              <a:ext cx="8115508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28" id="28"/>
            <p:cNvSpPr/>
            <p:nvPr/>
          </p:nvSpPr>
          <p:spPr>
            <a:xfrm flipV="true">
              <a:off x="3007919" y="4699797"/>
              <a:ext cx="8115508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29" id="29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2919774" y="2584265"/>
            <a:ext cx="3914051" cy="480607"/>
            <a:chOff x="0" y="0"/>
            <a:chExt cx="11704320" cy="1437175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залепя - отлепя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3519448" y="3417297"/>
            <a:ext cx="3914051" cy="480607"/>
            <a:chOff x="0" y="0"/>
            <a:chExt cx="11704320" cy="1437175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завързвам - отвързвам</a:t>
              </a: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3519448" y="4165313"/>
            <a:ext cx="3914051" cy="480607"/>
            <a:chOff x="0" y="0"/>
            <a:chExt cx="11704320" cy="1437175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8" id="38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надземен - подземен</a:t>
              </a: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2919774" y="4998344"/>
            <a:ext cx="3914051" cy="480607"/>
            <a:chOff x="0" y="0"/>
            <a:chExt cx="11704320" cy="1437175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1" id="41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завия - отвия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2919774" y="5670443"/>
            <a:ext cx="3914051" cy="480607"/>
            <a:chOff x="0" y="0"/>
            <a:chExt cx="11704320" cy="1437175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11704320" cy="1437175"/>
            </a:xfrm>
            <a:custGeom>
              <a:avLst/>
              <a:gdLst/>
              <a:ahLst/>
              <a:cxnLst/>
              <a:rect r="r" b="b" t="t" l="l"/>
              <a:pathLst>
                <a:path h="14371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437175"/>
                  </a:lnTo>
                  <a:lnTo>
                    <a:pt x="0" y="14371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4" id="44"/>
            <p:cNvSpPr txBox="true"/>
            <p:nvPr/>
          </p:nvSpPr>
          <p:spPr>
            <a:xfrm>
              <a:off x="0" y="-9525"/>
              <a:ext cx="11704320" cy="14467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вкарам - изкарам</a:t>
              </a:r>
            </a:p>
          </p:txBody>
        </p:sp>
      </p:grpSp>
      <p:sp>
        <p:nvSpPr>
          <p:cNvPr name="Freeform 45" id="45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205565"/>
            <a:chOff x="0" y="0"/>
            <a:chExt cx="11704320" cy="16074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07420"/>
            </a:xfrm>
            <a:custGeom>
              <a:avLst/>
              <a:gdLst/>
              <a:ahLst/>
              <a:cxnLst/>
              <a:rect r="r" b="b" t="t" l="l"/>
              <a:pathLst>
                <a:path h="16074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07420"/>
                  </a:lnTo>
                  <a:lnTo>
                    <a:pt x="0" y="16074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074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Попълни липсващата сродна дума. Отговор:</a:t>
              </a:r>
            </a:p>
          </p:txBody>
        </p:sp>
      </p:grpSp>
      <p:sp>
        <p:nvSpPr>
          <p:cNvPr name="Freeform 5" id="5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87680" y="1463040"/>
            <a:ext cx="8778240" cy="4226301"/>
            <a:chOff x="0" y="0"/>
            <a:chExt cx="11704320" cy="563506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704320" cy="5635068"/>
            </a:xfrm>
            <a:custGeom>
              <a:avLst/>
              <a:gdLst/>
              <a:ahLst/>
              <a:cxnLst/>
              <a:rect r="r" b="b" t="t" l="l"/>
              <a:pathLst>
                <a:path h="5635068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5635068"/>
                  </a:lnTo>
                  <a:lnTo>
                    <a:pt x="0" y="56350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9525"/>
              <a:ext cx="11704320" cy="564459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60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В изреченията по-долу липсва дума, която е сродна на дадената в скобите. Попълни правилно.</a:t>
              </a:r>
            </a:p>
            <a:p>
              <a:pPr algn="l">
                <a:lnSpc>
                  <a:spcPts val="4608"/>
                </a:lnSpc>
              </a:pPr>
            </a:p>
            <a:p>
              <a:pPr algn="l">
                <a:lnSpc>
                  <a:spcPts val="4608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Татко е отличен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готвач</a:t>
              </a:r>
              <a:r>
                <a:rPr lang="en-US" sz="2133">
                  <a:solidFill>
                    <a:srgbClr val="73D782"/>
                  </a:solidFill>
                  <a:latin typeface="Gilam"/>
                  <a:ea typeface="Gilam"/>
                  <a:cs typeface="Gilam"/>
                  <a:sym typeface="Gilam"/>
                </a:rPr>
                <a:t> </a:t>
              </a: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(готвя).</a:t>
              </a:r>
            </a:p>
            <a:p>
              <a:pPr algn="l">
                <a:lnSpc>
                  <a:spcPts val="4608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Леля Мими работи в болница. Тя е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лекар</a:t>
              </a: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(лекувам).</a:t>
              </a:r>
            </a:p>
            <a:p>
              <a:pPr algn="l">
                <a:lnSpc>
                  <a:spcPts val="4607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Боян внимава в часовете. Той е добър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ученик</a:t>
              </a: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(уча).</a:t>
              </a:r>
            </a:p>
            <a:p>
              <a:pPr algn="l">
                <a:lnSpc>
                  <a:spcPts val="4607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4. В стаята има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дървени</a:t>
              </a: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(дърво)маса и стол.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32579" y="474345"/>
            <a:ext cx="7103864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95"/>
              </a:lnSpc>
              <a:spcBef>
                <a:spcPct val="0"/>
              </a:spcBef>
            </a:pPr>
            <a:r>
              <a:rPr lang="en-US" b="true" sz="3413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Познай сродната дума по описание</a:t>
            </a:r>
          </a:p>
          <a:p>
            <a:pPr algn="l">
              <a:lnSpc>
                <a:spcPts val="4095"/>
              </a:lnSpc>
              <a:spcBef>
                <a:spcPct val="0"/>
              </a:spcBef>
            </a:pPr>
            <a:r>
              <a:rPr lang="en-US" b="true" sz="3413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Отговор: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487680" y="1463040"/>
            <a:ext cx="8778240" cy="5364480"/>
            <a:chOff x="0" y="0"/>
            <a:chExt cx="11704320" cy="715264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704320" cy="7152640"/>
            </a:xfrm>
            <a:custGeom>
              <a:avLst/>
              <a:gdLst/>
              <a:ahLst/>
              <a:cxnLst/>
              <a:rect r="r" b="b" t="t" l="l"/>
              <a:pathLst>
                <a:path h="715264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7152640"/>
                  </a:lnTo>
                  <a:lnTo>
                    <a:pt x="0" y="71526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42875"/>
              <a:ext cx="11704320" cy="729551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Инструкция: Прочети описанието и открий търсената сродна дума.</a:t>
              </a:r>
            </a:p>
            <a:p>
              <a:pPr algn="l">
                <a:lnSpc>
                  <a:spcPts val="3989"/>
                </a:lnSpc>
              </a:pP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1. Аз съм човек, който строи. Коя съм аз?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строител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2. Аз ходя на лов. Коя съм аз?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ловец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3. Обичам да чете. Кой съм аз?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читател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4. Обичам да мечтая. Кой съм аз?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мечтател</a:t>
              </a: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5. Аз пиша разкази? Кой съм аз? </a:t>
              </a:r>
              <a:r>
                <a:rPr lang="en-US" sz="21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писател/разказвач</a:t>
              </a:r>
            </a:p>
            <a:p>
              <a:pPr algn="l">
                <a:lnSpc>
                  <a:spcPts val="3989"/>
                </a:lnSpc>
              </a:pPr>
            </a:p>
            <a:p>
              <a:pPr algn="l">
                <a:lnSpc>
                  <a:spcPts val="3989"/>
                </a:lnSpc>
              </a:pPr>
              <a:r>
                <a:rPr lang="en-US" sz="21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Съвет: Потърси корените!</a:t>
              </a:r>
            </a:p>
          </p:txBody>
        </p:sp>
      </p:grpSp>
      <p:sp>
        <p:nvSpPr>
          <p:cNvPr name="Freeform 6" id="6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975360"/>
            <a:chOff x="0" y="0"/>
            <a:chExt cx="11704320" cy="13004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300480"/>
            </a:xfrm>
            <a:custGeom>
              <a:avLst/>
              <a:gdLst/>
              <a:ahLst/>
              <a:cxnLst/>
              <a:rect r="r" b="b" t="t" l="l"/>
              <a:pathLst>
                <a:path h="130048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300480"/>
                  </a:lnTo>
                  <a:lnTo>
                    <a:pt x="0" y="13004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3004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Свържи сродните думи с еднакъв корен.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487680" y="1394798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6" y="0"/>
                </a:lnTo>
                <a:lnTo>
                  <a:pt x="1716186" y="1529551"/>
                </a:lnTo>
                <a:lnTo>
                  <a:pt x="0" y="15295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2732198" y="1394798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1716186" y="0"/>
                </a:moveTo>
                <a:lnTo>
                  <a:pt x="0" y="0"/>
                </a:lnTo>
                <a:lnTo>
                  <a:pt x="0" y="1529551"/>
                </a:lnTo>
                <a:lnTo>
                  <a:pt x="1716186" y="1529551"/>
                </a:lnTo>
                <a:lnTo>
                  <a:pt x="171618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996350" y="2777398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5" y="0"/>
                </a:lnTo>
                <a:lnTo>
                  <a:pt x="1716185" y="1529550"/>
                </a:lnTo>
                <a:lnTo>
                  <a:pt x="0" y="15295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527809" y="3941657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6" y="0"/>
                </a:lnTo>
                <a:lnTo>
                  <a:pt x="1716186" y="1529550"/>
                </a:lnTo>
                <a:lnTo>
                  <a:pt x="0" y="15295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0">
            <a:off x="3160614" y="4086051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1716186" y="0"/>
                </a:moveTo>
                <a:lnTo>
                  <a:pt x="0" y="0"/>
                </a:lnTo>
                <a:lnTo>
                  <a:pt x="0" y="1529551"/>
                </a:lnTo>
                <a:lnTo>
                  <a:pt x="1716186" y="1529551"/>
                </a:lnTo>
                <a:lnTo>
                  <a:pt x="171618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874106" y="5471207"/>
            <a:ext cx="1716186" cy="1529550"/>
          </a:xfrm>
          <a:custGeom>
            <a:avLst/>
            <a:gdLst/>
            <a:ahLst/>
            <a:cxnLst/>
            <a:rect r="r" b="b" t="t" l="l"/>
            <a:pathLst>
              <a:path h="1529550" w="1716186">
                <a:moveTo>
                  <a:pt x="0" y="0"/>
                </a:moveTo>
                <a:lnTo>
                  <a:pt x="1716185" y="0"/>
                </a:lnTo>
                <a:lnTo>
                  <a:pt x="1716185" y="1529550"/>
                </a:lnTo>
                <a:lnTo>
                  <a:pt x="0" y="15295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6025301" y="1121017"/>
            <a:ext cx="1656381" cy="1656381"/>
            <a:chOff x="0" y="0"/>
            <a:chExt cx="2208507" cy="220850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208507" cy="2208507"/>
            </a:xfrm>
            <a:custGeom>
              <a:avLst/>
              <a:gdLst/>
              <a:ahLst/>
              <a:cxnLst/>
              <a:rect r="r" b="b" t="t" l="l"/>
              <a:pathLst>
                <a:path h="2208507" w="2208507">
                  <a:moveTo>
                    <a:pt x="0" y="0"/>
                  </a:moveTo>
                  <a:lnTo>
                    <a:pt x="2208507" y="0"/>
                  </a:lnTo>
                  <a:lnTo>
                    <a:pt x="2208507" y="2208507"/>
                  </a:lnTo>
                  <a:lnTo>
                    <a:pt x="0" y="22085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3" id="13"/>
            <p:cNvSpPr txBox="true"/>
            <p:nvPr/>
          </p:nvSpPr>
          <p:spPr>
            <a:xfrm rot="0">
              <a:off x="603755" y="1347474"/>
              <a:ext cx="1000998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true">
                  <a:solidFill>
                    <a:srgbClr val="05326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море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791200" y="4955601"/>
            <a:ext cx="1650937" cy="1732854"/>
            <a:chOff x="0" y="0"/>
            <a:chExt cx="2201249" cy="231047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201249" cy="2310472"/>
            </a:xfrm>
            <a:custGeom>
              <a:avLst/>
              <a:gdLst/>
              <a:ahLst/>
              <a:cxnLst/>
              <a:rect r="r" b="b" t="t" l="l"/>
              <a:pathLst>
                <a:path h="2310472" w="2201249">
                  <a:moveTo>
                    <a:pt x="0" y="0"/>
                  </a:moveTo>
                  <a:lnTo>
                    <a:pt x="2201249" y="0"/>
                  </a:lnTo>
                  <a:lnTo>
                    <a:pt x="2201249" y="2310472"/>
                  </a:lnTo>
                  <a:lnTo>
                    <a:pt x="0" y="23104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6" id="16"/>
            <p:cNvSpPr txBox="true"/>
            <p:nvPr/>
          </p:nvSpPr>
          <p:spPr>
            <a:xfrm rot="0">
              <a:off x="1020883" y="894039"/>
              <a:ext cx="962263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true">
                  <a:solidFill>
                    <a:srgbClr val="05326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земя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6047219" y="2888092"/>
            <a:ext cx="3268925" cy="1818339"/>
            <a:chOff x="0" y="0"/>
            <a:chExt cx="4358566" cy="2424453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358566" cy="2424453"/>
            </a:xfrm>
            <a:custGeom>
              <a:avLst/>
              <a:gdLst/>
              <a:ahLst/>
              <a:cxnLst/>
              <a:rect r="r" b="b" t="t" l="l"/>
              <a:pathLst>
                <a:path h="2424453" w="4358566">
                  <a:moveTo>
                    <a:pt x="0" y="0"/>
                  </a:moveTo>
                  <a:lnTo>
                    <a:pt x="4358566" y="0"/>
                  </a:lnTo>
                  <a:lnTo>
                    <a:pt x="4358566" y="2424453"/>
                  </a:lnTo>
                  <a:lnTo>
                    <a:pt x="0" y="24244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9" id="19"/>
            <p:cNvSpPr txBox="true"/>
            <p:nvPr/>
          </p:nvSpPr>
          <p:spPr>
            <a:xfrm rot="0">
              <a:off x="2006142" y="641481"/>
              <a:ext cx="713422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true">
                  <a:solidFill>
                    <a:srgbClr val="05326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път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1344942">
            <a:off x="3131183" y="2405632"/>
            <a:ext cx="849965" cy="33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пътник</a:t>
            </a:r>
          </a:p>
        </p:txBody>
      </p:sp>
      <p:sp>
        <p:nvSpPr>
          <p:cNvPr name="TextBox 21" id="21"/>
          <p:cNvSpPr txBox="true"/>
          <p:nvPr/>
        </p:nvSpPr>
        <p:spPr>
          <a:xfrm rot="-1675348">
            <a:off x="1191588" y="4850502"/>
            <a:ext cx="788830" cy="264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моряк</a:t>
            </a:r>
          </a:p>
        </p:txBody>
      </p:sp>
      <p:sp>
        <p:nvSpPr>
          <p:cNvPr name="TextBox 22" id="22"/>
          <p:cNvSpPr txBox="true"/>
          <p:nvPr/>
        </p:nvSpPr>
        <p:spPr>
          <a:xfrm rot="-1101204">
            <a:off x="722059" y="2335376"/>
            <a:ext cx="1112237" cy="381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подземен</a:t>
            </a:r>
          </a:p>
        </p:txBody>
      </p:sp>
      <p:sp>
        <p:nvSpPr>
          <p:cNvPr name="TextBox 23" id="23"/>
          <p:cNvSpPr txBox="true"/>
          <p:nvPr/>
        </p:nvSpPr>
        <p:spPr>
          <a:xfrm rot="1356005">
            <a:off x="3550152" y="5047573"/>
            <a:ext cx="859095" cy="3421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морски</a:t>
            </a:r>
          </a:p>
        </p:txBody>
      </p:sp>
      <p:sp>
        <p:nvSpPr>
          <p:cNvPr name="TextBox 24" id="24"/>
          <p:cNvSpPr txBox="true"/>
          <p:nvPr/>
        </p:nvSpPr>
        <p:spPr>
          <a:xfrm rot="-1675348">
            <a:off x="2453338" y="6438975"/>
            <a:ext cx="788830" cy="264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пътека</a:t>
            </a:r>
          </a:p>
        </p:txBody>
      </p:sp>
      <p:sp>
        <p:nvSpPr>
          <p:cNvPr name="TextBox 25" id="25"/>
          <p:cNvSpPr txBox="true"/>
          <p:nvPr/>
        </p:nvSpPr>
        <p:spPr>
          <a:xfrm rot="-1675348">
            <a:off x="2536737" y="3719651"/>
            <a:ext cx="953557" cy="352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true">
                <a:solidFill>
                  <a:srgbClr val="05326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заземен</a:t>
            </a:r>
          </a:p>
        </p:txBody>
      </p:sp>
      <p:sp>
        <p:nvSpPr>
          <p:cNvPr name="Freeform 26" id="26">
            <a:hlinkClick r:id="rId12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27" id="27"/>
          <p:cNvSpPr/>
          <p:nvPr/>
        </p:nvSpPr>
        <p:spPr>
          <a:xfrm>
            <a:off x="3943589" y="2748090"/>
            <a:ext cx="3264644" cy="1049173"/>
          </a:xfrm>
          <a:prstGeom prst="line">
            <a:avLst/>
          </a:prstGeom>
          <a:ln cap="flat" w="38100">
            <a:solidFill>
              <a:srgbClr val="73D78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8" id="28"/>
          <p:cNvSpPr/>
          <p:nvPr/>
        </p:nvSpPr>
        <p:spPr>
          <a:xfrm flipV="true">
            <a:off x="3280838" y="4275197"/>
            <a:ext cx="3927395" cy="2037535"/>
          </a:xfrm>
          <a:prstGeom prst="line">
            <a:avLst/>
          </a:prstGeom>
          <a:ln cap="flat" w="38100">
            <a:solidFill>
              <a:srgbClr val="73D78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9" id="29"/>
          <p:cNvSpPr/>
          <p:nvPr/>
        </p:nvSpPr>
        <p:spPr>
          <a:xfrm>
            <a:off x="3495258" y="3657600"/>
            <a:ext cx="2551961" cy="1813607"/>
          </a:xfrm>
          <a:prstGeom prst="line">
            <a:avLst/>
          </a:prstGeom>
          <a:ln cap="flat" w="38100">
            <a:solidFill>
              <a:srgbClr val="EF664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0" id="30"/>
          <p:cNvSpPr/>
          <p:nvPr/>
        </p:nvSpPr>
        <p:spPr>
          <a:xfrm>
            <a:off x="633732" y="2696550"/>
            <a:ext cx="5413487" cy="3125478"/>
          </a:xfrm>
          <a:prstGeom prst="line">
            <a:avLst/>
          </a:prstGeom>
          <a:ln cap="flat" w="38100">
            <a:solidFill>
              <a:srgbClr val="EF664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1" id="31"/>
          <p:cNvSpPr/>
          <p:nvPr/>
        </p:nvSpPr>
        <p:spPr>
          <a:xfrm flipV="true">
            <a:off x="1996350" y="2282624"/>
            <a:ext cx="4385301" cy="2398424"/>
          </a:xfrm>
          <a:prstGeom prst="line">
            <a:avLst/>
          </a:prstGeom>
          <a:ln cap="flat" w="38100">
            <a:solidFill>
              <a:srgbClr val="0E2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2" id="32"/>
          <p:cNvSpPr/>
          <p:nvPr/>
        </p:nvSpPr>
        <p:spPr>
          <a:xfrm flipV="true">
            <a:off x="4022100" y="2586034"/>
            <a:ext cx="2594569" cy="2415138"/>
          </a:xfrm>
          <a:prstGeom prst="line">
            <a:avLst/>
          </a:prstGeom>
          <a:ln cap="flat" w="38100">
            <a:solidFill>
              <a:srgbClr val="0E2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3" id="33"/>
          <p:cNvSpPr/>
          <p:nvPr/>
        </p:nvSpPr>
        <p:spPr>
          <a:xfrm flipH="false" flipV="false" rot="0">
            <a:off x="0" y="6811675"/>
            <a:ext cx="2450785" cy="503525"/>
          </a:xfrm>
          <a:custGeom>
            <a:avLst/>
            <a:gdLst/>
            <a:ahLst/>
            <a:cxnLst/>
            <a:rect r="r" b="b" t="t" l="l"/>
            <a:pathLst>
              <a:path h="503525" w="2450785">
                <a:moveTo>
                  <a:pt x="0" y="0"/>
                </a:moveTo>
                <a:lnTo>
                  <a:pt x="2450785" y="0"/>
                </a:lnTo>
                <a:lnTo>
                  <a:pt x="2450785" y="503525"/>
                </a:lnTo>
                <a:lnTo>
                  <a:pt x="0" y="50352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31520" y="261740"/>
            <a:ext cx="8778240" cy="1205565"/>
            <a:chOff x="0" y="0"/>
            <a:chExt cx="11704320" cy="160742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704320" cy="1607420"/>
            </a:xfrm>
            <a:custGeom>
              <a:avLst/>
              <a:gdLst/>
              <a:ahLst/>
              <a:cxnLst/>
              <a:rect r="r" b="b" t="t" l="l"/>
              <a:pathLst>
                <a:path h="16074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07420"/>
                  </a:lnTo>
                  <a:lnTo>
                    <a:pt x="0" y="16074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0"/>
              <a:ext cx="11704320" cy="16074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Открий думите. </a:t>
              </a:r>
            </a:p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Запиши ги и огради техния корен.</a:t>
              </a:r>
            </a:p>
          </p:txBody>
        </p:sp>
      </p:grpSp>
      <p:sp>
        <p:nvSpPr>
          <p:cNvPr name="AutoShape 6" id="6"/>
          <p:cNvSpPr/>
          <p:nvPr/>
        </p:nvSpPr>
        <p:spPr>
          <a:xfrm>
            <a:off x="6842732" y="3100362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6842732" y="3657600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>
            <a:off x="6804632" y="2572505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>
            <a:off x="6842732" y="4219575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>
            <a:off x="6842732" y="4781550"/>
            <a:ext cx="1697845" cy="0"/>
          </a:xfrm>
          <a:prstGeom prst="line">
            <a:avLst/>
          </a:prstGeom>
          <a:ln cap="flat" w="9525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671786" y="1680298"/>
            <a:ext cx="4934221" cy="4903382"/>
          </a:xfrm>
          <a:custGeom>
            <a:avLst/>
            <a:gdLst/>
            <a:ahLst/>
            <a:cxnLst/>
            <a:rect r="r" b="b" t="t" l="l"/>
            <a:pathLst>
              <a:path h="4903382" w="4934221">
                <a:moveTo>
                  <a:pt x="0" y="0"/>
                </a:moveTo>
                <a:lnTo>
                  <a:pt x="4934221" y="0"/>
                </a:lnTo>
                <a:lnTo>
                  <a:pt x="4934221" y="4903382"/>
                </a:lnTo>
                <a:lnTo>
                  <a:pt x="0" y="49033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4558969" y="2696020"/>
            <a:ext cx="386671" cy="3807586"/>
            <a:chOff x="0" y="0"/>
            <a:chExt cx="143212" cy="141021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3212" cy="1410217"/>
            </a:xfrm>
            <a:custGeom>
              <a:avLst/>
              <a:gdLst/>
              <a:ahLst/>
              <a:cxnLst/>
              <a:rect r="r" b="b" t="t" l="l"/>
              <a:pathLst>
                <a:path h="1410217" w="143212">
                  <a:moveTo>
                    <a:pt x="71606" y="0"/>
                  </a:moveTo>
                  <a:lnTo>
                    <a:pt x="71606" y="0"/>
                  </a:lnTo>
                  <a:cubicBezTo>
                    <a:pt x="90597" y="0"/>
                    <a:pt x="108810" y="7544"/>
                    <a:pt x="122239" y="20973"/>
                  </a:cubicBezTo>
                  <a:cubicBezTo>
                    <a:pt x="135667" y="34402"/>
                    <a:pt x="143212" y="52615"/>
                    <a:pt x="143212" y="71606"/>
                  </a:cubicBezTo>
                  <a:lnTo>
                    <a:pt x="143212" y="1338611"/>
                  </a:lnTo>
                  <a:cubicBezTo>
                    <a:pt x="143212" y="1378158"/>
                    <a:pt x="111153" y="1410217"/>
                    <a:pt x="71606" y="1410217"/>
                  </a:cubicBezTo>
                  <a:lnTo>
                    <a:pt x="71606" y="1410217"/>
                  </a:lnTo>
                  <a:cubicBezTo>
                    <a:pt x="32059" y="1410217"/>
                    <a:pt x="0" y="1378158"/>
                    <a:pt x="0" y="1338611"/>
                  </a:cubicBezTo>
                  <a:lnTo>
                    <a:pt x="0" y="71606"/>
                  </a:lnTo>
                  <a:cubicBezTo>
                    <a:pt x="0" y="32059"/>
                    <a:pt x="32059" y="0"/>
                    <a:pt x="7160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143212" cy="14387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6514638" y="2237606"/>
            <a:ext cx="185023" cy="334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1.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491302" y="2765463"/>
            <a:ext cx="231696" cy="334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2.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488683" y="3322701"/>
            <a:ext cx="236934" cy="334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3.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485230" y="3876675"/>
            <a:ext cx="243840" cy="334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4.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6487194" y="4446651"/>
            <a:ext cx="239911" cy="334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68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5.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2752225" y="2315782"/>
            <a:ext cx="386671" cy="4013274"/>
            <a:chOff x="0" y="0"/>
            <a:chExt cx="143212" cy="148639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43212" cy="1486398"/>
            </a:xfrm>
            <a:custGeom>
              <a:avLst/>
              <a:gdLst/>
              <a:ahLst/>
              <a:cxnLst/>
              <a:rect r="r" b="b" t="t" l="l"/>
              <a:pathLst>
                <a:path h="1486398" w="143212">
                  <a:moveTo>
                    <a:pt x="71606" y="0"/>
                  </a:moveTo>
                  <a:lnTo>
                    <a:pt x="71606" y="0"/>
                  </a:lnTo>
                  <a:cubicBezTo>
                    <a:pt x="90597" y="0"/>
                    <a:pt x="108810" y="7544"/>
                    <a:pt x="122239" y="20973"/>
                  </a:cubicBezTo>
                  <a:cubicBezTo>
                    <a:pt x="135667" y="34402"/>
                    <a:pt x="143212" y="52615"/>
                    <a:pt x="143212" y="71606"/>
                  </a:cubicBezTo>
                  <a:lnTo>
                    <a:pt x="143212" y="1414792"/>
                  </a:lnTo>
                  <a:cubicBezTo>
                    <a:pt x="143212" y="1454339"/>
                    <a:pt x="111153" y="1486398"/>
                    <a:pt x="71606" y="1486398"/>
                  </a:cubicBezTo>
                  <a:lnTo>
                    <a:pt x="71606" y="1486398"/>
                  </a:lnTo>
                  <a:cubicBezTo>
                    <a:pt x="32059" y="1486398"/>
                    <a:pt x="0" y="1454339"/>
                    <a:pt x="0" y="1414792"/>
                  </a:cubicBezTo>
                  <a:lnTo>
                    <a:pt x="0" y="71606"/>
                  </a:lnTo>
                  <a:cubicBezTo>
                    <a:pt x="0" y="32059"/>
                    <a:pt x="32059" y="0"/>
                    <a:pt x="7160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28575"/>
              <a:ext cx="143212" cy="15149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2298879" y="4131989"/>
            <a:ext cx="386671" cy="2306663"/>
            <a:chOff x="0" y="0"/>
            <a:chExt cx="143212" cy="85432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43212" cy="854320"/>
            </a:xfrm>
            <a:custGeom>
              <a:avLst/>
              <a:gdLst/>
              <a:ahLst/>
              <a:cxnLst/>
              <a:rect r="r" b="b" t="t" l="l"/>
              <a:pathLst>
                <a:path h="854320" w="143212">
                  <a:moveTo>
                    <a:pt x="71606" y="0"/>
                  </a:moveTo>
                  <a:lnTo>
                    <a:pt x="71606" y="0"/>
                  </a:lnTo>
                  <a:cubicBezTo>
                    <a:pt x="90597" y="0"/>
                    <a:pt x="108810" y="7544"/>
                    <a:pt x="122239" y="20973"/>
                  </a:cubicBezTo>
                  <a:cubicBezTo>
                    <a:pt x="135667" y="34402"/>
                    <a:pt x="143212" y="52615"/>
                    <a:pt x="143212" y="71606"/>
                  </a:cubicBezTo>
                  <a:lnTo>
                    <a:pt x="143212" y="782714"/>
                  </a:lnTo>
                  <a:cubicBezTo>
                    <a:pt x="143212" y="822261"/>
                    <a:pt x="111153" y="854320"/>
                    <a:pt x="71606" y="854320"/>
                  </a:cubicBezTo>
                  <a:lnTo>
                    <a:pt x="71606" y="854320"/>
                  </a:lnTo>
                  <a:cubicBezTo>
                    <a:pt x="32059" y="854320"/>
                    <a:pt x="0" y="822261"/>
                    <a:pt x="0" y="782714"/>
                  </a:cubicBezTo>
                  <a:lnTo>
                    <a:pt x="0" y="71606"/>
                  </a:lnTo>
                  <a:cubicBezTo>
                    <a:pt x="0" y="32059"/>
                    <a:pt x="32059" y="0"/>
                    <a:pt x="7160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28575"/>
              <a:ext cx="143212" cy="882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935683" y="2315782"/>
            <a:ext cx="386671" cy="2284031"/>
            <a:chOff x="0" y="0"/>
            <a:chExt cx="143212" cy="845937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43212" cy="845937"/>
            </a:xfrm>
            <a:custGeom>
              <a:avLst/>
              <a:gdLst/>
              <a:ahLst/>
              <a:cxnLst/>
              <a:rect r="r" b="b" t="t" l="l"/>
              <a:pathLst>
                <a:path h="845937" w="143212">
                  <a:moveTo>
                    <a:pt x="71606" y="0"/>
                  </a:moveTo>
                  <a:lnTo>
                    <a:pt x="71606" y="0"/>
                  </a:lnTo>
                  <a:cubicBezTo>
                    <a:pt x="90597" y="0"/>
                    <a:pt x="108810" y="7544"/>
                    <a:pt x="122239" y="20973"/>
                  </a:cubicBezTo>
                  <a:cubicBezTo>
                    <a:pt x="135667" y="34402"/>
                    <a:pt x="143212" y="52615"/>
                    <a:pt x="143212" y="71606"/>
                  </a:cubicBezTo>
                  <a:lnTo>
                    <a:pt x="143212" y="774332"/>
                  </a:lnTo>
                  <a:cubicBezTo>
                    <a:pt x="143212" y="813878"/>
                    <a:pt x="111153" y="845937"/>
                    <a:pt x="71606" y="845937"/>
                  </a:cubicBezTo>
                  <a:lnTo>
                    <a:pt x="71606" y="845937"/>
                  </a:lnTo>
                  <a:cubicBezTo>
                    <a:pt x="32059" y="845937"/>
                    <a:pt x="0" y="813878"/>
                    <a:pt x="0" y="774332"/>
                  </a:cubicBezTo>
                  <a:lnTo>
                    <a:pt x="0" y="71606"/>
                  </a:lnTo>
                  <a:cubicBezTo>
                    <a:pt x="0" y="32059"/>
                    <a:pt x="32059" y="0"/>
                    <a:pt x="7160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28575"/>
              <a:ext cx="143212" cy="8745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3205571" y="3639534"/>
            <a:ext cx="386671" cy="2689522"/>
            <a:chOff x="0" y="0"/>
            <a:chExt cx="143212" cy="996119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143212" cy="996119"/>
            </a:xfrm>
            <a:custGeom>
              <a:avLst/>
              <a:gdLst/>
              <a:ahLst/>
              <a:cxnLst/>
              <a:rect r="r" b="b" t="t" l="l"/>
              <a:pathLst>
                <a:path h="996119" w="143212">
                  <a:moveTo>
                    <a:pt x="71606" y="0"/>
                  </a:moveTo>
                  <a:lnTo>
                    <a:pt x="71606" y="0"/>
                  </a:lnTo>
                  <a:cubicBezTo>
                    <a:pt x="90597" y="0"/>
                    <a:pt x="108810" y="7544"/>
                    <a:pt x="122239" y="20973"/>
                  </a:cubicBezTo>
                  <a:cubicBezTo>
                    <a:pt x="135667" y="34402"/>
                    <a:pt x="143212" y="52615"/>
                    <a:pt x="143212" y="71606"/>
                  </a:cubicBezTo>
                  <a:lnTo>
                    <a:pt x="143212" y="924513"/>
                  </a:lnTo>
                  <a:cubicBezTo>
                    <a:pt x="143212" y="964060"/>
                    <a:pt x="111153" y="996119"/>
                    <a:pt x="71606" y="996119"/>
                  </a:cubicBezTo>
                  <a:lnTo>
                    <a:pt x="71606" y="996119"/>
                  </a:lnTo>
                  <a:cubicBezTo>
                    <a:pt x="52615" y="996119"/>
                    <a:pt x="34402" y="988575"/>
                    <a:pt x="20973" y="975146"/>
                  </a:cubicBezTo>
                  <a:cubicBezTo>
                    <a:pt x="7544" y="961718"/>
                    <a:pt x="0" y="943504"/>
                    <a:pt x="0" y="924513"/>
                  </a:cubicBezTo>
                  <a:lnTo>
                    <a:pt x="0" y="71606"/>
                  </a:lnTo>
                  <a:cubicBezTo>
                    <a:pt x="0" y="32059"/>
                    <a:pt x="32059" y="0"/>
                    <a:pt x="7160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73D782"/>
              </a:solidFill>
              <a:prstDash val="solid"/>
              <a:round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28575"/>
              <a:ext cx="143212" cy="10246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</a:pP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6984429" y="2085752"/>
            <a:ext cx="829508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из</a:t>
            </a:r>
            <a:r>
              <a:rPr lang="en-US" sz="2400" b="true">
                <a:solidFill>
                  <a:srgbClr val="73D782"/>
                </a:solidFill>
                <a:latin typeface="Gilam Bold"/>
                <a:ea typeface="Gilam Bold"/>
                <a:cs typeface="Gilam Bold"/>
                <a:sym typeface="Gilam Bold"/>
              </a:rPr>
              <a:t>ход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6977464" y="2605842"/>
            <a:ext cx="843439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по</a:t>
            </a:r>
            <a:r>
              <a:rPr lang="en-US" sz="2400" b="true">
                <a:solidFill>
                  <a:srgbClr val="73D782"/>
                </a:solidFill>
                <a:latin typeface="Gilam Bold"/>
                <a:ea typeface="Gilam Bold"/>
                <a:cs typeface="Gilam Bold"/>
                <a:sym typeface="Gilam Bold"/>
              </a:rPr>
              <a:t>ход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6909987" y="3219424"/>
            <a:ext cx="157865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пеше</a:t>
            </a:r>
            <a:r>
              <a:rPr lang="en-US" sz="2400" b="true">
                <a:solidFill>
                  <a:srgbClr val="73D782"/>
                </a:solidFill>
                <a:latin typeface="Gilam Bold"/>
                <a:ea typeface="Gilam Bold"/>
                <a:cs typeface="Gilam Bold"/>
                <a:sym typeface="Gilam Bold"/>
              </a:rPr>
              <a:t>ход</a:t>
            </a: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ец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6875100" y="3776663"/>
            <a:ext cx="1015127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про</a:t>
            </a:r>
            <a:r>
              <a:rPr lang="en-US" sz="2400" b="true">
                <a:solidFill>
                  <a:srgbClr val="73D782"/>
                </a:solidFill>
                <a:latin typeface="Gilam Bold"/>
                <a:ea typeface="Gilam Bold"/>
                <a:cs typeface="Gilam Bold"/>
                <a:sym typeface="Gilam Bold"/>
              </a:rPr>
              <a:t>ход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6864550" y="4338638"/>
            <a:ext cx="1305639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раз</a:t>
            </a:r>
            <a:r>
              <a:rPr lang="en-US" sz="2400" b="true">
                <a:solidFill>
                  <a:srgbClr val="73D782"/>
                </a:solidFill>
                <a:latin typeface="Gilam Bold"/>
                <a:ea typeface="Gilam Bold"/>
                <a:cs typeface="Gilam Bold"/>
                <a:sym typeface="Gilam Bold"/>
              </a:rPr>
              <a:t>ход</a:t>
            </a: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ка</a:t>
            </a:r>
          </a:p>
        </p:txBody>
      </p:sp>
      <p:sp>
        <p:nvSpPr>
          <p:cNvPr name="Freeform 37" id="37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608"/>
            <a:ext cx="8778240" cy="1719915"/>
            <a:chOff x="0" y="0"/>
            <a:chExt cx="11704320" cy="22932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2293220"/>
            </a:xfrm>
            <a:custGeom>
              <a:avLst/>
              <a:gdLst/>
              <a:ahLst/>
              <a:cxnLst/>
              <a:rect r="r" b="b" t="t" l="l"/>
              <a:pathLst>
                <a:path h="229322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2293220"/>
                  </a:lnTo>
                  <a:lnTo>
                    <a:pt x="0" y="22932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22932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Открий грешките. Напиши думи за проверка на сгрешените. Препиши вярно текста в тетрадката. Отговор: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29490" y="2828462"/>
            <a:ext cx="8778240" cy="3488788"/>
            <a:chOff x="0" y="0"/>
            <a:chExt cx="11704320" cy="465171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4651717"/>
            </a:xfrm>
            <a:custGeom>
              <a:avLst/>
              <a:gdLst/>
              <a:ahLst/>
              <a:cxnLst/>
              <a:rect r="r" b="b" t="t" l="l"/>
              <a:pathLst>
                <a:path h="4651717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4651717"/>
                  </a:lnTo>
                  <a:lnTo>
                    <a:pt x="0" y="46517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38125"/>
              <a:ext cx="11704320" cy="488984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226"/>
                </a:lnSpc>
              </a:pP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Малко вра</a:t>
              </a:r>
              <a:r>
                <a:rPr lang="en-US" sz="23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че кацна върху голия клон на ябълковото д</a:t>
              </a:r>
              <a:r>
                <a:rPr lang="en-US" sz="23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ъ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рво. 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Гледаше как снегът се топи, превръща се във в</a:t>
              </a:r>
              <a:r>
                <a:rPr lang="en-US" sz="23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да и се стича в улука. До прозореца седеше момче с любимата си кни</a:t>
              </a:r>
              <a:r>
                <a:rPr lang="en-US" sz="23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ж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 в ръце. Детето прочете на глас една зимна прика</a:t>
              </a:r>
              <a:r>
                <a:rPr lang="en-US" sz="23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ка. Вра</a:t>
              </a:r>
              <a:r>
                <a:rPr lang="en-US" sz="2333" b="true">
                  <a:solidFill>
                    <a:srgbClr val="73D782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</a:t>
              </a:r>
              <a:r>
                <a:rPr lang="en-US" sz="233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чето сякаш слушаше с интерес и не помръдваше.</a:t>
              </a:r>
            </a:p>
          </p:txBody>
        </p:sp>
      </p:grpSp>
      <p:sp>
        <p:nvSpPr>
          <p:cNvPr name="Freeform 8" id="8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31520" y="390705"/>
            <a:ext cx="6769371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Напиши по една сродна дума на тези от картинките. Отговор: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949714" y="5118222"/>
            <a:ext cx="8290560" cy="434261"/>
            <a:chOff x="0" y="0"/>
            <a:chExt cx="11054080" cy="579015"/>
          </a:xfrm>
        </p:grpSpPr>
        <p:sp>
          <p:nvSpPr>
            <p:cNvPr name="AutoShape 4" id="4"/>
            <p:cNvSpPr/>
            <p:nvPr/>
          </p:nvSpPr>
          <p:spPr>
            <a:xfrm>
              <a:off x="0" y="572665"/>
              <a:ext cx="11054080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5" id="5"/>
            <p:cNvSpPr/>
            <p:nvPr/>
          </p:nvSpPr>
          <p:spPr>
            <a:xfrm>
              <a:off x="0" y="6350"/>
              <a:ext cx="11054080" cy="0"/>
            </a:xfrm>
            <a:prstGeom prst="line">
              <a:avLst/>
            </a:prstGeom>
            <a:ln cap="flat" w="127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6" id="6">
            <a:hlinkClick r:id="rId4" action="ppaction://hlinksldjump"/>
          </p:cNvPr>
          <p:cNvSpPr/>
          <p:nvPr/>
        </p:nvSpPr>
        <p:spPr>
          <a:xfrm flipH="false" flipV="false" rot="0">
            <a:off x="8644512" y="6151050"/>
            <a:ext cx="868463" cy="995114"/>
          </a:xfrm>
          <a:custGeom>
            <a:avLst/>
            <a:gdLst/>
            <a:ahLst/>
            <a:cxnLst/>
            <a:rect r="r" b="b" t="t" l="l"/>
            <a:pathLst>
              <a:path h="995114" w="868463">
                <a:moveTo>
                  <a:pt x="0" y="0"/>
                </a:moveTo>
                <a:lnTo>
                  <a:pt x="868462" y="0"/>
                </a:lnTo>
                <a:lnTo>
                  <a:pt x="868462" y="995113"/>
                </a:lnTo>
                <a:lnTo>
                  <a:pt x="0" y="995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49714" y="4972093"/>
            <a:ext cx="6769371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73D782"/>
                </a:solidFill>
                <a:latin typeface="Gilam Bold"/>
                <a:ea typeface="Gilam Bold"/>
                <a:cs typeface="Gilam Bold"/>
                <a:sym typeface="Gilam Bold"/>
              </a:rPr>
              <a:t>меден, гъбар, светя, ябълков, чай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49714" y="2194560"/>
            <a:ext cx="7706633" cy="1920369"/>
            <a:chOff x="0" y="0"/>
            <a:chExt cx="10275510" cy="256049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147877"/>
              <a:ext cx="1507583" cy="2275598"/>
            </a:xfrm>
            <a:custGeom>
              <a:avLst/>
              <a:gdLst/>
              <a:ahLst/>
              <a:cxnLst/>
              <a:rect r="r" b="b" t="t" l="l"/>
              <a:pathLst>
                <a:path h="2275598" w="1507583">
                  <a:moveTo>
                    <a:pt x="0" y="0"/>
                  </a:moveTo>
                  <a:lnTo>
                    <a:pt x="1507583" y="0"/>
                  </a:lnTo>
                  <a:lnTo>
                    <a:pt x="1507583" y="2275597"/>
                  </a:lnTo>
                  <a:lnTo>
                    <a:pt x="0" y="22755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4823941" y="332522"/>
              <a:ext cx="824349" cy="2227970"/>
            </a:xfrm>
            <a:custGeom>
              <a:avLst/>
              <a:gdLst/>
              <a:ahLst/>
              <a:cxnLst/>
              <a:rect r="r" b="b" t="t" l="l"/>
              <a:pathLst>
                <a:path h="2227970" w="824349">
                  <a:moveTo>
                    <a:pt x="0" y="0"/>
                  </a:moveTo>
                  <a:lnTo>
                    <a:pt x="824349" y="0"/>
                  </a:lnTo>
                  <a:lnTo>
                    <a:pt x="824349" y="2227970"/>
                  </a:lnTo>
                  <a:lnTo>
                    <a:pt x="0" y="22279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6486490" y="0"/>
              <a:ext cx="1218178" cy="1285676"/>
            </a:xfrm>
            <a:custGeom>
              <a:avLst/>
              <a:gdLst/>
              <a:ahLst/>
              <a:cxnLst/>
              <a:rect r="r" b="b" t="t" l="l"/>
              <a:pathLst>
                <a:path h="1285676" w="1218178">
                  <a:moveTo>
                    <a:pt x="0" y="0"/>
                  </a:moveTo>
                  <a:lnTo>
                    <a:pt x="1218177" y="0"/>
                  </a:lnTo>
                  <a:lnTo>
                    <a:pt x="1218177" y="1285676"/>
                  </a:lnTo>
                  <a:lnTo>
                    <a:pt x="0" y="12856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2321312" y="160831"/>
              <a:ext cx="1900677" cy="1446891"/>
            </a:xfrm>
            <a:custGeom>
              <a:avLst/>
              <a:gdLst/>
              <a:ahLst/>
              <a:cxnLst/>
              <a:rect r="r" b="b" t="t" l="l"/>
              <a:pathLst>
                <a:path h="1446891" w="1900677">
                  <a:moveTo>
                    <a:pt x="0" y="0"/>
                  </a:moveTo>
                  <a:lnTo>
                    <a:pt x="1900677" y="0"/>
                  </a:lnTo>
                  <a:lnTo>
                    <a:pt x="1900677" y="1446891"/>
                  </a:lnTo>
                  <a:lnTo>
                    <a:pt x="0" y="14468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8734903" y="906148"/>
              <a:ext cx="1540608" cy="1654344"/>
            </a:xfrm>
            <a:custGeom>
              <a:avLst/>
              <a:gdLst/>
              <a:ahLst/>
              <a:cxnLst/>
              <a:rect r="r" b="b" t="t" l="l"/>
              <a:pathLst>
                <a:path h="1654344" w="1540608">
                  <a:moveTo>
                    <a:pt x="0" y="0"/>
                  </a:moveTo>
                  <a:lnTo>
                    <a:pt x="1540607" y="0"/>
                  </a:lnTo>
                  <a:lnTo>
                    <a:pt x="1540607" y="1654344"/>
                  </a:lnTo>
                  <a:lnTo>
                    <a:pt x="0" y="16543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0" y="6751377"/>
            <a:ext cx="2744273" cy="563823"/>
          </a:xfrm>
          <a:custGeom>
            <a:avLst/>
            <a:gdLst/>
            <a:ahLst/>
            <a:cxnLst/>
            <a:rect r="r" b="b" t="t" l="l"/>
            <a:pathLst>
              <a:path h="563823" w="2744273">
                <a:moveTo>
                  <a:pt x="0" y="0"/>
                </a:moveTo>
                <a:lnTo>
                  <a:pt x="2744273" y="0"/>
                </a:lnTo>
                <a:lnTo>
                  <a:pt x="2744273" y="563823"/>
                </a:lnTo>
                <a:lnTo>
                  <a:pt x="0" y="56382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DAGkITKbLNw</dc:identifier>
  <dcterms:modified xsi:type="dcterms:W3CDTF">2011-08-01T06:04:30Z</dcterms:modified>
  <cp:revision>1</cp:revision>
  <dc:title>Prepodavame.bg_3kl_BEL_PBO V semeistvoto na dumite_RL Uprazhneniya</dc:title>
</cp:coreProperties>
</file>