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Gilam" charset="1" panose="00000600000000000000"/>
      <p:regular r:id="rId16"/>
    </p:embeddedFont>
    <p:embeddedFont>
      <p:font typeface="Gilam Bold" charset="1" panose="0000080000000000000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24.png" Type="http://schemas.openxmlformats.org/officeDocument/2006/relationships/image"/><Relationship Id="rId12" Target="../media/image25.sv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6.png" Type="http://schemas.openxmlformats.org/officeDocument/2006/relationships/image"/><Relationship Id="rId9" Target="../media/image27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2" Target="../media/image28.png" Type="http://schemas.openxmlformats.org/officeDocument/2006/relationships/image"/><Relationship Id="rId3" Target="../media/image29.svg" Type="http://schemas.openxmlformats.org/officeDocument/2006/relationships/image"/><Relationship Id="rId4" Target="../media/image30.png" Type="http://schemas.openxmlformats.org/officeDocument/2006/relationships/image"/><Relationship Id="rId5" Target="../media/image31.svg" Type="http://schemas.openxmlformats.org/officeDocument/2006/relationships/image"/><Relationship Id="rId6" Target="../media/image32.png" Type="http://schemas.openxmlformats.org/officeDocument/2006/relationships/image"/><Relationship Id="rId7" Target="../media/image33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8.png" Type="http://schemas.openxmlformats.org/officeDocument/2006/relationships/image"/><Relationship Id="rId11" Target="../media/image15.png" Type="http://schemas.openxmlformats.org/officeDocument/2006/relationships/image"/><Relationship Id="rId12" Target="../media/image39.png" Type="http://schemas.openxmlformats.org/officeDocument/2006/relationships/image"/><Relationship Id="rId13" Target="../media/image40.svg" Type="http://schemas.openxmlformats.org/officeDocument/2006/relationships/image"/><Relationship Id="rId14" Target="../media/image41.png" Type="http://schemas.openxmlformats.org/officeDocument/2006/relationships/image"/><Relationship Id="rId15" Target="../media/image42.svg" Type="http://schemas.openxmlformats.org/officeDocument/2006/relationships/image"/><Relationship Id="rId16" Target="../media/image43.png" Type="http://schemas.openxmlformats.org/officeDocument/2006/relationships/image"/><Relationship Id="rId17" Target="../media/image44.svg" Type="http://schemas.openxmlformats.org/officeDocument/2006/relationships/image"/><Relationship Id="rId18" Target="../media/image45.png" Type="http://schemas.openxmlformats.org/officeDocument/2006/relationships/image"/><Relationship Id="rId19" Target="../media/image46.svg" Type="http://schemas.openxmlformats.org/officeDocument/2006/relationships/image"/><Relationship Id="rId2" Target="../media/image34.png" Type="http://schemas.openxmlformats.org/officeDocument/2006/relationships/image"/><Relationship Id="rId20" Target="../media/image47.png" Type="http://schemas.openxmlformats.org/officeDocument/2006/relationships/image"/><Relationship Id="rId21" Target="../media/image48.svg" Type="http://schemas.openxmlformats.org/officeDocument/2006/relationships/image"/><Relationship Id="rId3" Target="../media/image35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41.png" Type="http://schemas.openxmlformats.org/officeDocument/2006/relationships/image"/><Relationship Id="rId12" Target="../media/image42.svg" Type="http://schemas.openxmlformats.org/officeDocument/2006/relationships/image"/><Relationship Id="rId13" Target="../media/image45.png" Type="http://schemas.openxmlformats.org/officeDocument/2006/relationships/image"/><Relationship Id="rId14" Target="../media/image46.svg" Type="http://schemas.openxmlformats.org/officeDocument/2006/relationships/image"/><Relationship Id="rId15" Target="../media/image47.png" Type="http://schemas.openxmlformats.org/officeDocument/2006/relationships/image"/><Relationship Id="rId16" Target="../media/image48.svg" Type="http://schemas.openxmlformats.org/officeDocument/2006/relationships/image"/><Relationship Id="rId17" Target="../media/image49.png" Type="http://schemas.openxmlformats.org/officeDocument/2006/relationships/image"/><Relationship Id="rId18" Target="../media/image50.svg" Type="http://schemas.openxmlformats.org/officeDocument/2006/relationships/image"/><Relationship Id="rId19" Target="../media/image51.png" Type="http://schemas.openxmlformats.org/officeDocument/2006/relationships/image"/><Relationship Id="rId2" Target="../media/image34.png" Type="http://schemas.openxmlformats.org/officeDocument/2006/relationships/image"/><Relationship Id="rId20" Target="../media/image52.svg" Type="http://schemas.openxmlformats.org/officeDocument/2006/relationships/image"/><Relationship Id="rId3" Target="../media/image35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53.png" Type="http://schemas.openxmlformats.org/officeDocument/2006/relationships/image"/><Relationship Id="rId12" Target="../media/image54.svg" Type="http://schemas.openxmlformats.org/officeDocument/2006/relationships/image"/><Relationship Id="rId13" Target="../media/image49.png" Type="http://schemas.openxmlformats.org/officeDocument/2006/relationships/image"/><Relationship Id="rId14" Target="../media/image50.sv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6.png" Type="http://schemas.openxmlformats.org/officeDocument/2006/relationships/image"/><Relationship Id="rId9" Target="../media/image27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53.png" Type="http://schemas.openxmlformats.org/officeDocument/2006/relationships/image"/><Relationship Id="rId12" Target="../media/image54.svg" Type="http://schemas.openxmlformats.org/officeDocument/2006/relationships/image"/><Relationship Id="rId13" Target="../media/image49.png" Type="http://schemas.openxmlformats.org/officeDocument/2006/relationships/image"/><Relationship Id="rId14" Target="../media/image50.svg" Type="http://schemas.openxmlformats.org/officeDocument/2006/relationships/image"/><Relationship Id="rId15" Target="../media/image55.png" Type="http://schemas.openxmlformats.org/officeDocument/2006/relationships/image"/><Relationship Id="rId16" Target="../media/image56.sv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6.png" Type="http://schemas.openxmlformats.org/officeDocument/2006/relationships/image"/><Relationship Id="rId9" Target="../media/image27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53.png" Type="http://schemas.openxmlformats.org/officeDocument/2006/relationships/image"/><Relationship Id="rId12" Target="../media/image54.svg" Type="http://schemas.openxmlformats.org/officeDocument/2006/relationships/image"/><Relationship Id="rId13" Target="../media/image49.png" Type="http://schemas.openxmlformats.org/officeDocument/2006/relationships/image"/><Relationship Id="rId14" Target="../media/image50.svg" Type="http://schemas.openxmlformats.org/officeDocument/2006/relationships/image"/><Relationship Id="rId15" Target="../media/image55.png" Type="http://schemas.openxmlformats.org/officeDocument/2006/relationships/image"/><Relationship Id="rId16" Target="../media/image56.svg" Type="http://schemas.openxmlformats.org/officeDocument/2006/relationships/image"/><Relationship Id="rId17" Target="../media/image47.png" Type="http://schemas.openxmlformats.org/officeDocument/2006/relationships/image"/><Relationship Id="rId18" Target="../media/image48.sv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6.png" Type="http://schemas.openxmlformats.org/officeDocument/2006/relationships/image"/><Relationship Id="rId9" Target="../media/image27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0.svg" Type="http://schemas.openxmlformats.org/officeDocument/2006/relationships/image"/><Relationship Id="rId11" Target="../media/image45.png" Type="http://schemas.openxmlformats.org/officeDocument/2006/relationships/image"/><Relationship Id="rId12" Target="../media/image46.svg" Type="http://schemas.openxmlformats.org/officeDocument/2006/relationships/image"/><Relationship Id="rId13" Target="../media/image57.png" Type="http://schemas.openxmlformats.org/officeDocument/2006/relationships/image"/><Relationship Id="rId14" Target="../media/image58.svg" Type="http://schemas.openxmlformats.org/officeDocument/2006/relationships/image"/><Relationship Id="rId15" Target="../media/image59.png" Type="http://schemas.openxmlformats.org/officeDocument/2006/relationships/image"/><Relationship Id="rId16" Target="../media/image60.svg" Type="http://schemas.openxmlformats.org/officeDocument/2006/relationships/image"/><Relationship Id="rId17" Target="../media/image47.png" Type="http://schemas.openxmlformats.org/officeDocument/2006/relationships/image"/><Relationship Id="rId18" Target="../media/image48.svg" Type="http://schemas.openxmlformats.org/officeDocument/2006/relationships/image"/><Relationship Id="rId19" Target="../media/image61.png" Type="http://schemas.openxmlformats.org/officeDocument/2006/relationships/image"/><Relationship Id="rId2" Target="../media/image28.png" Type="http://schemas.openxmlformats.org/officeDocument/2006/relationships/image"/><Relationship Id="rId20" Target="../media/image62.svg" Type="http://schemas.openxmlformats.org/officeDocument/2006/relationships/image"/><Relationship Id="rId21" Target="../media/image63.png" Type="http://schemas.openxmlformats.org/officeDocument/2006/relationships/image"/><Relationship Id="rId22" Target="../media/image64.svg" Type="http://schemas.openxmlformats.org/officeDocument/2006/relationships/image"/><Relationship Id="rId23" Target="../media/image65.png" Type="http://schemas.openxmlformats.org/officeDocument/2006/relationships/image"/><Relationship Id="rId24" Target="../media/image66.svg" Type="http://schemas.openxmlformats.org/officeDocument/2006/relationships/image"/><Relationship Id="rId3" Target="../media/image29.svg" Type="http://schemas.openxmlformats.org/officeDocument/2006/relationships/image"/><Relationship Id="rId4" Target="../media/image30.png" Type="http://schemas.openxmlformats.org/officeDocument/2006/relationships/image"/><Relationship Id="rId5" Target="../media/image31.svg" Type="http://schemas.openxmlformats.org/officeDocument/2006/relationships/image"/><Relationship Id="rId6" Target="../media/image32.png" Type="http://schemas.openxmlformats.org/officeDocument/2006/relationships/image"/><Relationship Id="rId7" Target="../media/image33.svg" Type="http://schemas.openxmlformats.org/officeDocument/2006/relationships/image"/><Relationship Id="rId8" Target="../media/image15.png" Type="http://schemas.openxmlformats.org/officeDocument/2006/relationships/image"/><Relationship Id="rId9" Target="../media/image49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30693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655463" y="-511674"/>
            <a:ext cx="5539804" cy="5590357"/>
            <a:chOff x="0" y="0"/>
            <a:chExt cx="7386405" cy="7453809"/>
          </a:xfrm>
        </p:grpSpPr>
        <p:grpSp>
          <p:nvGrpSpPr>
            <p:cNvPr name="Group 5" id="5"/>
            <p:cNvGrpSpPr/>
            <p:nvPr/>
          </p:nvGrpSpPr>
          <p:grpSpPr>
            <a:xfrm rot="0">
              <a:off x="191719" y="0"/>
              <a:ext cx="7194686" cy="7194686"/>
              <a:chOff x="0" y="0"/>
              <a:chExt cx="812800" cy="812800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7" id="7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8" id="8"/>
            <p:cNvSpPr/>
            <p:nvPr/>
          </p:nvSpPr>
          <p:spPr>
            <a:xfrm flipH="false" flipV="false" rot="1513065">
              <a:off x="671213" y="1878064"/>
              <a:ext cx="6043980" cy="4502765"/>
            </a:xfrm>
            <a:custGeom>
              <a:avLst/>
              <a:gdLst/>
              <a:ahLst/>
              <a:cxnLst/>
              <a:rect r="r" b="b" t="t" l="l"/>
              <a:pathLst>
                <a:path h="4502765" w="6043980">
                  <a:moveTo>
                    <a:pt x="0" y="0"/>
                  </a:moveTo>
                  <a:lnTo>
                    <a:pt x="6043980" y="0"/>
                  </a:lnTo>
                  <a:lnTo>
                    <a:pt x="6043980" y="4502765"/>
                  </a:lnTo>
                  <a:lnTo>
                    <a:pt x="0" y="45027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6736121" y="6095609"/>
            <a:ext cx="2538107" cy="2538107"/>
            <a:chOff x="0" y="0"/>
            <a:chExt cx="3384142" cy="3384142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0" y="0"/>
              <a:ext cx="3384142" cy="3384142"/>
              <a:chOff x="0" y="0"/>
              <a:chExt cx="812800" cy="81280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13" id="13"/>
            <p:cNvSpPr/>
            <p:nvPr/>
          </p:nvSpPr>
          <p:spPr>
            <a:xfrm flipH="false" flipV="false" rot="-413654">
              <a:off x="1214879" y="598214"/>
              <a:ext cx="954385" cy="2187713"/>
            </a:xfrm>
            <a:custGeom>
              <a:avLst/>
              <a:gdLst/>
              <a:ahLst/>
              <a:cxnLst/>
              <a:rect r="r" b="b" t="t" l="l"/>
              <a:pathLst>
                <a:path h="2187713" w="954385">
                  <a:moveTo>
                    <a:pt x="0" y="0"/>
                  </a:moveTo>
                  <a:lnTo>
                    <a:pt x="954385" y="0"/>
                  </a:lnTo>
                  <a:lnTo>
                    <a:pt x="954385" y="2187714"/>
                  </a:lnTo>
                  <a:lnTo>
                    <a:pt x="0" y="21877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2891985" y="-511674"/>
            <a:ext cx="6194169" cy="6194169"/>
            <a:chOff x="0" y="0"/>
            <a:chExt cx="8258892" cy="8258892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0"/>
              <a:ext cx="8258892" cy="8258892"/>
              <a:chOff x="0" y="0"/>
              <a:chExt cx="812800" cy="8128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18" id="18"/>
            <p:cNvSpPr/>
            <p:nvPr/>
          </p:nvSpPr>
          <p:spPr>
            <a:xfrm flipH="false" flipV="false" rot="-3308240">
              <a:off x="2393869" y="949475"/>
              <a:ext cx="3896910" cy="6359943"/>
            </a:xfrm>
            <a:custGeom>
              <a:avLst/>
              <a:gdLst/>
              <a:ahLst/>
              <a:cxnLst/>
              <a:rect r="r" b="b" t="t" l="l"/>
              <a:pathLst>
                <a:path h="6359943" w="3896910">
                  <a:moveTo>
                    <a:pt x="0" y="0"/>
                  </a:moveTo>
                  <a:lnTo>
                    <a:pt x="3896911" y="0"/>
                  </a:lnTo>
                  <a:lnTo>
                    <a:pt x="3896911" y="6359943"/>
                  </a:lnTo>
                  <a:lnTo>
                    <a:pt x="0" y="63599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-205804" y="5795656"/>
            <a:ext cx="6194169" cy="6194169"/>
            <a:chOff x="0" y="0"/>
            <a:chExt cx="8258892" cy="8258892"/>
          </a:xfrm>
        </p:grpSpPr>
        <p:grpSp>
          <p:nvGrpSpPr>
            <p:cNvPr name="Group 20" id="20"/>
            <p:cNvGrpSpPr/>
            <p:nvPr/>
          </p:nvGrpSpPr>
          <p:grpSpPr>
            <a:xfrm rot="0">
              <a:off x="0" y="0"/>
              <a:ext cx="8258892" cy="8258892"/>
              <a:chOff x="0" y="0"/>
              <a:chExt cx="812800" cy="812800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23" id="23"/>
            <p:cNvSpPr/>
            <p:nvPr/>
          </p:nvSpPr>
          <p:spPr>
            <a:xfrm flipH="false" flipV="false" rot="0">
              <a:off x="1317422" y="1240262"/>
              <a:ext cx="5624048" cy="5000290"/>
            </a:xfrm>
            <a:custGeom>
              <a:avLst/>
              <a:gdLst/>
              <a:ahLst/>
              <a:cxnLst/>
              <a:rect r="r" b="b" t="t" l="l"/>
              <a:pathLst>
                <a:path h="5000290" w="5624048">
                  <a:moveTo>
                    <a:pt x="0" y="0"/>
                  </a:moveTo>
                  <a:lnTo>
                    <a:pt x="5624048" y="0"/>
                  </a:lnTo>
                  <a:lnTo>
                    <a:pt x="5624048" y="5000290"/>
                  </a:lnTo>
                  <a:lnTo>
                    <a:pt x="0" y="50002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24" id="24"/>
          <p:cNvGrpSpPr/>
          <p:nvPr/>
        </p:nvGrpSpPr>
        <p:grpSpPr>
          <a:xfrm rot="-654437">
            <a:off x="10491134" y="5892622"/>
            <a:ext cx="5482186" cy="5482186"/>
            <a:chOff x="0" y="0"/>
            <a:chExt cx="7309581" cy="7309581"/>
          </a:xfrm>
        </p:grpSpPr>
        <p:grpSp>
          <p:nvGrpSpPr>
            <p:cNvPr name="Group 25" id="25"/>
            <p:cNvGrpSpPr/>
            <p:nvPr/>
          </p:nvGrpSpPr>
          <p:grpSpPr>
            <a:xfrm rot="0">
              <a:off x="0" y="0"/>
              <a:ext cx="7309581" cy="7309581"/>
              <a:chOff x="0" y="0"/>
              <a:chExt cx="812800" cy="812800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28" id="28"/>
            <p:cNvSpPr/>
            <p:nvPr/>
          </p:nvSpPr>
          <p:spPr>
            <a:xfrm flipH="false" flipV="false" rot="0">
              <a:off x="1776447" y="1523337"/>
              <a:ext cx="3756688" cy="4262908"/>
            </a:xfrm>
            <a:custGeom>
              <a:avLst/>
              <a:gdLst/>
              <a:ahLst/>
              <a:cxnLst/>
              <a:rect r="r" b="b" t="t" l="l"/>
              <a:pathLst>
                <a:path h="4262908" w="3756688">
                  <a:moveTo>
                    <a:pt x="0" y="0"/>
                  </a:moveTo>
                  <a:lnTo>
                    <a:pt x="3756688" y="0"/>
                  </a:lnTo>
                  <a:lnTo>
                    <a:pt x="3756688" y="4262908"/>
                  </a:lnTo>
                  <a:lnTo>
                    <a:pt x="0" y="42629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16442472" y="5966096"/>
            <a:ext cx="2538107" cy="2538107"/>
            <a:chOff x="0" y="0"/>
            <a:chExt cx="3384142" cy="3384142"/>
          </a:xfrm>
        </p:grpSpPr>
        <p:grpSp>
          <p:nvGrpSpPr>
            <p:cNvPr name="Group 30" id="30"/>
            <p:cNvGrpSpPr/>
            <p:nvPr/>
          </p:nvGrpSpPr>
          <p:grpSpPr>
            <a:xfrm rot="0">
              <a:off x="0" y="0"/>
              <a:ext cx="3384142" cy="3384142"/>
              <a:chOff x="0" y="0"/>
              <a:chExt cx="812800" cy="812800"/>
            </a:xfrm>
          </p:grpSpPr>
          <p:sp>
            <p:nvSpPr>
              <p:cNvPr name="Freeform 31" id="3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32" id="32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33" id="33"/>
            <p:cNvSpPr/>
            <p:nvPr/>
          </p:nvSpPr>
          <p:spPr>
            <a:xfrm flipH="false" flipV="false" rot="0">
              <a:off x="644268" y="686180"/>
              <a:ext cx="2095606" cy="2011782"/>
            </a:xfrm>
            <a:custGeom>
              <a:avLst/>
              <a:gdLst/>
              <a:ahLst/>
              <a:cxnLst/>
              <a:rect r="r" b="b" t="t" l="l"/>
              <a:pathLst>
                <a:path h="2011782" w="2095606">
                  <a:moveTo>
                    <a:pt x="0" y="0"/>
                  </a:moveTo>
                  <a:lnTo>
                    <a:pt x="2095606" y="0"/>
                  </a:lnTo>
                  <a:lnTo>
                    <a:pt x="2095606" y="2011782"/>
                  </a:lnTo>
                  <a:lnTo>
                    <a:pt x="0" y="20117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34" id="34"/>
          <p:cNvGrpSpPr/>
          <p:nvPr/>
        </p:nvGrpSpPr>
        <p:grpSpPr>
          <a:xfrm rot="0">
            <a:off x="8864998" y="-511674"/>
            <a:ext cx="2538107" cy="2538107"/>
            <a:chOff x="0" y="0"/>
            <a:chExt cx="3384142" cy="3384142"/>
          </a:xfrm>
        </p:grpSpPr>
        <p:grpSp>
          <p:nvGrpSpPr>
            <p:cNvPr name="Group 35" id="35"/>
            <p:cNvGrpSpPr/>
            <p:nvPr/>
          </p:nvGrpSpPr>
          <p:grpSpPr>
            <a:xfrm rot="0">
              <a:off x="0" y="0"/>
              <a:ext cx="3384142" cy="3384142"/>
              <a:chOff x="0" y="0"/>
              <a:chExt cx="812800" cy="812800"/>
            </a:xfrm>
          </p:grpSpPr>
          <p:sp>
            <p:nvSpPr>
              <p:cNvPr name="Freeform 36" id="3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37" id="37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Freeform 38" id="38"/>
            <p:cNvSpPr/>
            <p:nvPr/>
          </p:nvSpPr>
          <p:spPr>
            <a:xfrm flipH="false" flipV="false" rot="0">
              <a:off x="369758" y="1092071"/>
              <a:ext cx="2644627" cy="1200000"/>
            </a:xfrm>
            <a:custGeom>
              <a:avLst/>
              <a:gdLst/>
              <a:ahLst/>
              <a:cxnLst/>
              <a:rect r="r" b="b" t="t" l="l"/>
              <a:pathLst>
                <a:path h="1200000" w="2644627">
                  <a:moveTo>
                    <a:pt x="0" y="0"/>
                  </a:moveTo>
                  <a:lnTo>
                    <a:pt x="2644627" y="0"/>
                  </a:lnTo>
                  <a:lnTo>
                    <a:pt x="2644627" y="1200000"/>
                  </a:lnTo>
                  <a:lnTo>
                    <a:pt x="0" y="1200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39" id="39"/>
          <p:cNvGrpSpPr/>
          <p:nvPr/>
        </p:nvGrpSpPr>
        <p:grpSpPr>
          <a:xfrm rot="0">
            <a:off x="2054346" y="3713737"/>
            <a:ext cx="14179307" cy="3010942"/>
            <a:chOff x="0" y="0"/>
            <a:chExt cx="18905743" cy="4014589"/>
          </a:xfrm>
        </p:grpSpPr>
        <p:grpSp>
          <p:nvGrpSpPr>
            <p:cNvPr name="Group 40" id="40"/>
            <p:cNvGrpSpPr/>
            <p:nvPr/>
          </p:nvGrpSpPr>
          <p:grpSpPr>
            <a:xfrm rot="0">
              <a:off x="0" y="0"/>
              <a:ext cx="18905743" cy="4014589"/>
              <a:chOff x="0" y="0"/>
              <a:chExt cx="5153421" cy="1094316"/>
            </a:xfrm>
          </p:grpSpPr>
          <p:sp>
            <p:nvSpPr>
              <p:cNvPr name="Freeform 41" id="41"/>
              <p:cNvSpPr/>
              <p:nvPr/>
            </p:nvSpPr>
            <p:spPr>
              <a:xfrm flipH="false" flipV="false" rot="0">
                <a:off x="0" y="0"/>
                <a:ext cx="5153421" cy="1094317"/>
              </a:xfrm>
              <a:custGeom>
                <a:avLst/>
                <a:gdLst/>
                <a:ahLst/>
                <a:cxnLst/>
                <a:rect r="r" b="b" t="t" l="l"/>
                <a:pathLst>
                  <a:path h="1094317" w="5153421">
                    <a:moveTo>
                      <a:pt x="27846" y="0"/>
                    </a:moveTo>
                    <a:lnTo>
                      <a:pt x="5125575" y="0"/>
                    </a:lnTo>
                    <a:cubicBezTo>
                      <a:pt x="5132960" y="0"/>
                      <a:pt x="5140042" y="2934"/>
                      <a:pt x="5145265" y="8156"/>
                    </a:cubicBezTo>
                    <a:cubicBezTo>
                      <a:pt x="5150487" y="13378"/>
                      <a:pt x="5153421" y="20461"/>
                      <a:pt x="5153421" y="27846"/>
                    </a:cubicBezTo>
                    <a:lnTo>
                      <a:pt x="5153421" y="1066470"/>
                    </a:lnTo>
                    <a:cubicBezTo>
                      <a:pt x="5153421" y="1073856"/>
                      <a:pt x="5150487" y="1080938"/>
                      <a:pt x="5145265" y="1086161"/>
                    </a:cubicBezTo>
                    <a:cubicBezTo>
                      <a:pt x="5140042" y="1091383"/>
                      <a:pt x="5132960" y="1094317"/>
                      <a:pt x="5125575" y="1094317"/>
                    </a:cubicBezTo>
                    <a:lnTo>
                      <a:pt x="27846" y="1094317"/>
                    </a:lnTo>
                    <a:cubicBezTo>
                      <a:pt x="20461" y="1094317"/>
                      <a:pt x="13378" y="1091383"/>
                      <a:pt x="8156" y="1086161"/>
                    </a:cubicBezTo>
                    <a:cubicBezTo>
                      <a:pt x="2934" y="1080938"/>
                      <a:pt x="0" y="1073856"/>
                      <a:pt x="0" y="1066470"/>
                    </a:cubicBezTo>
                    <a:lnTo>
                      <a:pt x="0" y="27846"/>
                    </a:lnTo>
                    <a:cubicBezTo>
                      <a:pt x="0" y="20461"/>
                      <a:pt x="2934" y="13378"/>
                      <a:pt x="8156" y="8156"/>
                    </a:cubicBezTo>
                    <a:cubicBezTo>
                      <a:pt x="13378" y="2934"/>
                      <a:pt x="20461" y="0"/>
                      <a:pt x="27846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2" id="42"/>
              <p:cNvSpPr txBox="true"/>
              <p:nvPr/>
            </p:nvSpPr>
            <p:spPr>
              <a:xfrm>
                <a:off x="0" y="-133350"/>
                <a:ext cx="5153421" cy="122766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90"/>
                  </a:lnSpc>
                </a:pPr>
              </a:p>
            </p:txBody>
          </p:sp>
        </p:grpSp>
        <p:sp>
          <p:nvSpPr>
            <p:cNvPr name="TextBox 43" id="43"/>
            <p:cNvSpPr txBox="true"/>
            <p:nvPr/>
          </p:nvSpPr>
          <p:spPr>
            <a:xfrm rot="0">
              <a:off x="379320" y="912028"/>
              <a:ext cx="18147103" cy="273447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6183"/>
                </a:lnSpc>
              </a:pPr>
              <a:r>
                <a:rPr lang="en-US" sz="135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ФОТОСИНТЕЗА</a:t>
              </a: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4439348" y="2843979"/>
            <a:ext cx="9409304" cy="1339467"/>
            <a:chOff x="0" y="0"/>
            <a:chExt cx="12545739" cy="1785956"/>
          </a:xfrm>
        </p:grpSpPr>
        <p:grpSp>
          <p:nvGrpSpPr>
            <p:cNvPr name="Group 45" id="45"/>
            <p:cNvGrpSpPr/>
            <p:nvPr/>
          </p:nvGrpSpPr>
          <p:grpSpPr>
            <a:xfrm rot="0">
              <a:off x="0" y="0"/>
              <a:ext cx="12545739" cy="1785956"/>
              <a:chOff x="0" y="0"/>
              <a:chExt cx="2478171" cy="352781"/>
            </a:xfrm>
          </p:grpSpPr>
          <p:sp>
            <p:nvSpPr>
              <p:cNvPr name="Freeform 46" id="46"/>
              <p:cNvSpPr/>
              <p:nvPr/>
            </p:nvSpPr>
            <p:spPr>
              <a:xfrm flipH="false" flipV="false" rot="0">
                <a:off x="0" y="0"/>
                <a:ext cx="2478171" cy="352781"/>
              </a:xfrm>
              <a:custGeom>
                <a:avLst/>
                <a:gdLst/>
                <a:ahLst/>
                <a:cxnLst/>
                <a:rect r="r" b="b" t="t" l="l"/>
                <a:pathLst>
                  <a:path h="352781" w="2478171">
                    <a:moveTo>
                      <a:pt x="41963" y="0"/>
                    </a:moveTo>
                    <a:lnTo>
                      <a:pt x="2436208" y="0"/>
                    </a:lnTo>
                    <a:cubicBezTo>
                      <a:pt x="2459383" y="0"/>
                      <a:pt x="2478171" y="18787"/>
                      <a:pt x="2478171" y="41963"/>
                    </a:cubicBezTo>
                    <a:lnTo>
                      <a:pt x="2478171" y="310819"/>
                    </a:lnTo>
                    <a:cubicBezTo>
                      <a:pt x="2478171" y="333994"/>
                      <a:pt x="2459383" y="352781"/>
                      <a:pt x="2436208" y="352781"/>
                    </a:cubicBezTo>
                    <a:lnTo>
                      <a:pt x="41963" y="352781"/>
                    </a:lnTo>
                    <a:cubicBezTo>
                      <a:pt x="18787" y="352781"/>
                      <a:pt x="0" y="333994"/>
                      <a:pt x="0" y="310819"/>
                    </a:cubicBezTo>
                    <a:lnTo>
                      <a:pt x="0" y="41963"/>
                    </a:lnTo>
                    <a:cubicBezTo>
                      <a:pt x="0" y="18787"/>
                      <a:pt x="18787" y="0"/>
                      <a:pt x="4196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7" id="47"/>
              <p:cNvSpPr txBox="true"/>
              <p:nvPr/>
            </p:nvSpPr>
            <p:spPr>
              <a:xfrm>
                <a:off x="0" y="-38100"/>
                <a:ext cx="2478171" cy="39088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8" id="48"/>
            <p:cNvSpPr txBox="true"/>
            <p:nvPr/>
          </p:nvSpPr>
          <p:spPr>
            <a:xfrm rot="0">
              <a:off x="951165" y="282320"/>
              <a:ext cx="10643409" cy="11165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000"/>
                </a:lnSpc>
              </a:pPr>
              <a:r>
                <a:rPr lang="en-US" sz="5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Основни характеристики</a:t>
              </a:r>
            </a:p>
          </p:txBody>
        </p:sp>
      </p:grpSp>
      <p:sp>
        <p:nvSpPr>
          <p:cNvPr name="Freeform 49" id="49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5338803">
            <a:off x="-1484975" y="-1088793"/>
            <a:ext cx="4344092" cy="3630937"/>
          </a:xfrm>
          <a:custGeom>
            <a:avLst/>
            <a:gdLst/>
            <a:ahLst/>
            <a:cxnLst/>
            <a:rect r="r" b="b" t="t" l="l"/>
            <a:pathLst>
              <a:path h="3630937" w="4344092">
                <a:moveTo>
                  <a:pt x="0" y="0"/>
                </a:moveTo>
                <a:lnTo>
                  <a:pt x="4344093" y="0"/>
                </a:lnTo>
                <a:lnTo>
                  <a:pt x="4344093" y="3630937"/>
                </a:lnTo>
                <a:lnTo>
                  <a:pt x="0" y="36309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4601419" y="-882917"/>
            <a:ext cx="4584342" cy="4787825"/>
          </a:xfrm>
          <a:custGeom>
            <a:avLst/>
            <a:gdLst/>
            <a:ahLst/>
            <a:cxnLst/>
            <a:rect r="r" b="b" t="t" l="l"/>
            <a:pathLst>
              <a:path h="4787825" w="4584342">
                <a:moveTo>
                  <a:pt x="0" y="0"/>
                </a:moveTo>
                <a:lnTo>
                  <a:pt x="4584342" y="0"/>
                </a:lnTo>
                <a:lnTo>
                  <a:pt x="4584342" y="4787825"/>
                </a:lnTo>
                <a:lnTo>
                  <a:pt x="0" y="47878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-3717735" y="6563981"/>
            <a:ext cx="7435470" cy="2756243"/>
          </a:xfrm>
          <a:custGeom>
            <a:avLst/>
            <a:gdLst/>
            <a:ahLst/>
            <a:cxnLst/>
            <a:rect r="r" b="b" t="t" l="l"/>
            <a:pathLst>
              <a:path h="2756243" w="7435470">
                <a:moveTo>
                  <a:pt x="0" y="0"/>
                </a:moveTo>
                <a:lnTo>
                  <a:pt x="7435470" y="0"/>
                </a:lnTo>
                <a:lnTo>
                  <a:pt x="7435470" y="2756242"/>
                </a:lnTo>
                <a:lnTo>
                  <a:pt x="0" y="27562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390499">
            <a:off x="15209100" y="7703886"/>
            <a:ext cx="4100399" cy="4108102"/>
          </a:xfrm>
          <a:custGeom>
            <a:avLst/>
            <a:gdLst/>
            <a:ahLst/>
            <a:cxnLst/>
            <a:rect r="r" b="b" t="t" l="l"/>
            <a:pathLst>
              <a:path h="4108102" w="4100399">
                <a:moveTo>
                  <a:pt x="0" y="0"/>
                </a:moveTo>
                <a:lnTo>
                  <a:pt x="4100400" y="0"/>
                </a:lnTo>
                <a:lnTo>
                  <a:pt x="4100400" y="4108102"/>
                </a:lnTo>
                <a:lnTo>
                  <a:pt x="0" y="410810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767567" y="2105026"/>
            <a:ext cx="14432984" cy="3585718"/>
            <a:chOff x="0" y="0"/>
            <a:chExt cx="19243979" cy="4780958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9243979" cy="4780958"/>
              <a:chOff x="0" y="0"/>
              <a:chExt cx="5245619" cy="1303217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5245619" cy="1303217"/>
              </a:xfrm>
              <a:custGeom>
                <a:avLst/>
                <a:gdLst/>
                <a:ahLst/>
                <a:cxnLst/>
                <a:rect r="r" b="b" t="t" l="l"/>
                <a:pathLst>
                  <a:path h="1303217" w="5245619">
                    <a:moveTo>
                      <a:pt x="27357" y="0"/>
                    </a:moveTo>
                    <a:lnTo>
                      <a:pt x="5218262" y="0"/>
                    </a:lnTo>
                    <a:cubicBezTo>
                      <a:pt x="5225518" y="0"/>
                      <a:pt x="5232476" y="2882"/>
                      <a:pt x="5237606" y="8013"/>
                    </a:cubicBezTo>
                    <a:cubicBezTo>
                      <a:pt x="5242737" y="13143"/>
                      <a:pt x="5245619" y="20101"/>
                      <a:pt x="5245619" y="27357"/>
                    </a:cubicBezTo>
                    <a:lnTo>
                      <a:pt x="5245619" y="1275860"/>
                    </a:lnTo>
                    <a:cubicBezTo>
                      <a:pt x="5245619" y="1283116"/>
                      <a:pt x="5242737" y="1290074"/>
                      <a:pt x="5237606" y="1295205"/>
                    </a:cubicBezTo>
                    <a:cubicBezTo>
                      <a:pt x="5232476" y="1300335"/>
                      <a:pt x="5225518" y="1303217"/>
                      <a:pt x="5218262" y="1303217"/>
                    </a:cubicBezTo>
                    <a:lnTo>
                      <a:pt x="27357" y="1303217"/>
                    </a:lnTo>
                    <a:cubicBezTo>
                      <a:pt x="20101" y="1303217"/>
                      <a:pt x="13143" y="1300335"/>
                      <a:pt x="8013" y="1295205"/>
                    </a:cubicBezTo>
                    <a:cubicBezTo>
                      <a:pt x="2882" y="1290074"/>
                      <a:pt x="0" y="1283116"/>
                      <a:pt x="0" y="1275860"/>
                    </a:cubicBezTo>
                    <a:lnTo>
                      <a:pt x="0" y="27357"/>
                    </a:lnTo>
                    <a:cubicBezTo>
                      <a:pt x="0" y="20101"/>
                      <a:pt x="2882" y="13143"/>
                      <a:pt x="8013" y="8013"/>
                    </a:cubicBezTo>
                    <a:cubicBezTo>
                      <a:pt x="13143" y="2882"/>
                      <a:pt x="20101" y="0"/>
                      <a:pt x="27357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33350"/>
                <a:ext cx="5245619" cy="143656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826318" y="1680477"/>
              <a:ext cx="17591343" cy="24246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899"/>
                </a:lnSpc>
              </a:pPr>
              <a:r>
                <a:rPr lang="en-US" sz="34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Фотосинтезата е биохимичен процес, чрез който растенията, водораслите и някои бактерии преобразуват слънчевата енергия в химична енергия.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086503" y="1352975"/>
            <a:ext cx="12114994" cy="1577718"/>
            <a:chOff x="0" y="0"/>
            <a:chExt cx="16153326" cy="2103624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16153326" cy="2103624"/>
              <a:chOff x="0" y="0"/>
              <a:chExt cx="3190780" cy="415531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3190780" cy="415531"/>
              </a:xfrm>
              <a:custGeom>
                <a:avLst/>
                <a:gdLst/>
                <a:ahLst/>
                <a:cxnLst/>
                <a:rect r="r" b="b" t="t" l="l"/>
                <a:pathLst>
                  <a:path h="415531" w="3190780">
                    <a:moveTo>
                      <a:pt x="32591" y="0"/>
                    </a:moveTo>
                    <a:lnTo>
                      <a:pt x="3158190" y="0"/>
                    </a:lnTo>
                    <a:cubicBezTo>
                      <a:pt x="3176189" y="0"/>
                      <a:pt x="3190780" y="14591"/>
                      <a:pt x="3190780" y="32591"/>
                    </a:cubicBezTo>
                    <a:lnTo>
                      <a:pt x="3190780" y="382940"/>
                    </a:lnTo>
                    <a:cubicBezTo>
                      <a:pt x="3190780" y="400939"/>
                      <a:pt x="3176189" y="415531"/>
                      <a:pt x="3158190" y="415531"/>
                    </a:cubicBezTo>
                    <a:lnTo>
                      <a:pt x="32591" y="415531"/>
                    </a:lnTo>
                    <a:cubicBezTo>
                      <a:pt x="14591" y="415531"/>
                      <a:pt x="0" y="400939"/>
                      <a:pt x="0" y="382940"/>
                    </a:cubicBezTo>
                    <a:lnTo>
                      <a:pt x="0" y="32591"/>
                    </a:lnTo>
                    <a:cubicBezTo>
                      <a:pt x="0" y="14591"/>
                      <a:pt x="14591" y="0"/>
                      <a:pt x="32591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76200"/>
                <a:ext cx="3190780" cy="49173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815267" y="202394"/>
              <a:ext cx="14522792" cy="17083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029"/>
                </a:lnSpc>
              </a:pPr>
              <a:r>
                <a:rPr lang="en-US" sz="84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Да си припомним</a:t>
              </a: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6701395" y="5919854"/>
            <a:ext cx="1907054" cy="1907054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22" id="22"/>
          <p:cNvSpPr/>
          <p:nvPr/>
        </p:nvSpPr>
        <p:spPr>
          <a:xfrm flipH="false" flipV="false" rot="0">
            <a:off x="7043179" y="6341971"/>
            <a:ext cx="1223486" cy="578387"/>
          </a:xfrm>
          <a:custGeom>
            <a:avLst/>
            <a:gdLst/>
            <a:ahLst/>
            <a:cxnLst/>
            <a:rect r="r" b="b" t="t" l="l"/>
            <a:pathLst>
              <a:path h="578387" w="1223486">
                <a:moveTo>
                  <a:pt x="0" y="0"/>
                </a:moveTo>
                <a:lnTo>
                  <a:pt x="1223487" y="0"/>
                </a:lnTo>
                <a:lnTo>
                  <a:pt x="1223487" y="578386"/>
                </a:lnTo>
                <a:lnTo>
                  <a:pt x="0" y="57838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140883" t="-91294" r="-357014" b="0"/>
            </a:stretch>
          </a:blipFill>
        </p:spPr>
      </p:sp>
      <p:grpSp>
        <p:nvGrpSpPr>
          <p:cNvPr name="Group 23" id="23"/>
          <p:cNvGrpSpPr/>
          <p:nvPr/>
        </p:nvGrpSpPr>
        <p:grpSpPr>
          <a:xfrm rot="0">
            <a:off x="3086503" y="5833620"/>
            <a:ext cx="1907054" cy="1907054"/>
            <a:chOff x="0" y="0"/>
            <a:chExt cx="812800" cy="8128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3456699" y="6325191"/>
            <a:ext cx="1166662" cy="589492"/>
          </a:xfrm>
          <a:custGeom>
            <a:avLst/>
            <a:gdLst/>
            <a:ahLst/>
            <a:cxnLst/>
            <a:rect r="r" b="b" t="t" l="l"/>
            <a:pathLst>
              <a:path h="589492" w="1166662">
                <a:moveTo>
                  <a:pt x="0" y="0"/>
                </a:moveTo>
                <a:lnTo>
                  <a:pt x="1166662" y="0"/>
                </a:lnTo>
                <a:lnTo>
                  <a:pt x="1166662" y="589492"/>
                </a:lnTo>
                <a:lnTo>
                  <a:pt x="0" y="58949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-87691" r="-527019" b="0"/>
            </a:stretch>
          </a:blipFill>
        </p:spPr>
      </p:sp>
      <p:grpSp>
        <p:nvGrpSpPr>
          <p:cNvPr name="Group 27" id="27"/>
          <p:cNvGrpSpPr/>
          <p:nvPr/>
        </p:nvGrpSpPr>
        <p:grpSpPr>
          <a:xfrm rot="0">
            <a:off x="10558177" y="5961156"/>
            <a:ext cx="1907054" cy="1907054"/>
            <a:chOff x="0" y="0"/>
            <a:chExt cx="812800" cy="8128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30" id="30"/>
          <p:cNvSpPr/>
          <p:nvPr/>
        </p:nvSpPr>
        <p:spPr>
          <a:xfrm flipH="false" flipV="false" rot="0">
            <a:off x="10684899" y="6341971"/>
            <a:ext cx="1726640" cy="572712"/>
          </a:xfrm>
          <a:custGeom>
            <a:avLst/>
            <a:gdLst/>
            <a:ahLst/>
            <a:cxnLst/>
            <a:rect r="r" b="b" t="t" l="l"/>
            <a:pathLst>
              <a:path h="572712" w="1726640">
                <a:moveTo>
                  <a:pt x="0" y="0"/>
                </a:moveTo>
                <a:lnTo>
                  <a:pt x="1726641" y="0"/>
                </a:lnTo>
                <a:lnTo>
                  <a:pt x="1726641" y="572712"/>
                </a:lnTo>
                <a:lnTo>
                  <a:pt x="0" y="57271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240605" t="-93190" r="-83061" b="0"/>
            </a:stretch>
          </a:blipFill>
        </p:spPr>
      </p:sp>
      <p:grpSp>
        <p:nvGrpSpPr>
          <p:cNvPr name="Group 31" id="31"/>
          <p:cNvGrpSpPr/>
          <p:nvPr/>
        </p:nvGrpSpPr>
        <p:grpSpPr>
          <a:xfrm rot="0">
            <a:off x="12695145" y="5961156"/>
            <a:ext cx="1907054" cy="1907054"/>
            <a:chOff x="0" y="0"/>
            <a:chExt cx="812800" cy="8128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34" id="34"/>
          <p:cNvSpPr/>
          <p:nvPr/>
        </p:nvSpPr>
        <p:spPr>
          <a:xfrm flipH="false" flipV="false" rot="0">
            <a:off x="13194293" y="6388804"/>
            <a:ext cx="908758" cy="525878"/>
          </a:xfrm>
          <a:custGeom>
            <a:avLst/>
            <a:gdLst/>
            <a:ahLst/>
            <a:cxnLst/>
            <a:rect r="r" b="b" t="t" l="l"/>
            <a:pathLst>
              <a:path h="525878" w="908758">
                <a:moveTo>
                  <a:pt x="0" y="0"/>
                </a:moveTo>
                <a:lnTo>
                  <a:pt x="908758" y="0"/>
                </a:lnTo>
                <a:lnTo>
                  <a:pt x="908758" y="525879"/>
                </a:lnTo>
                <a:lnTo>
                  <a:pt x="0" y="52587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704966" t="-103483" r="0" b="-6912"/>
            </a:stretch>
          </a:blipFill>
        </p:spPr>
      </p:sp>
      <p:grpSp>
        <p:nvGrpSpPr>
          <p:cNvPr name="Group 35" id="35"/>
          <p:cNvGrpSpPr/>
          <p:nvPr/>
        </p:nvGrpSpPr>
        <p:grpSpPr>
          <a:xfrm rot="0">
            <a:off x="1767567" y="7054985"/>
            <a:ext cx="14432984" cy="2063247"/>
            <a:chOff x="0" y="0"/>
            <a:chExt cx="5245619" cy="74988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5245619" cy="749880"/>
            </a:xfrm>
            <a:custGeom>
              <a:avLst/>
              <a:gdLst/>
              <a:ahLst/>
              <a:cxnLst/>
              <a:rect r="r" b="b" t="t" l="l"/>
              <a:pathLst>
                <a:path h="749880" w="5245619">
                  <a:moveTo>
                    <a:pt x="27357" y="0"/>
                  </a:moveTo>
                  <a:lnTo>
                    <a:pt x="5218262" y="0"/>
                  </a:lnTo>
                  <a:cubicBezTo>
                    <a:pt x="5225518" y="0"/>
                    <a:pt x="5232476" y="2882"/>
                    <a:pt x="5237606" y="8013"/>
                  </a:cubicBezTo>
                  <a:cubicBezTo>
                    <a:pt x="5242737" y="13143"/>
                    <a:pt x="5245619" y="20101"/>
                    <a:pt x="5245619" y="27357"/>
                  </a:cubicBezTo>
                  <a:lnTo>
                    <a:pt x="5245619" y="722523"/>
                  </a:lnTo>
                  <a:cubicBezTo>
                    <a:pt x="5245619" y="729779"/>
                    <a:pt x="5242737" y="736737"/>
                    <a:pt x="5237606" y="741867"/>
                  </a:cubicBezTo>
                  <a:cubicBezTo>
                    <a:pt x="5232476" y="746998"/>
                    <a:pt x="5225518" y="749880"/>
                    <a:pt x="5218262" y="749880"/>
                  </a:cubicBezTo>
                  <a:lnTo>
                    <a:pt x="27357" y="749880"/>
                  </a:lnTo>
                  <a:cubicBezTo>
                    <a:pt x="20101" y="749880"/>
                    <a:pt x="13143" y="746998"/>
                    <a:pt x="8013" y="741867"/>
                  </a:cubicBezTo>
                  <a:cubicBezTo>
                    <a:pt x="2882" y="736737"/>
                    <a:pt x="0" y="729779"/>
                    <a:pt x="0" y="722523"/>
                  </a:cubicBezTo>
                  <a:lnTo>
                    <a:pt x="0" y="27357"/>
                  </a:lnTo>
                  <a:cubicBezTo>
                    <a:pt x="0" y="20101"/>
                    <a:pt x="2882" y="13143"/>
                    <a:pt x="8013" y="8013"/>
                  </a:cubicBezTo>
                  <a:cubicBezTo>
                    <a:pt x="13143" y="2882"/>
                    <a:pt x="20101" y="0"/>
                    <a:pt x="27357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37" id="37"/>
            <p:cNvSpPr txBox="true"/>
            <p:nvPr/>
          </p:nvSpPr>
          <p:spPr>
            <a:xfrm>
              <a:off x="0" y="-57150"/>
              <a:ext cx="5245619" cy="80703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8" id="38"/>
          <p:cNvSpPr txBox="true"/>
          <p:nvPr/>
        </p:nvSpPr>
        <p:spPr>
          <a:xfrm rot="0">
            <a:off x="10161064" y="7746565"/>
            <a:ext cx="5068161" cy="6134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глюкоза + кислород 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2540916" y="7746565"/>
            <a:ext cx="5812327" cy="6134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въглероден диоксид + вода</a:t>
            </a:r>
          </a:p>
        </p:txBody>
      </p:sp>
      <p:grpSp>
        <p:nvGrpSpPr>
          <p:cNvPr name="Group 40" id="40"/>
          <p:cNvGrpSpPr/>
          <p:nvPr/>
        </p:nvGrpSpPr>
        <p:grpSpPr>
          <a:xfrm rot="0">
            <a:off x="9132255" y="7676480"/>
            <a:ext cx="878446" cy="918855"/>
            <a:chOff x="0" y="0"/>
            <a:chExt cx="777055" cy="81280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42" id="42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43" id="43"/>
          <p:cNvSpPr txBox="true"/>
          <p:nvPr/>
        </p:nvSpPr>
        <p:spPr>
          <a:xfrm rot="0">
            <a:off x="2540916" y="8557235"/>
            <a:ext cx="5812327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изходни вещества</a:t>
            </a:r>
          </a:p>
        </p:txBody>
      </p:sp>
      <p:sp>
        <p:nvSpPr>
          <p:cNvPr name="TextBox 44" id="44"/>
          <p:cNvSpPr txBox="true"/>
          <p:nvPr/>
        </p:nvSpPr>
        <p:spPr>
          <a:xfrm rot="0">
            <a:off x="9788981" y="8557235"/>
            <a:ext cx="5812327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продукти на реакцията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-10510529">
            <a:off x="16717733" y="-142898"/>
            <a:ext cx="2116480" cy="1769025"/>
          </a:xfrm>
          <a:custGeom>
            <a:avLst/>
            <a:gdLst/>
            <a:ahLst/>
            <a:cxnLst/>
            <a:rect r="r" b="b" t="t" l="l"/>
            <a:pathLst>
              <a:path h="1769025" w="2116480">
                <a:moveTo>
                  <a:pt x="0" y="0"/>
                </a:moveTo>
                <a:lnTo>
                  <a:pt x="2116480" y="0"/>
                </a:lnTo>
                <a:lnTo>
                  <a:pt x="2116480" y="1769025"/>
                </a:lnTo>
                <a:lnTo>
                  <a:pt x="0" y="17690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72213">
            <a:off x="16727919" y="8133730"/>
            <a:ext cx="2153552" cy="2249141"/>
          </a:xfrm>
          <a:custGeom>
            <a:avLst/>
            <a:gdLst/>
            <a:ahLst/>
            <a:cxnLst/>
            <a:rect r="r" b="b" t="t" l="l"/>
            <a:pathLst>
              <a:path h="2249141" w="2153552">
                <a:moveTo>
                  <a:pt x="0" y="0"/>
                </a:moveTo>
                <a:lnTo>
                  <a:pt x="2153552" y="0"/>
                </a:lnTo>
                <a:lnTo>
                  <a:pt x="2153552" y="2249140"/>
                </a:lnTo>
                <a:lnTo>
                  <a:pt x="0" y="22491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-2030394" y="8098302"/>
            <a:ext cx="4392532" cy="1628261"/>
          </a:xfrm>
          <a:custGeom>
            <a:avLst/>
            <a:gdLst/>
            <a:ahLst/>
            <a:cxnLst/>
            <a:rect r="r" b="b" t="t" l="l"/>
            <a:pathLst>
              <a:path h="1628261" w="4392532">
                <a:moveTo>
                  <a:pt x="0" y="0"/>
                </a:moveTo>
                <a:lnTo>
                  <a:pt x="4392532" y="0"/>
                </a:lnTo>
                <a:lnTo>
                  <a:pt x="4392532" y="1628261"/>
                </a:lnTo>
                <a:lnTo>
                  <a:pt x="0" y="16282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68944">
            <a:off x="-1527950" y="-1164199"/>
            <a:ext cx="3055901" cy="3061641"/>
          </a:xfrm>
          <a:custGeom>
            <a:avLst/>
            <a:gdLst/>
            <a:ahLst/>
            <a:cxnLst/>
            <a:rect r="r" b="b" t="t" l="l"/>
            <a:pathLst>
              <a:path h="3061641" w="3055901">
                <a:moveTo>
                  <a:pt x="0" y="0"/>
                </a:moveTo>
                <a:lnTo>
                  <a:pt x="3055900" y="0"/>
                </a:lnTo>
                <a:lnTo>
                  <a:pt x="3055900" y="3061641"/>
                </a:lnTo>
                <a:lnTo>
                  <a:pt x="0" y="30616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5166850" y="1394837"/>
            <a:ext cx="7954301" cy="7957558"/>
            <a:chOff x="0" y="0"/>
            <a:chExt cx="10605735" cy="10610077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0605735" cy="10610077"/>
              <a:chOff x="0" y="0"/>
              <a:chExt cx="2890964" cy="2892147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2890964" cy="2892147"/>
              </a:xfrm>
              <a:custGeom>
                <a:avLst/>
                <a:gdLst/>
                <a:ahLst/>
                <a:cxnLst/>
                <a:rect r="r" b="b" t="t" l="l"/>
                <a:pathLst>
                  <a:path h="2892147" w="2890964">
                    <a:moveTo>
                      <a:pt x="49638" y="0"/>
                    </a:moveTo>
                    <a:lnTo>
                      <a:pt x="2841325" y="0"/>
                    </a:lnTo>
                    <a:cubicBezTo>
                      <a:pt x="2868740" y="0"/>
                      <a:pt x="2890964" y="22224"/>
                      <a:pt x="2890964" y="49638"/>
                    </a:cubicBezTo>
                    <a:lnTo>
                      <a:pt x="2890964" y="2842509"/>
                    </a:lnTo>
                    <a:cubicBezTo>
                      <a:pt x="2890964" y="2855674"/>
                      <a:pt x="2885734" y="2868299"/>
                      <a:pt x="2876425" y="2877608"/>
                    </a:cubicBezTo>
                    <a:cubicBezTo>
                      <a:pt x="2867116" y="2886917"/>
                      <a:pt x="2854490" y="2892147"/>
                      <a:pt x="2841325" y="2892147"/>
                    </a:cubicBezTo>
                    <a:lnTo>
                      <a:pt x="49638" y="2892147"/>
                    </a:lnTo>
                    <a:cubicBezTo>
                      <a:pt x="22224" y="2892147"/>
                      <a:pt x="0" y="2869923"/>
                      <a:pt x="0" y="2842509"/>
                    </a:cubicBezTo>
                    <a:lnTo>
                      <a:pt x="0" y="49638"/>
                    </a:lnTo>
                    <a:cubicBezTo>
                      <a:pt x="0" y="22224"/>
                      <a:pt x="22224" y="0"/>
                      <a:pt x="49638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133350"/>
                <a:ext cx="2890964" cy="302549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297501" y="2566925"/>
              <a:ext cx="10010733" cy="760285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039"/>
                </a:lnSpc>
              </a:pPr>
              <a:r>
                <a:rPr lang="en-US" sz="35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Глюкозата, произведена при фотосинтезата, може да се използва за образуване на различни вещества, от които растението се нуждае, за да оцелее.</a:t>
              </a:r>
            </a:p>
            <a:p>
              <a:pPr algn="ctr">
                <a:lnSpc>
                  <a:spcPts val="5039"/>
                </a:lnSpc>
              </a:pPr>
              <a:r>
                <a:rPr lang="en-US" sz="35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Отделеният кислород е важен за съществуването на всички живи същества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6051526" y="741614"/>
            <a:ext cx="6184948" cy="2306572"/>
            <a:chOff x="0" y="0"/>
            <a:chExt cx="8246598" cy="3075429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8246598" cy="3075429"/>
              <a:chOff x="0" y="0"/>
              <a:chExt cx="1628958" cy="607492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628958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1628958">
                    <a:moveTo>
                      <a:pt x="63839" y="0"/>
                    </a:moveTo>
                    <a:lnTo>
                      <a:pt x="1565119" y="0"/>
                    </a:lnTo>
                    <a:cubicBezTo>
                      <a:pt x="1600376" y="0"/>
                      <a:pt x="1628958" y="28581"/>
                      <a:pt x="1628958" y="63839"/>
                    </a:cubicBezTo>
                    <a:lnTo>
                      <a:pt x="1628958" y="543654"/>
                    </a:lnTo>
                    <a:cubicBezTo>
                      <a:pt x="1628958" y="560585"/>
                      <a:pt x="1622232" y="576822"/>
                      <a:pt x="1610260" y="588794"/>
                    </a:cubicBezTo>
                    <a:cubicBezTo>
                      <a:pt x="1598288" y="600766"/>
                      <a:pt x="1582050" y="607492"/>
                      <a:pt x="1565119" y="607492"/>
                    </a:cubicBezTo>
                    <a:lnTo>
                      <a:pt x="63839" y="607492"/>
                    </a:lnTo>
                    <a:cubicBezTo>
                      <a:pt x="28581" y="607492"/>
                      <a:pt x="0" y="578911"/>
                      <a:pt x="0" y="543654"/>
                    </a:cubicBezTo>
                    <a:lnTo>
                      <a:pt x="0" y="63839"/>
                    </a:lnTo>
                    <a:cubicBezTo>
                      <a:pt x="0" y="28581"/>
                      <a:pt x="28581" y="0"/>
                      <a:pt x="6383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76200"/>
                <a:ext cx="1628958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208105" y="192869"/>
              <a:ext cx="7830388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Продукти на реакцията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310690" y="109817"/>
            <a:ext cx="3513260" cy="3365254"/>
            <a:chOff x="0" y="0"/>
            <a:chExt cx="812800" cy="778559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778559"/>
            </a:xfrm>
            <a:custGeom>
              <a:avLst/>
              <a:gdLst/>
              <a:ahLst/>
              <a:cxnLst/>
              <a:rect r="r" b="b" t="t" l="l"/>
              <a:pathLst>
                <a:path h="778559" w="812800">
                  <a:moveTo>
                    <a:pt x="406400" y="0"/>
                  </a:moveTo>
                  <a:cubicBezTo>
                    <a:pt x="181951" y="0"/>
                    <a:pt x="0" y="174286"/>
                    <a:pt x="0" y="389279"/>
                  </a:cubicBezTo>
                  <a:cubicBezTo>
                    <a:pt x="0" y="604272"/>
                    <a:pt x="181951" y="778559"/>
                    <a:pt x="406400" y="778559"/>
                  </a:cubicBezTo>
                  <a:cubicBezTo>
                    <a:pt x="630849" y="778559"/>
                    <a:pt x="812800" y="604272"/>
                    <a:pt x="812800" y="389279"/>
                  </a:cubicBezTo>
                  <a:cubicBezTo>
                    <a:pt x="812800" y="174286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76200" y="44415"/>
              <a:ext cx="660400" cy="661154"/>
            </a:xfrm>
            <a:prstGeom prst="rect">
              <a:avLst/>
            </a:prstGeom>
          </p:spPr>
          <p:txBody>
            <a:bodyPr anchor="ctr" rtlCol="false" tIns="50758" lIns="50758" bIns="50758" rIns="50758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1557009" y="984842"/>
            <a:ext cx="3020621" cy="1406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6"/>
              </a:lnSpc>
            </a:pPr>
            <a:r>
              <a:rPr lang="en-US" sz="2697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Нишесте - форма на съхранение на въглехидрати.</a:t>
            </a:r>
          </a:p>
        </p:txBody>
      </p:sp>
      <p:grpSp>
        <p:nvGrpSpPr>
          <p:cNvPr name="Group 22" id="22"/>
          <p:cNvGrpSpPr/>
          <p:nvPr/>
        </p:nvGrpSpPr>
        <p:grpSpPr>
          <a:xfrm rot="-1896128">
            <a:off x="13118693" y="2901928"/>
            <a:ext cx="839576" cy="878196"/>
            <a:chOff x="0" y="0"/>
            <a:chExt cx="777055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3530725" y="4719749"/>
            <a:ext cx="839576" cy="878196"/>
            <a:chOff x="0" y="0"/>
            <a:chExt cx="777055" cy="8128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-10800000">
            <a:off x="3921708" y="4719749"/>
            <a:ext cx="839576" cy="878196"/>
            <a:chOff x="0" y="0"/>
            <a:chExt cx="777055" cy="8128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30" id="30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-8551857">
            <a:off x="4313282" y="2892012"/>
            <a:ext cx="839576" cy="878196"/>
            <a:chOff x="0" y="0"/>
            <a:chExt cx="777055" cy="8128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33" id="33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0" y="3331111"/>
            <a:ext cx="3516142" cy="3367551"/>
            <a:chOff x="0" y="0"/>
            <a:chExt cx="812800" cy="778451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812800" cy="778451"/>
            </a:xfrm>
            <a:custGeom>
              <a:avLst/>
              <a:gdLst/>
              <a:ahLst/>
              <a:cxnLst/>
              <a:rect r="r" b="b" t="t" l="l"/>
              <a:pathLst>
                <a:path h="778451" w="812800">
                  <a:moveTo>
                    <a:pt x="406400" y="0"/>
                  </a:moveTo>
                  <a:cubicBezTo>
                    <a:pt x="181951" y="0"/>
                    <a:pt x="0" y="174262"/>
                    <a:pt x="0" y="389226"/>
                  </a:cubicBezTo>
                  <a:cubicBezTo>
                    <a:pt x="0" y="604189"/>
                    <a:pt x="181951" y="778451"/>
                    <a:pt x="406400" y="778451"/>
                  </a:cubicBezTo>
                  <a:cubicBezTo>
                    <a:pt x="630849" y="778451"/>
                    <a:pt x="812800" y="604189"/>
                    <a:pt x="812800" y="389226"/>
                  </a:cubicBezTo>
                  <a:cubicBezTo>
                    <a:pt x="812800" y="174262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76200" y="44405"/>
              <a:ext cx="660400" cy="6610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TextBox 37" id="37"/>
          <p:cNvSpPr txBox="true"/>
          <p:nvPr/>
        </p:nvSpPr>
        <p:spPr>
          <a:xfrm rot="0">
            <a:off x="246522" y="4049051"/>
            <a:ext cx="3023099" cy="18840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27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Липиди - за съхранение на мазнини в семената.</a:t>
            </a:r>
          </a:p>
        </p:txBody>
      </p:sp>
      <p:grpSp>
        <p:nvGrpSpPr>
          <p:cNvPr name="Group 38" id="38"/>
          <p:cNvGrpSpPr/>
          <p:nvPr/>
        </p:nvGrpSpPr>
        <p:grpSpPr>
          <a:xfrm rot="0">
            <a:off x="14771858" y="3331111"/>
            <a:ext cx="3516142" cy="3367551"/>
            <a:chOff x="0" y="0"/>
            <a:chExt cx="4688190" cy="4490069"/>
          </a:xfrm>
        </p:grpSpPr>
        <p:grpSp>
          <p:nvGrpSpPr>
            <p:cNvPr name="Group 39" id="39"/>
            <p:cNvGrpSpPr/>
            <p:nvPr/>
          </p:nvGrpSpPr>
          <p:grpSpPr>
            <a:xfrm rot="0">
              <a:off x="0" y="0"/>
              <a:ext cx="4688190" cy="4490069"/>
              <a:chOff x="0" y="0"/>
              <a:chExt cx="812800" cy="778451"/>
            </a:xfrm>
          </p:grpSpPr>
          <p:sp>
            <p:nvSpPr>
              <p:cNvPr name="Freeform 40" id="40"/>
              <p:cNvSpPr/>
              <p:nvPr/>
            </p:nvSpPr>
            <p:spPr>
              <a:xfrm flipH="false" flipV="false" rot="0">
                <a:off x="0" y="0"/>
                <a:ext cx="812800" cy="778451"/>
              </a:xfrm>
              <a:custGeom>
                <a:avLst/>
                <a:gdLst/>
                <a:ahLst/>
                <a:cxnLst/>
                <a:rect r="r" b="b" t="t" l="l"/>
                <a:pathLst>
                  <a:path h="778451" w="812800">
                    <a:moveTo>
                      <a:pt x="406400" y="0"/>
                    </a:moveTo>
                    <a:cubicBezTo>
                      <a:pt x="181951" y="0"/>
                      <a:pt x="0" y="174262"/>
                      <a:pt x="0" y="389226"/>
                    </a:cubicBezTo>
                    <a:cubicBezTo>
                      <a:pt x="0" y="604189"/>
                      <a:pt x="181951" y="778451"/>
                      <a:pt x="406400" y="778451"/>
                    </a:cubicBezTo>
                    <a:cubicBezTo>
                      <a:pt x="630849" y="778451"/>
                      <a:pt x="812800" y="604189"/>
                      <a:pt x="812800" y="389226"/>
                    </a:cubicBezTo>
                    <a:cubicBezTo>
                      <a:pt x="812800" y="174262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41" id="41"/>
              <p:cNvSpPr txBox="true"/>
              <p:nvPr/>
            </p:nvSpPr>
            <p:spPr>
              <a:xfrm>
                <a:off x="76200" y="34880"/>
                <a:ext cx="660400" cy="6705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TextBox 42" id="42"/>
            <p:cNvSpPr txBox="true"/>
            <p:nvPr/>
          </p:nvSpPr>
          <p:spPr>
            <a:xfrm rot="0">
              <a:off x="529411" y="655629"/>
              <a:ext cx="3629368" cy="31311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779"/>
                </a:lnSpc>
              </a:pPr>
              <a:r>
                <a:rPr lang="en-US" sz="27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Целулоза за изграждане и укрепване на клетъчните стени.</a:t>
              </a: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13462261" y="109817"/>
            <a:ext cx="3516142" cy="3365254"/>
            <a:chOff x="0" y="0"/>
            <a:chExt cx="812800" cy="777920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812800" cy="777920"/>
            </a:xfrm>
            <a:custGeom>
              <a:avLst/>
              <a:gdLst/>
              <a:ahLst/>
              <a:cxnLst/>
              <a:rect r="r" b="b" t="t" l="l"/>
              <a:pathLst>
                <a:path h="777920" w="812800">
                  <a:moveTo>
                    <a:pt x="406400" y="0"/>
                  </a:moveTo>
                  <a:cubicBezTo>
                    <a:pt x="181951" y="0"/>
                    <a:pt x="0" y="174143"/>
                    <a:pt x="0" y="388960"/>
                  </a:cubicBezTo>
                  <a:cubicBezTo>
                    <a:pt x="0" y="603777"/>
                    <a:pt x="181951" y="777920"/>
                    <a:pt x="406400" y="777920"/>
                  </a:cubicBezTo>
                  <a:cubicBezTo>
                    <a:pt x="630849" y="777920"/>
                    <a:pt x="812800" y="603777"/>
                    <a:pt x="812800" y="388960"/>
                  </a:cubicBezTo>
                  <a:cubicBezTo>
                    <a:pt x="812800" y="174143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5" id="45"/>
            <p:cNvSpPr txBox="true"/>
            <p:nvPr/>
          </p:nvSpPr>
          <p:spPr>
            <a:xfrm>
              <a:off x="76200" y="44355"/>
              <a:ext cx="660400" cy="66063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TextBox 46" id="46"/>
          <p:cNvSpPr txBox="true"/>
          <p:nvPr/>
        </p:nvSpPr>
        <p:spPr>
          <a:xfrm rot="0">
            <a:off x="13708782" y="1110672"/>
            <a:ext cx="3023099" cy="1407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27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Аминокиселини за производство на протеини.</a:t>
            </a:r>
          </a:p>
        </p:txBody>
      </p:sp>
      <p:grpSp>
        <p:nvGrpSpPr>
          <p:cNvPr name="Group 47" id="47"/>
          <p:cNvGrpSpPr/>
          <p:nvPr/>
        </p:nvGrpSpPr>
        <p:grpSpPr>
          <a:xfrm rot="0">
            <a:off x="13462261" y="6954291"/>
            <a:ext cx="3516142" cy="2891301"/>
            <a:chOff x="0" y="0"/>
            <a:chExt cx="4688190" cy="3855069"/>
          </a:xfrm>
        </p:grpSpPr>
        <p:grpSp>
          <p:nvGrpSpPr>
            <p:cNvPr name="Group 48" id="48"/>
            <p:cNvGrpSpPr/>
            <p:nvPr/>
          </p:nvGrpSpPr>
          <p:grpSpPr>
            <a:xfrm rot="0">
              <a:off x="0" y="0"/>
              <a:ext cx="4688190" cy="3855069"/>
              <a:chOff x="0" y="0"/>
              <a:chExt cx="812800" cy="668360"/>
            </a:xfrm>
          </p:grpSpPr>
          <p:sp>
            <p:nvSpPr>
              <p:cNvPr name="Freeform 49" id="49"/>
              <p:cNvSpPr/>
              <p:nvPr/>
            </p:nvSpPr>
            <p:spPr>
              <a:xfrm flipH="false" flipV="false" rot="0">
                <a:off x="0" y="0"/>
                <a:ext cx="812800" cy="668360"/>
              </a:xfrm>
              <a:custGeom>
                <a:avLst/>
                <a:gdLst/>
                <a:ahLst/>
                <a:cxnLst/>
                <a:rect r="r" b="b" t="t" l="l"/>
                <a:pathLst>
                  <a:path h="668360" w="812800">
                    <a:moveTo>
                      <a:pt x="406400" y="0"/>
                    </a:moveTo>
                    <a:cubicBezTo>
                      <a:pt x="181951" y="0"/>
                      <a:pt x="0" y="149618"/>
                      <a:pt x="0" y="334180"/>
                    </a:cubicBezTo>
                    <a:cubicBezTo>
                      <a:pt x="0" y="518743"/>
                      <a:pt x="181951" y="668360"/>
                      <a:pt x="406400" y="668360"/>
                    </a:cubicBezTo>
                    <a:cubicBezTo>
                      <a:pt x="630849" y="668360"/>
                      <a:pt x="812800" y="518743"/>
                      <a:pt x="812800" y="334180"/>
                    </a:cubicBezTo>
                    <a:cubicBezTo>
                      <a:pt x="812800" y="149618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50" id="50"/>
              <p:cNvSpPr txBox="true"/>
              <p:nvPr/>
            </p:nvSpPr>
            <p:spPr>
              <a:xfrm>
                <a:off x="76200" y="24559"/>
                <a:ext cx="660400" cy="58114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sp>
          <p:nvSpPr>
            <p:cNvPr name="TextBox 51" id="51"/>
            <p:cNvSpPr txBox="true"/>
            <p:nvPr/>
          </p:nvSpPr>
          <p:spPr>
            <a:xfrm rot="0">
              <a:off x="529411" y="655629"/>
              <a:ext cx="3629368" cy="24961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779"/>
                </a:lnSpc>
              </a:pPr>
              <a:r>
                <a:rPr lang="en-US" sz="27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Поддържа дишането на аеробните организми</a:t>
              </a:r>
            </a:p>
          </p:txBody>
        </p:sp>
      </p:grpSp>
      <p:grpSp>
        <p:nvGrpSpPr>
          <p:cNvPr name="Group 52" id="52"/>
          <p:cNvGrpSpPr/>
          <p:nvPr/>
        </p:nvGrpSpPr>
        <p:grpSpPr>
          <a:xfrm rot="0">
            <a:off x="1315355" y="6954291"/>
            <a:ext cx="3516142" cy="2891301"/>
            <a:chOff x="0" y="0"/>
            <a:chExt cx="812800" cy="668360"/>
          </a:xfrm>
        </p:grpSpPr>
        <p:sp>
          <p:nvSpPr>
            <p:cNvPr name="Freeform 53" id="53"/>
            <p:cNvSpPr/>
            <p:nvPr/>
          </p:nvSpPr>
          <p:spPr>
            <a:xfrm flipH="false" flipV="false" rot="0">
              <a:off x="0" y="0"/>
              <a:ext cx="812800" cy="668360"/>
            </a:xfrm>
            <a:custGeom>
              <a:avLst/>
              <a:gdLst/>
              <a:ahLst/>
              <a:cxnLst/>
              <a:rect r="r" b="b" t="t" l="l"/>
              <a:pathLst>
                <a:path h="668360" w="812800">
                  <a:moveTo>
                    <a:pt x="406400" y="0"/>
                  </a:moveTo>
                  <a:cubicBezTo>
                    <a:pt x="181951" y="0"/>
                    <a:pt x="0" y="149618"/>
                    <a:pt x="0" y="334180"/>
                  </a:cubicBezTo>
                  <a:cubicBezTo>
                    <a:pt x="0" y="518743"/>
                    <a:pt x="181951" y="668360"/>
                    <a:pt x="406400" y="668360"/>
                  </a:cubicBezTo>
                  <a:cubicBezTo>
                    <a:pt x="630849" y="668360"/>
                    <a:pt x="812800" y="518743"/>
                    <a:pt x="812800" y="334180"/>
                  </a:cubicBezTo>
                  <a:cubicBezTo>
                    <a:pt x="812800" y="149618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4" id="54"/>
            <p:cNvSpPr txBox="true"/>
            <p:nvPr/>
          </p:nvSpPr>
          <p:spPr>
            <a:xfrm>
              <a:off x="76200" y="34084"/>
              <a:ext cx="660400" cy="5716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TextBox 55" id="55"/>
          <p:cNvSpPr txBox="true"/>
          <p:nvPr/>
        </p:nvSpPr>
        <p:spPr>
          <a:xfrm rot="0">
            <a:off x="1706307" y="7672232"/>
            <a:ext cx="2722026" cy="1407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Регулира състава на атмосферата</a:t>
            </a:r>
          </a:p>
        </p:txBody>
      </p:sp>
      <p:grpSp>
        <p:nvGrpSpPr>
          <p:cNvPr name="Group 56" id="56"/>
          <p:cNvGrpSpPr/>
          <p:nvPr/>
        </p:nvGrpSpPr>
        <p:grpSpPr>
          <a:xfrm rot="0">
            <a:off x="12698905" y="8399942"/>
            <a:ext cx="839576" cy="878196"/>
            <a:chOff x="0" y="0"/>
            <a:chExt cx="777055" cy="812800"/>
          </a:xfrm>
        </p:grpSpPr>
        <p:sp>
          <p:nvSpPr>
            <p:cNvPr name="Freeform 57" id="57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58" id="58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9" id="59"/>
          <p:cNvGrpSpPr/>
          <p:nvPr/>
        </p:nvGrpSpPr>
        <p:grpSpPr>
          <a:xfrm rot="-10800000">
            <a:off x="4747062" y="8380104"/>
            <a:ext cx="839576" cy="878196"/>
            <a:chOff x="0" y="0"/>
            <a:chExt cx="777055" cy="812800"/>
          </a:xfrm>
        </p:grpSpPr>
        <p:sp>
          <p:nvSpPr>
            <p:cNvPr name="Freeform 60" id="60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61" id="61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2" id="62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-10800000">
            <a:off x="-874547" y="-926972"/>
            <a:ext cx="3867912" cy="4114800"/>
          </a:xfrm>
          <a:custGeom>
            <a:avLst/>
            <a:gdLst/>
            <a:ahLst/>
            <a:cxnLst/>
            <a:rect r="r" b="b" t="t" l="l"/>
            <a:pathLst>
              <a:path h="4114800" w="3867912">
                <a:moveTo>
                  <a:pt x="0" y="0"/>
                </a:moveTo>
                <a:lnTo>
                  <a:pt x="3867912" y="0"/>
                </a:lnTo>
                <a:lnTo>
                  <a:pt x="386791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762381" y="8363066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560726" y="1614678"/>
            <a:ext cx="13166548" cy="1410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481"/>
              </a:lnSpc>
            </a:pPr>
            <a:r>
              <a:rPr lang="en-US" sz="8201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Фази на фотосинтезата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10365254" y="4260272"/>
            <a:ext cx="5962152" cy="3362155"/>
            <a:chOff x="0" y="0"/>
            <a:chExt cx="7949536" cy="4482873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0" y="0"/>
              <a:ext cx="7949536" cy="4482873"/>
              <a:chOff x="0" y="0"/>
              <a:chExt cx="1678022" cy="946264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1678022" cy="946264"/>
              </a:xfrm>
              <a:custGeom>
                <a:avLst/>
                <a:gdLst/>
                <a:ahLst/>
                <a:cxnLst/>
                <a:rect r="r" b="b" t="t" l="l"/>
                <a:pathLst>
                  <a:path h="946264" w="1678022">
                    <a:moveTo>
                      <a:pt x="83218" y="0"/>
                    </a:moveTo>
                    <a:lnTo>
                      <a:pt x="1594804" y="0"/>
                    </a:lnTo>
                    <a:cubicBezTo>
                      <a:pt x="1616875" y="0"/>
                      <a:pt x="1638042" y="8768"/>
                      <a:pt x="1653648" y="24374"/>
                    </a:cubicBezTo>
                    <a:cubicBezTo>
                      <a:pt x="1669255" y="39980"/>
                      <a:pt x="1678022" y="61147"/>
                      <a:pt x="1678022" y="83218"/>
                    </a:cubicBezTo>
                    <a:lnTo>
                      <a:pt x="1678022" y="863046"/>
                    </a:lnTo>
                    <a:cubicBezTo>
                      <a:pt x="1678022" y="885117"/>
                      <a:pt x="1669255" y="906284"/>
                      <a:pt x="1653648" y="921890"/>
                    </a:cubicBezTo>
                    <a:cubicBezTo>
                      <a:pt x="1638042" y="937497"/>
                      <a:pt x="1616875" y="946264"/>
                      <a:pt x="1594804" y="946264"/>
                    </a:cubicBezTo>
                    <a:lnTo>
                      <a:pt x="83218" y="946264"/>
                    </a:lnTo>
                    <a:cubicBezTo>
                      <a:pt x="61147" y="946264"/>
                      <a:pt x="39980" y="937497"/>
                      <a:pt x="24374" y="921890"/>
                    </a:cubicBezTo>
                    <a:cubicBezTo>
                      <a:pt x="8768" y="906284"/>
                      <a:pt x="0" y="885117"/>
                      <a:pt x="0" y="863046"/>
                    </a:cubicBezTo>
                    <a:lnTo>
                      <a:pt x="0" y="83218"/>
                    </a:lnTo>
                    <a:cubicBezTo>
                      <a:pt x="0" y="61147"/>
                      <a:pt x="8768" y="39980"/>
                      <a:pt x="24374" y="24374"/>
                    </a:cubicBezTo>
                    <a:cubicBezTo>
                      <a:pt x="39980" y="8768"/>
                      <a:pt x="61147" y="0"/>
                      <a:pt x="83218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133350"/>
                <a:ext cx="1678022" cy="1079614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366739" y="1162990"/>
              <a:ext cx="7216057" cy="207116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327"/>
                </a:lnSpc>
              </a:pPr>
              <a:r>
                <a:rPr lang="en-US" sz="451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Тъмнинна </a:t>
              </a:r>
            </a:p>
            <a:p>
              <a:pPr algn="ctr">
                <a:lnSpc>
                  <a:spcPts val="6327"/>
                </a:lnSpc>
              </a:pPr>
              <a:r>
                <a:rPr lang="en-US" sz="451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фаза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8704777" y="5481922"/>
            <a:ext cx="878446" cy="918855"/>
            <a:chOff x="0" y="0"/>
            <a:chExt cx="777055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-874547" y="8988263"/>
            <a:ext cx="3797253" cy="3804386"/>
          </a:xfrm>
          <a:custGeom>
            <a:avLst/>
            <a:gdLst/>
            <a:ahLst/>
            <a:cxnLst/>
            <a:rect r="r" b="b" t="t" l="l"/>
            <a:pathLst>
              <a:path h="3804386" w="3797253">
                <a:moveTo>
                  <a:pt x="0" y="0"/>
                </a:moveTo>
                <a:lnTo>
                  <a:pt x="3797254" y="0"/>
                </a:lnTo>
                <a:lnTo>
                  <a:pt x="3797254" y="3804386"/>
                </a:lnTo>
                <a:lnTo>
                  <a:pt x="0" y="380438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068381" y="-1179988"/>
            <a:ext cx="3797253" cy="3804386"/>
          </a:xfrm>
          <a:custGeom>
            <a:avLst/>
            <a:gdLst/>
            <a:ahLst/>
            <a:cxnLst/>
            <a:rect r="r" b="b" t="t" l="l"/>
            <a:pathLst>
              <a:path h="3804386" w="3797253">
                <a:moveTo>
                  <a:pt x="0" y="0"/>
                </a:moveTo>
                <a:lnTo>
                  <a:pt x="3797253" y="0"/>
                </a:lnTo>
                <a:lnTo>
                  <a:pt x="3797253" y="3804386"/>
                </a:lnTo>
                <a:lnTo>
                  <a:pt x="0" y="380438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1961575" y="4260272"/>
            <a:ext cx="5962152" cy="3362155"/>
            <a:chOff x="0" y="0"/>
            <a:chExt cx="7949536" cy="4482873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7949536" cy="4482873"/>
              <a:chOff x="0" y="0"/>
              <a:chExt cx="1678022" cy="946264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1678022" cy="946264"/>
              </a:xfrm>
              <a:custGeom>
                <a:avLst/>
                <a:gdLst/>
                <a:ahLst/>
                <a:cxnLst/>
                <a:rect r="r" b="b" t="t" l="l"/>
                <a:pathLst>
                  <a:path h="946264" w="1678022">
                    <a:moveTo>
                      <a:pt x="83218" y="0"/>
                    </a:moveTo>
                    <a:lnTo>
                      <a:pt x="1594804" y="0"/>
                    </a:lnTo>
                    <a:cubicBezTo>
                      <a:pt x="1616875" y="0"/>
                      <a:pt x="1638042" y="8768"/>
                      <a:pt x="1653648" y="24374"/>
                    </a:cubicBezTo>
                    <a:cubicBezTo>
                      <a:pt x="1669255" y="39980"/>
                      <a:pt x="1678022" y="61147"/>
                      <a:pt x="1678022" y="83218"/>
                    </a:cubicBezTo>
                    <a:lnTo>
                      <a:pt x="1678022" y="863046"/>
                    </a:lnTo>
                    <a:cubicBezTo>
                      <a:pt x="1678022" y="885117"/>
                      <a:pt x="1669255" y="906284"/>
                      <a:pt x="1653648" y="921890"/>
                    </a:cubicBezTo>
                    <a:cubicBezTo>
                      <a:pt x="1638042" y="937497"/>
                      <a:pt x="1616875" y="946264"/>
                      <a:pt x="1594804" y="946264"/>
                    </a:cubicBezTo>
                    <a:lnTo>
                      <a:pt x="83218" y="946264"/>
                    </a:lnTo>
                    <a:cubicBezTo>
                      <a:pt x="61147" y="946264"/>
                      <a:pt x="39980" y="937497"/>
                      <a:pt x="24374" y="921890"/>
                    </a:cubicBezTo>
                    <a:cubicBezTo>
                      <a:pt x="8768" y="906284"/>
                      <a:pt x="0" y="885117"/>
                      <a:pt x="0" y="863046"/>
                    </a:cubicBezTo>
                    <a:lnTo>
                      <a:pt x="0" y="83218"/>
                    </a:lnTo>
                    <a:cubicBezTo>
                      <a:pt x="0" y="61147"/>
                      <a:pt x="8768" y="39980"/>
                      <a:pt x="24374" y="24374"/>
                    </a:cubicBezTo>
                    <a:cubicBezTo>
                      <a:pt x="39980" y="8768"/>
                      <a:pt x="61147" y="0"/>
                      <a:pt x="83218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133350"/>
                <a:ext cx="1678022" cy="1079614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2" id="22"/>
            <p:cNvSpPr txBox="true"/>
            <p:nvPr/>
          </p:nvSpPr>
          <p:spPr>
            <a:xfrm rot="0">
              <a:off x="366739" y="1162990"/>
              <a:ext cx="7216057" cy="207116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327"/>
                </a:lnSpc>
              </a:pPr>
              <a:r>
                <a:rPr lang="en-US" sz="451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Светлинна </a:t>
              </a:r>
            </a:p>
            <a:p>
              <a:pPr algn="ctr">
                <a:lnSpc>
                  <a:spcPts val="6327"/>
                </a:lnSpc>
              </a:pPr>
              <a:r>
                <a:rPr lang="en-US" sz="451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фаза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5338803">
            <a:off x="-659344" y="16823"/>
            <a:ext cx="3125019" cy="2611995"/>
          </a:xfrm>
          <a:custGeom>
            <a:avLst/>
            <a:gdLst/>
            <a:ahLst/>
            <a:cxnLst/>
            <a:rect r="r" b="b" t="t" l="l"/>
            <a:pathLst>
              <a:path h="2611995" w="3125019">
                <a:moveTo>
                  <a:pt x="0" y="0"/>
                </a:moveTo>
                <a:lnTo>
                  <a:pt x="3125019" y="0"/>
                </a:lnTo>
                <a:lnTo>
                  <a:pt x="3125019" y="2611995"/>
                </a:lnTo>
                <a:lnTo>
                  <a:pt x="0" y="261199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5815967" y="-455983"/>
            <a:ext cx="3291268" cy="3437356"/>
          </a:xfrm>
          <a:custGeom>
            <a:avLst/>
            <a:gdLst/>
            <a:ahLst/>
            <a:cxnLst/>
            <a:rect r="r" b="b" t="t" l="l"/>
            <a:pathLst>
              <a:path h="3437356" w="3291268">
                <a:moveTo>
                  <a:pt x="0" y="0"/>
                </a:moveTo>
                <a:lnTo>
                  <a:pt x="3291269" y="0"/>
                </a:lnTo>
                <a:lnTo>
                  <a:pt x="3291269" y="3437356"/>
                </a:lnTo>
                <a:lnTo>
                  <a:pt x="0" y="343735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-3286916" y="7130554"/>
            <a:ext cx="6032941" cy="2236341"/>
          </a:xfrm>
          <a:custGeom>
            <a:avLst/>
            <a:gdLst/>
            <a:ahLst/>
            <a:cxnLst/>
            <a:rect r="r" b="b" t="t" l="l"/>
            <a:pathLst>
              <a:path h="2236341" w="6032941">
                <a:moveTo>
                  <a:pt x="0" y="0"/>
                </a:moveTo>
                <a:lnTo>
                  <a:pt x="6032941" y="0"/>
                </a:lnTo>
                <a:lnTo>
                  <a:pt x="6032941" y="2236341"/>
                </a:lnTo>
                <a:lnTo>
                  <a:pt x="0" y="22363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390499">
            <a:off x="16245133" y="8626029"/>
            <a:ext cx="2593062" cy="2597933"/>
          </a:xfrm>
          <a:custGeom>
            <a:avLst/>
            <a:gdLst/>
            <a:ahLst/>
            <a:cxnLst/>
            <a:rect r="r" b="b" t="t" l="l"/>
            <a:pathLst>
              <a:path h="2597933" w="2593062">
                <a:moveTo>
                  <a:pt x="0" y="0"/>
                </a:moveTo>
                <a:lnTo>
                  <a:pt x="2593062" y="0"/>
                </a:lnTo>
                <a:lnTo>
                  <a:pt x="2593062" y="2597933"/>
                </a:lnTo>
                <a:lnTo>
                  <a:pt x="0" y="259793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2718134" y="399639"/>
            <a:ext cx="12811706" cy="2306572"/>
            <a:chOff x="0" y="0"/>
            <a:chExt cx="17082274" cy="3075429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7082274" cy="3075429"/>
              <a:chOff x="0" y="0"/>
              <a:chExt cx="3374276" cy="607492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3374277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3374277">
                    <a:moveTo>
                      <a:pt x="30819" y="0"/>
                    </a:moveTo>
                    <a:lnTo>
                      <a:pt x="3343458" y="0"/>
                    </a:lnTo>
                    <a:cubicBezTo>
                      <a:pt x="3351631" y="0"/>
                      <a:pt x="3359471" y="3247"/>
                      <a:pt x="3365250" y="9027"/>
                    </a:cubicBezTo>
                    <a:cubicBezTo>
                      <a:pt x="3371030" y="14806"/>
                      <a:pt x="3374277" y="22645"/>
                      <a:pt x="3374277" y="30819"/>
                    </a:cubicBezTo>
                    <a:lnTo>
                      <a:pt x="3374277" y="576674"/>
                    </a:lnTo>
                    <a:cubicBezTo>
                      <a:pt x="3374277" y="593694"/>
                      <a:pt x="3360479" y="607492"/>
                      <a:pt x="3343458" y="607492"/>
                    </a:cubicBezTo>
                    <a:lnTo>
                      <a:pt x="30819" y="607492"/>
                    </a:lnTo>
                    <a:cubicBezTo>
                      <a:pt x="13798" y="607492"/>
                      <a:pt x="0" y="593694"/>
                      <a:pt x="0" y="576674"/>
                    </a:cubicBezTo>
                    <a:lnTo>
                      <a:pt x="0" y="30819"/>
                    </a:lnTo>
                    <a:cubicBezTo>
                      <a:pt x="0" y="13798"/>
                      <a:pt x="13798" y="0"/>
                      <a:pt x="3081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76200"/>
                <a:ext cx="3374276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862151" y="192869"/>
              <a:ext cx="15357972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Светлинна фаза на фотосинтезата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5470216">
            <a:off x="8704777" y="2789980"/>
            <a:ext cx="878446" cy="918855"/>
            <a:chOff x="0" y="0"/>
            <a:chExt cx="777055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4523550">
            <a:off x="14084092" y="2882357"/>
            <a:ext cx="878446" cy="918855"/>
            <a:chOff x="0" y="0"/>
            <a:chExt cx="777055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6300328">
            <a:off x="3329970" y="2789980"/>
            <a:ext cx="878446" cy="918855"/>
            <a:chOff x="0" y="0"/>
            <a:chExt cx="777055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048713" y="4298218"/>
            <a:ext cx="4361275" cy="2546445"/>
            <a:chOff x="0" y="0"/>
            <a:chExt cx="5815034" cy="3395260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5815034" cy="3395260"/>
              <a:chOff x="0" y="0"/>
              <a:chExt cx="1585091" cy="925497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1585091" cy="925497"/>
              </a:xfrm>
              <a:custGeom>
                <a:avLst/>
                <a:gdLst/>
                <a:ahLst/>
                <a:cxnLst/>
                <a:rect r="r" b="b" t="t" l="l"/>
                <a:pathLst>
                  <a:path h="925497" w="1585091">
                    <a:moveTo>
                      <a:pt x="90533" y="0"/>
                    </a:moveTo>
                    <a:lnTo>
                      <a:pt x="1494558" y="0"/>
                    </a:lnTo>
                    <a:cubicBezTo>
                      <a:pt x="1518569" y="0"/>
                      <a:pt x="1541596" y="9538"/>
                      <a:pt x="1558574" y="26516"/>
                    </a:cubicBezTo>
                    <a:cubicBezTo>
                      <a:pt x="1575552" y="43495"/>
                      <a:pt x="1585091" y="66522"/>
                      <a:pt x="1585091" y="90533"/>
                    </a:cubicBezTo>
                    <a:lnTo>
                      <a:pt x="1585091" y="834964"/>
                    </a:lnTo>
                    <a:cubicBezTo>
                      <a:pt x="1585091" y="858975"/>
                      <a:pt x="1575552" y="882002"/>
                      <a:pt x="1558574" y="898980"/>
                    </a:cubicBezTo>
                    <a:cubicBezTo>
                      <a:pt x="1541596" y="915959"/>
                      <a:pt x="1518569" y="925497"/>
                      <a:pt x="1494558" y="925497"/>
                    </a:cubicBezTo>
                    <a:lnTo>
                      <a:pt x="90533" y="925497"/>
                    </a:lnTo>
                    <a:cubicBezTo>
                      <a:pt x="40533" y="925497"/>
                      <a:pt x="0" y="884964"/>
                      <a:pt x="0" y="834964"/>
                    </a:cubicBezTo>
                    <a:lnTo>
                      <a:pt x="0" y="90533"/>
                    </a:lnTo>
                    <a:cubicBezTo>
                      <a:pt x="0" y="66522"/>
                      <a:pt x="9538" y="43495"/>
                      <a:pt x="26516" y="26516"/>
                    </a:cubicBezTo>
                    <a:cubicBezTo>
                      <a:pt x="43495" y="9538"/>
                      <a:pt x="66522" y="0"/>
                      <a:pt x="9053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133350"/>
                <a:ext cx="1585091" cy="105884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325987" y="1131307"/>
              <a:ext cx="5175912" cy="2089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тилакоидните мембрани в хлоропластите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489564" y="3692626"/>
            <a:ext cx="3479573" cy="1211184"/>
            <a:chOff x="0" y="0"/>
            <a:chExt cx="4639431" cy="1614912"/>
          </a:xfrm>
        </p:grpSpPr>
        <p:grpSp>
          <p:nvGrpSpPr>
            <p:cNvPr name="Group 28" id="28"/>
            <p:cNvGrpSpPr/>
            <p:nvPr/>
          </p:nvGrpSpPr>
          <p:grpSpPr>
            <a:xfrm rot="0">
              <a:off x="0" y="0"/>
              <a:ext cx="4639431" cy="1614912"/>
              <a:chOff x="0" y="0"/>
              <a:chExt cx="1312689" cy="456926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1312689" cy="456926"/>
              </a:xfrm>
              <a:custGeom>
                <a:avLst/>
                <a:gdLst/>
                <a:ahLst/>
                <a:cxnLst/>
                <a:rect r="r" b="b" t="t" l="l"/>
                <a:pathLst>
                  <a:path h="456926" w="1312689">
                    <a:moveTo>
                      <a:pt x="113473" y="0"/>
                    </a:moveTo>
                    <a:lnTo>
                      <a:pt x="1199216" y="0"/>
                    </a:lnTo>
                    <a:cubicBezTo>
                      <a:pt x="1261885" y="0"/>
                      <a:pt x="1312689" y="50804"/>
                      <a:pt x="1312689" y="113473"/>
                    </a:cubicBezTo>
                    <a:lnTo>
                      <a:pt x="1312689" y="343453"/>
                    </a:lnTo>
                    <a:cubicBezTo>
                      <a:pt x="1312689" y="373548"/>
                      <a:pt x="1300734" y="402410"/>
                      <a:pt x="1279453" y="423691"/>
                    </a:cubicBezTo>
                    <a:cubicBezTo>
                      <a:pt x="1258173" y="444971"/>
                      <a:pt x="1229311" y="456926"/>
                      <a:pt x="1199216" y="456926"/>
                    </a:cubicBezTo>
                    <a:lnTo>
                      <a:pt x="113473" y="456926"/>
                    </a:lnTo>
                    <a:cubicBezTo>
                      <a:pt x="50804" y="456926"/>
                      <a:pt x="0" y="406122"/>
                      <a:pt x="0" y="343453"/>
                    </a:cubicBezTo>
                    <a:lnTo>
                      <a:pt x="0" y="113473"/>
                    </a:lnTo>
                    <a:cubicBezTo>
                      <a:pt x="0" y="83378"/>
                      <a:pt x="11955" y="54516"/>
                      <a:pt x="33235" y="33235"/>
                    </a:cubicBezTo>
                    <a:cubicBezTo>
                      <a:pt x="54516" y="11955"/>
                      <a:pt x="83378" y="0"/>
                      <a:pt x="11347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123825"/>
                <a:ext cx="1312689" cy="580751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509806" y="89906"/>
              <a:ext cx="3673188" cy="13779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Място на протичане</a:t>
              </a:r>
            </a:p>
          </p:txBody>
        </p:sp>
      </p:grpSp>
      <p:sp>
        <p:nvSpPr>
          <p:cNvPr name="Freeform 32" id="32"/>
          <p:cNvSpPr/>
          <p:nvPr/>
        </p:nvSpPr>
        <p:spPr>
          <a:xfrm flipH="false" flipV="false" rot="1920336">
            <a:off x="3943801" y="5701320"/>
            <a:ext cx="5148473" cy="3848483"/>
          </a:xfrm>
          <a:custGeom>
            <a:avLst/>
            <a:gdLst/>
            <a:ahLst/>
            <a:cxnLst/>
            <a:rect r="r" b="b" t="t" l="l"/>
            <a:pathLst>
              <a:path h="3848483" w="5148473">
                <a:moveTo>
                  <a:pt x="0" y="0"/>
                </a:moveTo>
                <a:lnTo>
                  <a:pt x="5148472" y="0"/>
                </a:lnTo>
                <a:lnTo>
                  <a:pt x="5148472" y="3848483"/>
                </a:lnTo>
                <a:lnTo>
                  <a:pt x="0" y="384848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grpSp>
        <p:nvGrpSpPr>
          <p:cNvPr name="Group 33" id="33"/>
          <p:cNvGrpSpPr/>
          <p:nvPr/>
        </p:nvGrpSpPr>
        <p:grpSpPr>
          <a:xfrm rot="0">
            <a:off x="6963362" y="4903811"/>
            <a:ext cx="4361275" cy="1470121"/>
            <a:chOff x="0" y="0"/>
            <a:chExt cx="5815034" cy="1960161"/>
          </a:xfrm>
        </p:grpSpPr>
        <p:grpSp>
          <p:nvGrpSpPr>
            <p:cNvPr name="Group 34" id="34"/>
            <p:cNvGrpSpPr/>
            <p:nvPr/>
          </p:nvGrpSpPr>
          <p:grpSpPr>
            <a:xfrm rot="0">
              <a:off x="0" y="0"/>
              <a:ext cx="5815034" cy="1960161"/>
              <a:chOff x="0" y="0"/>
              <a:chExt cx="1585091" cy="534310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1585091" cy="534310"/>
              </a:xfrm>
              <a:custGeom>
                <a:avLst/>
                <a:gdLst/>
                <a:ahLst/>
                <a:cxnLst/>
                <a:rect r="r" b="b" t="t" l="l"/>
                <a:pathLst>
                  <a:path h="534310" w="1585091">
                    <a:moveTo>
                      <a:pt x="90533" y="0"/>
                    </a:moveTo>
                    <a:lnTo>
                      <a:pt x="1494558" y="0"/>
                    </a:lnTo>
                    <a:cubicBezTo>
                      <a:pt x="1518569" y="0"/>
                      <a:pt x="1541596" y="9538"/>
                      <a:pt x="1558574" y="26516"/>
                    </a:cubicBezTo>
                    <a:cubicBezTo>
                      <a:pt x="1575552" y="43495"/>
                      <a:pt x="1585091" y="66522"/>
                      <a:pt x="1585091" y="90533"/>
                    </a:cubicBezTo>
                    <a:lnTo>
                      <a:pt x="1585091" y="443778"/>
                    </a:lnTo>
                    <a:cubicBezTo>
                      <a:pt x="1585091" y="467788"/>
                      <a:pt x="1575552" y="490816"/>
                      <a:pt x="1558574" y="507794"/>
                    </a:cubicBezTo>
                    <a:cubicBezTo>
                      <a:pt x="1541596" y="524772"/>
                      <a:pt x="1518569" y="534310"/>
                      <a:pt x="1494558" y="534310"/>
                    </a:cubicBezTo>
                    <a:lnTo>
                      <a:pt x="90533" y="534310"/>
                    </a:lnTo>
                    <a:cubicBezTo>
                      <a:pt x="66522" y="534310"/>
                      <a:pt x="43495" y="524772"/>
                      <a:pt x="26516" y="507794"/>
                    </a:cubicBezTo>
                    <a:cubicBezTo>
                      <a:pt x="9538" y="490816"/>
                      <a:pt x="0" y="467788"/>
                      <a:pt x="0" y="443778"/>
                    </a:cubicBezTo>
                    <a:lnTo>
                      <a:pt x="0" y="90533"/>
                    </a:lnTo>
                    <a:cubicBezTo>
                      <a:pt x="0" y="66522"/>
                      <a:pt x="9538" y="43495"/>
                      <a:pt x="26516" y="26516"/>
                    </a:cubicBezTo>
                    <a:cubicBezTo>
                      <a:pt x="43495" y="9538"/>
                      <a:pt x="66522" y="0"/>
                      <a:pt x="9053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-133350"/>
                <a:ext cx="1585091" cy="66766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7" id="37"/>
            <p:cNvSpPr txBox="true"/>
            <p:nvPr/>
          </p:nvSpPr>
          <p:spPr>
            <a:xfrm rot="0">
              <a:off x="199807" y="1026532"/>
              <a:ext cx="5468788" cy="6445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199"/>
                </a:lnSpc>
              </a:pPr>
              <a:r>
                <a:rPr lang="en-US" sz="29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слънчева светлина</a:t>
              </a: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12898025" y="4498244"/>
            <a:ext cx="4361275" cy="4251420"/>
            <a:chOff x="0" y="0"/>
            <a:chExt cx="5815034" cy="5668560"/>
          </a:xfrm>
        </p:grpSpPr>
        <p:grpSp>
          <p:nvGrpSpPr>
            <p:cNvPr name="Group 39" id="39"/>
            <p:cNvGrpSpPr/>
            <p:nvPr/>
          </p:nvGrpSpPr>
          <p:grpSpPr>
            <a:xfrm rot="0">
              <a:off x="0" y="0"/>
              <a:ext cx="5815034" cy="5668560"/>
              <a:chOff x="0" y="0"/>
              <a:chExt cx="1585091" cy="1545164"/>
            </a:xfrm>
          </p:grpSpPr>
          <p:sp>
            <p:nvSpPr>
              <p:cNvPr name="Freeform 40" id="40"/>
              <p:cNvSpPr/>
              <p:nvPr/>
            </p:nvSpPr>
            <p:spPr>
              <a:xfrm flipH="false" flipV="false" rot="0">
                <a:off x="0" y="0"/>
                <a:ext cx="1585091" cy="1545164"/>
              </a:xfrm>
              <a:custGeom>
                <a:avLst/>
                <a:gdLst/>
                <a:ahLst/>
                <a:cxnLst/>
                <a:rect r="r" b="b" t="t" l="l"/>
                <a:pathLst>
                  <a:path h="1545164" w="1585091">
                    <a:moveTo>
                      <a:pt x="90533" y="0"/>
                    </a:moveTo>
                    <a:lnTo>
                      <a:pt x="1494558" y="0"/>
                    </a:lnTo>
                    <a:cubicBezTo>
                      <a:pt x="1518569" y="0"/>
                      <a:pt x="1541596" y="9538"/>
                      <a:pt x="1558574" y="26516"/>
                    </a:cubicBezTo>
                    <a:cubicBezTo>
                      <a:pt x="1575552" y="43495"/>
                      <a:pt x="1585091" y="66522"/>
                      <a:pt x="1585091" y="90533"/>
                    </a:cubicBezTo>
                    <a:lnTo>
                      <a:pt x="1585091" y="1454632"/>
                    </a:lnTo>
                    <a:cubicBezTo>
                      <a:pt x="1585091" y="1478642"/>
                      <a:pt x="1575552" y="1501670"/>
                      <a:pt x="1558574" y="1518648"/>
                    </a:cubicBezTo>
                    <a:cubicBezTo>
                      <a:pt x="1541596" y="1535626"/>
                      <a:pt x="1518569" y="1545164"/>
                      <a:pt x="1494558" y="1545164"/>
                    </a:cubicBezTo>
                    <a:lnTo>
                      <a:pt x="90533" y="1545164"/>
                    </a:lnTo>
                    <a:cubicBezTo>
                      <a:pt x="66522" y="1545164"/>
                      <a:pt x="43495" y="1535626"/>
                      <a:pt x="26516" y="1518648"/>
                    </a:cubicBezTo>
                    <a:cubicBezTo>
                      <a:pt x="9538" y="1501670"/>
                      <a:pt x="0" y="1478642"/>
                      <a:pt x="0" y="1454632"/>
                    </a:cubicBezTo>
                    <a:lnTo>
                      <a:pt x="0" y="90533"/>
                    </a:lnTo>
                    <a:cubicBezTo>
                      <a:pt x="0" y="66522"/>
                      <a:pt x="9538" y="43495"/>
                      <a:pt x="26516" y="26516"/>
                    </a:cubicBezTo>
                    <a:cubicBezTo>
                      <a:pt x="43495" y="9538"/>
                      <a:pt x="66522" y="0"/>
                      <a:pt x="9053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1" id="41"/>
              <p:cNvSpPr txBox="true"/>
              <p:nvPr/>
            </p:nvSpPr>
            <p:spPr>
              <a:xfrm>
                <a:off x="0" y="-133350"/>
                <a:ext cx="1585091" cy="167851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2" id="42"/>
            <p:cNvSpPr txBox="true"/>
            <p:nvPr/>
          </p:nvSpPr>
          <p:spPr>
            <a:xfrm rot="0">
              <a:off x="173123" y="1442457"/>
              <a:ext cx="5468788" cy="35115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По време на светлинната фаза слънчевата светлина се трансформира в химична енергия.</a:t>
              </a: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7384200" y="3692626"/>
            <a:ext cx="3479573" cy="1916035"/>
            <a:chOff x="0" y="0"/>
            <a:chExt cx="4639431" cy="2554713"/>
          </a:xfrm>
        </p:grpSpPr>
        <p:grpSp>
          <p:nvGrpSpPr>
            <p:cNvPr name="Group 44" id="44"/>
            <p:cNvGrpSpPr/>
            <p:nvPr/>
          </p:nvGrpSpPr>
          <p:grpSpPr>
            <a:xfrm rot="0">
              <a:off x="0" y="0"/>
              <a:ext cx="4639431" cy="2554713"/>
              <a:chOff x="0" y="0"/>
              <a:chExt cx="1312689" cy="722835"/>
            </a:xfrm>
          </p:grpSpPr>
          <p:sp>
            <p:nvSpPr>
              <p:cNvPr name="Freeform 45" id="45"/>
              <p:cNvSpPr/>
              <p:nvPr/>
            </p:nvSpPr>
            <p:spPr>
              <a:xfrm flipH="false" flipV="false" rot="0">
                <a:off x="0" y="0"/>
                <a:ext cx="1312689" cy="722835"/>
              </a:xfrm>
              <a:custGeom>
                <a:avLst/>
                <a:gdLst/>
                <a:ahLst/>
                <a:cxnLst/>
                <a:rect r="r" b="b" t="t" l="l"/>
                <a:pathLst>
                  <a:path h="722835" w="1312689">
                    <a:moveTo>
                      <a:pt x="113473" y="0"/>
                    </a:moveTo>
                    <a:lnTo>
                      <a:pt x="1199216" y="0"/>
                    </a:lnTo>
                    <a:cubicBezTo>
                      <a:pt x="1261885" y="0"/>
                      <a:pt x="1312689" y="50804"/>
                      <a:pt x="1312689" y="113473"/>
                    </a:cubicBezTo>
                    <a:lnTo>
                      <a:pt x="1312689" y="609362"/>
                    </a:lnTo>
                    <a:cubicBezTo>
                      <a:pt x="1312689" y="639457"/>
                      <a:pt x="1300734" y="668319"/>
                      <a:pt x="1279453" y="689600"/>
                    </a:cubicBezTo>
                    <a:cubicBezTo>
                      <a:pt x="1258173" y="710880"/>
                      <a:pt x="1229311" y="722835"/>
                      <a:pt x="1199216" y="722835"/>
                    </a:cubicBezTo>
                    <a:lnTo>
                      <a:pt x="113473" y="722835"/>
                    </a:lnTo>
                    <a:cubicBezTo>
                      <a:pt x="50804" y="722835"/>
                      <a:pt x="0" y="672031"/>
                      <a:pt x="0" y="609362"/>
                    </a:cubicBezTo>
                    <a:lnTo>
                      <a:pt x="0" y="113473"/>
                    </a:lnTo>
                    <a:cubicBezTo>
                      <a:pt x="0" y="83378"/>
                      <a:pt x="11955" y="54516"/>
                      <a:pt x="33235" y="33235"/>
                    </a:cubicBezTo>
                    <a:cubicBezTo>
                      <a:pt x="54516" y="11955"/>
                      <a:pt x="83378" y="0"/>
                      <a:pt x="11347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6" id="46"/>
              <p:cNvSpPr txBox="true"/>
              <p:nvPr/>
            </p:nvSpPr>
            <p:spPr>
              <a:xfrm>
                <a:off x="0" y="-123825"/>
                <a:ext cx="1312689" cy="846660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7" id="47"/>
            <p:cNvSpPr txBox="true"/>
            <p:nvPr/>
          </p:nvSpPr>
          <p:spPr>
            <a:xfrm rot="0">
              <a:off x="184075" y="559807"/>
              <a:ext cx="4271282" cy="13779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Източник на енергия</a:t>
              </a:r>
            </a:p>
          </p:txBody>
        </p:sp>
      </p:grpSp>
      <p:grpSp>
        <p:nvGrpSpPr>
          <p:cNvPr name="Group 48" id="48"/>
          <p:cNvGrpSpPr/>
          <p:nvPr/>
        </p:nvGrpSpPr>
        <p:grpSpPr>
          <a:xfrm rot="0">
            <a:off x="13318862" y="3692626"/>
            <a:ext cx="3479573" cy="1211184"/>
            <a:chOff x="0" y="0"/>
            <a:chExt cx="1312689" cy="456926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1312689" cy="456926"/>
            </a:xfrm>
            <a:custGeom>
              <a:avLst/>
              <a:gdLst/>
              <a:ahLst/>
              <a:cxnLst/>
              <a:rect r="r" b="b" t="t" l="l"/>
              <a:pathLst>
                <a:path h="456926" w="1312689">
                  <a:moveTo>
                    <a:pt x="113473" y="0"/>
                  </a:moveTo>
                  <a:lnTo>
                    <a:pt x="1199216" y="0"/>
                  </a:lnTo>
                  <a:cubicBezTo>
                    <a:pt x="1261885" y="0"/>
                    <a:pt x="1312689" y="50804"/>
                    <a:pt x="1312689" y="113473"/>
                  </a:cubicBezTo>
                  <a:lnTo>
                    <a:pt x="1312689" y="343453"/>
                  </a:lnTo>
                  <a:cubicBezTo>
                    <a:pt x="1312689" y="373548"/>
                    <a:pt x="1300734" y="402410"/>
                    <a:pt x="1279453" y="423691"/>
                  </a:cubicBezTo>
                  <a:cubicBezTo>
                    <a:pt x="1258173" y="444971"/>
                    <a:pt x="1229311" y="456926"/>
                    <a:pt x="1199216" y="456926"/>
                  </a:cubicBezTo>
                  <a:lnTo>
                    <a:pt x="113473" y="456926"/>
                  </a:lnTo>
                  <a:cubicBezTo>
                    <a:pt x="83378" y="456926"/>
                    <a:pt x="54516" y="444971"/>
                    <a:pt x="33235" y="423691"/>
                  </a:cubicBezTo>
                  <a:cubicBezTo>
                    <a:pt x="11955" y="402410"/>
                    <a:pt x="0" y="373548"/>
                    <a:pt x="0" y="343453"/>
                  </a:cubicBezTo>
                  <a:lnTo>
                    <a:pt x="0" y="113473"/>
                  </a:lnTo>
                  <a:cubicBezTo>
                    <a:pt x="0" y="83378"/>
                    <a:pt x="11955" y="54516"/>
                    <a:pt x="33235" y="33235"/>
                  </a:cubicBezTo>
                  <a:cubicBezTo>
                    <a:pt x="54516" y="11955"/>
                    <a:pt x="83378" y="0"/>
                    <a:pt x="113473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50" id="50"/>
            <p:cNvSpPr txBox="true"/>
            <p:nvPr/>
          </p:nvSpPr>
          <p:spPr>
            <a:xfrm>
              <a:off x="0" y="-123825"/>
              <a:ext cx="1312689" cy="580751"/>
            </a:xfrm>
            <a:prstGeom prst="rect">
              <a:avLst/>
            </a:prstGeom>
          </p:spPr>
          <p:txBody>
            <a:bodyPr anchor="ctr" rtlCol="false" tIns="48941" lIns="48941" bIns="48941" rIns="48941"/>
            <a:lstStyle/>
            <a:p>
              <a:pPr algn="ctr">
                <a:lnSpc>
                  <a:spcPts val="419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51" id="51"/>
          <p:cNvSpPr txBox="true"/>
          <p:nvPr/>
        </p:nvSpPr>
        <p:spPr>
          <a:xfrm rot="0">
            <a:off x="13408367" y="3745769"/>
            <a:ext cx="3250384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Основни характеристики</a:t>
            </a:r>
          </a:p>
        </p:txBody>
      </p:sp>
      <p:sp>
        <p:nvSpPr>
          <p:cNvPr name="Freeform 52" id="52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53" id="53"/>
          <p:cNvSpPr/>
          <p:nvPr/>
        </p:nvSpPr>
        <p:spPr>
          <a:xfrm flipH="false" flipV="false" rot="0">
            <a:off x="1693763" y="8844306"/>
            <a:ext cx="1163401" cy="978683"/>
          </a:xfrm>
          <a:custGeom>
            <a:avLst/>
            <a:gdLst/>
            <a:ahLst/>
            <a:cxnLst/>
            <a:rect r="r" b="b" t="t" l="l"/>
            <a:pathLst>
              <a:path h="978683" w="1163401">
                <a:moveTo>
                  <a:pt x="0" y="0"/>
                </a:moveTo>
                <a:lnTo>
                  <a:pt x="1163401" y="0"/>
                </a:lnTo>
                <a:lnTo>
                  <a:pt x="1163401" y="978683"/>
                </a:lnTo>
                <a:lnTo>
                  <a:pt x="0" y="97868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4" id="54"/>
          <p:cNvSpPr/>
          <p:nvPr/>
        </p:nvSpPr>
        <p:spPr>
          <a:xfrm flipH="false" flipV="false" rot="0">
            <a:off x="2549522" y="6957633"/>
            <a:ext cx="2160624" cy="1561051"/>
          </a:xfrm>
          <a:custGeom>
            <a:avLst/>
            <a:gdLst/>
            <a:ahLst/>
            <a:cxnLst/>
            <a:rect r="r" b="b" t="t" l="l"/>
            <a:pathLst>
              <a:path h="1561051" w="2160624">
                <a:moveTo>
                  <a:pt x="0" y="0"/>
                </a:moveTo>
                <a:lnTo>
                  <a:pt x="2160624" y="0"/>
                </a:lnTo>
                <a:lnTo>
                  <a:pt x="2160624" y="1561050"/>
                </a:lnTo>
                <a:lnTo>
                  <a:pt x="0" y="156105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55" id="55"/>
          <p:cNvSpPr/>
          <p:nvPr/>
        </p:nvSpPr>
        <p:spPr>
          <a:xfrm flipV="true">
            <a:off x="2883379" y="8568440"/>
            <a:ext cx="923199" cy="689860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56" id="56"/>
          <p:cNvSpPr/>
          <p:nvPr/>
        </p:nvSpPr>
        <p:spPr>
          <a:xfrm flipV="true">
            <a:off x="3730384" y="7364532"/>
            <a:ext cx="7523285" cy="373626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Freeform 57" id="57"/>
          <p:cNvSpPr/>
          <p:nvPr/>
        </p:nvSpPr>
        <p:spPr>
          <a:xfrm flipH="false" flipV="false" rot="0">
            <a:off x="10170432" y="7364532"/>
            <a:ext cx="2166475" cy="1768385"/>
          </a:xfrm>
          <a:custGeom>
            <a:avLst/>
            <a:gdLst/>
            <a:ahLst/>
            <a:cxnLst/>
            <a:rect r="r" b="b" t="t" l="l"/>
            <a:pathLst>
              <a:path h="1768385" w="2166475">
                <a:moveTo>
                  <a:pt x="0" y="0"/>
                </a:moveTo>
                <a:lnTo>
                  <a:pt x="2166475" y="0"/>
                </a:lnTo>
                <a:lnTo>
                  <a:pt x="2166475" y="1768385"/>
                </a:lnTo>
                <a:lnTo>
                  <a:pt x="0" y="176838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8" id="58"/>
          <p:cNvSpPr/>
          <p:nvPr/>
        </p:nvSpPr>
        <p:spPr>
          <a:xfrm flipH="false" flipV="false" rot="0">
            <a:off x="7153349" y="8126943"/>
            <a:ext cx="1528103" cy="979896"/>
          </a:xfrm>
          <a:custGeom>
            <a:avLst/>
            <a:gdLst/>
            <a:ahLst/>
            <a:cxnLst/>
            <a:rect r="r" b="b" t="t" l="l"/>
            <a:pathLst>
              <a:path h="979896" w="1528103">
                <a:moveTo>
                  <a:pt x="0" y="0"/>
                </a:moveTo>
                <a:lnTo>
                  <a:pt x="1528102" y="0"/>
                </a:lnTo>
                <a:lnTo>
                  <a:pt x="1528102" y="979896"/>
                </a:lnTo>
                <a:lnTo>
                  <a:pt x="0" y="97989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9" id="59"/>
          <p:cNvSpPr/>
          <p:nvPr/>
        </p:nvSpPr>
        <p:spPr>
          <a:xfrm flipH="false" flipV="false" rot="0">
            <a:off x="4969138" y="8518683"/>
            <a:ext cx="1528103" cy="979896"/>
          </a:xfrm>
          <a:custGeom>
            <a:avLst/>
            <a:gdLst/>
            <a:ahLst/>
            <a:cxnLst/>
            <a:rect r="r" b="b" t="t" l="l"/>
            <a:pathLst>
              <a:path h="979896" w="1528103">
                <a:moveTo>
                  <a:pt x="0" y="0"/>
                </a:moveTo>
                <a:lnTo>
                  <a:pt x="1528102" y="0"/>
                </a:lnTo>
                <a:lnTo>
                  <a:pt x="1528102" y="979896"/>
                </a:lnTo>
                <a:lnTo>
                  <a:pt x="0" y="97989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60" id="60"/>
          <p:cNvSpPr/>
          <p:nvPr/>
        </p:nvSpPr>
        <p:spPr>
          <a:xfrm>
            <a:off x="3629834" y="7738158"/>
            <a:ext cx="1538212" cy="878733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61" id="61"/>
          <p:cNvSpPr/>
          <p:nvPr/>
        </p:nvSpPr>
        <p:spPr>
          <a:xfrm>
            <a:off x="3629834" y="7738158"/>
            <a:ext cx="3644950" cy="679599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62" id="62"/>
          <p:cNvSpPr txBox="true"/>
          <p:nvPr/>
        </p:nvSpPr>
        <p:spPr>
          <a:xfrm rot="0">
            <a:off x="7654922" y="8490108"/>
            <a:ext cx="518319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АТФ</a:t>
            </a:r>
          </a:p>
        </p:txBody>
      </p:sp>
      <p:sp>
        <p:nvSpPr>
          <p:cNvPr name="TextBox 63" id="63"/>
          <p:cNvSpPr txBox="true"/>
          <p:nvPr/>
        </p:nvSpPr>
        <p:spPr>
          <a:xfrm rot="0">
            <a:off x="5269507" y="8927451"/>
            <a:ext cx="927365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НАДФН</a:t>
            </a:r>
          </a:p>
        </p:txBody>
      </p:sp>
      <p:sp>
        <p:nvSpPr>
          <p:cNvPr name="TextBox 64" id="64"/>
          <p:cNvSpPr txBox="true"/>
          <p:nvPr/>
        </p:nvSpPr>
        <p:spPr>
          <a:xfrm rot="0">
            <a:off x="904124" y="7269961"/>
            <a:ext cx="1645398" cy="682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Тилакоидни мембрани</a:t>
            </a:r>
          </a:p>
        </p:txBody>
      </p:sp>
      <p:sp>
        <p:nvSpPr>
          <p:cNvPr name="TextBox 65" id="65"/>
          <p:cNvSpPr txBox="true"/>
          <p:nvPr/>
        </p:nvSpPr>
        <p:spPr>
          <a:xfrm rot="0">
            <a:off x="10863773" y="7407958"/>
            <a:ext cx="1645398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Кислород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5338803">
            <a:off x="-659344" y="16823"/>
            <a:ext cx="3125019" cy="2611995"/>
          </a:xfrm>
          <a:custGeom>
            <a:avLst/>
            <a:gdLst/>
            <a:ahLst/>
            <a:cxnLst/>
            <a:rect r="r" b="b" t="t" l="l"/>
            <a:pathLst>
              <a:path h="2611995" w="3125019">
                <a:moveTo>
                  <a:pt x="0" y="0"/>
                </a:moveTo>
                <a:lnTo>
                  <a:pt x="3125019" y="0"/>
                </a:lnTo>
                <a:lnTo>
                  <a:pt x="3125019" y="2611995"/>
                </a:lnTo>
                <a:lnTo>
                  <a:pt x="0" y="261199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5815967" y="-455983"/>
            <a:ext cx="3291268" cy="3437356"/>
          </a:xfrm>
          <a:custGeom>
            <a:avLst/>
            <a:gdLst/>
            <a:ahLst/>
            <a:cxnLst/>
            <a:rect r="r" b="b" t="t" l="l"/>
            <a:pathLst>
              <a:path h="3437356" w="3291268">
                <a:moveTo>
                  <a:pt x="0" y="0"/>
                </a:moveTo>
                <a:lnTo>
                  <a:pt x="3291269" y="0"/>
                </a:lnTo>
                <a:lnTo>
                  <a:pt x="3291269" y="3437356"/>
                </a:lnTo>
                <a:lnTo>
                  <a:pt x="0" y="343735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-3286916" y="7130554"/>
            <a:ext cx="6032941" cy="2236341"/>
          </a:xfrm>
          <a:custGeom>
            <a:avLst/>
            <a:gdLst/>
            <a:ahLst/>
            <a:cxnLst/>
            <a:rect r="r" b="b" t="t" l="l"/>
            <a:pathLst>
              <a:path h="2236341" w="6032941">
                <a:moveTo>
                  <a:pt x="0" y="0"/>
                </a:moveTo>
                <a:lnTo>
                  <a:pt x="6032941" y="0"/>
                </a:lnTo>
                <a:lnTo>
                  <a:pt x="6032941" y="2236341"/>
                </a:lnTo>
                <a:lnTo>
                  <a:pt x="0" y="22363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390499">
            <a:off x="14261791" y="7289070"/>
            <a:ext cx="4081489" cy="4089156"/>
          </a:xfrm>
          <a:custGeom>
            <a:avLst/>
            <a:gdLst/>
            <a:ahLst/>
            <a:cxnLst/>
            <a:rect r="r" b="b" t="t" l="l"/>
            <a:pathLst>
              <a:path h="4089156" w="4081489">
                <a:moveTo>
                  <a:pt x="0" y="0"/>
                </a:moveTo>
                <a:lnTo>
                  <a:pt x="4081489" y="0"/>
                </a:lnTo>
                <a:lnTo>
                  <a:pt x="4081489" y="4089156"/>
                </a:lnTo>
                <a:lnTo>
                  <a:pt x="0" y="408915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2718134" y="399639"/>
            <a:ext cx="12811706" cy="2306572"/>
            <a:chOff x="0" y="0"/>
            <a:chExt cx="17082274" cy="3075429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17082274" cy="3075429"/>
              <a:chOff x="0" y="0"/>
              <a:chExt cx="3374276" cy="607492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3374277" cy="607492"/>
              </a:xfrm>
              <a:custGeom>
                <a:avLst/>
                <a:gdLst/>
                <a:ahLst/>
                <a:cxnLst/>
                <a:rect r="r" b="b" t="t" l="l"/>
                <a:pathLst>
                  <a:path h="607492" w="3374277">
                    <a:moveTo>
                      <a:pt x="30819" y="0"/>
                    </a:moveTo>
                    <a:lnTo>
                      <a:pt x="3343458" y="0"/>
                    </a:lnTo>
                    <a:cubicBezTo>
                      <a:pt x="3351631" y="0"/>
                      <a:pt x="3359471" y="3247"/>
                      <a:pt x="3365250" y="9027"/>
                    </a:cubicBezTo>
                    <a:cubicBezTo>
                      <a:pt x="3371030" y="14806"/>
                      <a:pt x="3374277" y="22645"/>
                      <a:pt x="3374277" y="30819"/>
                    </a:cubicBezTo>
                    <a:lnTo>
                      <a:pt x="3374277" y="576674"/>
                    </a:lnTo>
                    <a:cubicBezTo>
                      <a:pt x="3374277" y="593694"/>
                      <a:pt x="3360479" y="607492"/>
                      <a:pt x="3343458" y="607492"/>
                    </a:cubicBezTo>
                    <a:lnTo>
                      <a:pt x="30819" y="607492"/>
                    </a:lnTo>
                    <a:cubicBezTo>
                      <a:pt x="13798" y="607492"/>
                      <a:pt x="0" y="593694"/>
                      <a:pt x="0" y="576674"/>
                    </a:cubicBezTo>
                    <a:lnTo>
                      <a:pt x="0" y="30819"/>
                    </a:lnTo>
                    <a:cubicBezTo>
                      <a:pt x="0" y="13798"/>
                      <a:pt x="13798" y="0"/>
                      <a:pt x="30819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76200"/>
                <a:ext cx="3374276" cy="68369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862151" y="192869"/>
              <a:ext cx="15357972" cy="2689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05"/>
                </a:lnSpc>
              </a:pPr>
              <a:r>
                <a:rPr lang="en-US" sz="66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Тъмнинна фаза на фотосинтезата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5470216">
            <a:off x="8242228" y="2789980"/>
            <a:ext cx="878446" cy="918855"/>
            <a:chOff x="0" y="0"/>
            <a:chExt cx="777055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4523550">
            <a:off x="14084092" y="2882357"/>
            <a:ext cx="878446" cy="918855"/>
            <a:chOff x="0" y="0"/>
            <a:chExt cx="777055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6300328">
            <a:off x="2876019" y="2789980"/>
            <a:ext cx="878446" cy="918855"/>
            <a:chOff x="0" y="0"/>
            <a:chExt cx="777055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048713" y="4298218"/>
            <a:ext cx="4361275" cy="2013045"/>
            <a:chOff x="0" y="0"/>
            <a:chExt cx="5815034" cy="2684060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5815034" cy="2684060"/>
              <a:chOff x="0" y="0"/>
              <a:chExt cx="1585091" cy="731634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1585091" cy="731634"/>
              </a:xfrm>
              <a:custGeom>
                <a:avLst/>
                <a:gdLst/>
                <a:ahLst/>
                <a:cxnLst/>
                <a:rect r="r" b="b" t="t" l="l"/>
                <a:pathLst>
                  <a:path h="731634" w="1585091">
                    <a:moveTo>
                      <a:pt x="90533" y="0"/>
                    </a:moveTo>
                    <a:lnTo>
                      <a:pt x="1494558" y="0"/>
                    </a:lnTo>
                    <a:cubicBezTo>
                      <a:pt x="1518569" y="0"/>
                      <a:pt x="1541596" y="9538"/>
                      <a:pt x="1558574" y="26516"/>
                    </a:cubicBezTo>
                    <a:cubicBezTo>
                      <a:pt x="1575552" y="43495"/>
                      <a:pt x="1585091" y="66522"/>
                      <a:pt x="1585091" y="90533"/>
                    </a:cubicBezTo>
                    <a:lnTo>
                      <a:pt x="1585091" y="641102"/>
                    </a:lnTo>
                    <a:cubicBezTo>
                      <a:pt x="1585091" y="665113"/>
                      <a:pt x="1575552" y="688140"/>
                      <a:pt x="1558574" y="705118"/>
                    </a:cubicBezTo>
                    <a:cubicBezTo>
                      <a:pt x="1541596" y="722096"/>
                      <a:pt x="1518569" y="731634"/>
                      <a:pt x="1494558" y="731634"/>
                    </a:cubicBezTo>
                    <a:lnTo>
                      <a:pt x="90533" y="731634"/>
                    </a:lnTo>
                    <a:cubicBezTo>
                      <a:pt x="66522" y="731634"/>
                      <a:pt x="43495" y="722096"/>
                      <a:pt x="26516" y="705118"/>
                    </a:cubicBezTo>
                    <a:cubicBezTo>
                      <a:pt x="9538" y="688140"/>
                      <a:pt x="0" y="665113"/>
                      <a:pt x="0" y="641102"/>
                    </a:cubicBezTo>
                    <a:lnTo>
                      <a:pt x="0" y="90533"/>
                    </a:lnTo>
                    <a:cubicBezTo>
                      <a:pt x="0" y="66522"/>
                      <a:pt x="9538" y="43495"/>
                      <a:pt x="26516" y="26516"/>
                    </a:cubicBezTo>
                    <a:cubicBezTo>
                      <a:pt x="43495" y="9538"/>
                      <a:pt x="66522" y="0"/>
                      <a:pt x="9053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133350"/>
                <a:ext cx="1585091" cy="86498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325987" y="1131307"/>
              <a:ext cx="5175912" cy="13779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стромата на хлоропластите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489564" y="3692626"/>
            <a:ext cx="3479573" cy="1211184"/>
            <a:chOff x="0" y="0"/>
            <a:chExt cx="4639431" cy="1614912"/>
          </a:xfrm>
        </p:grpSpPr>
        <p:grpSp>
          <p:nvGrpSpPr>
            <p:cNvPr name="Group 28" id="28"/>
            <p:cNvGrpSpPr/>
            <p:nvPr/>
          </p:nvGrpSpPr>
          <p:grpSpPr>
            <a:xfrm rot="0">
              <a:off x="0" y="0"/>
              <a:ext cx="4639431" cy="1614912"/>
              <a:chOff x="0" y="0"/>
              <a:chExt cx="1312689" cy="456926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1312689" cy="456926"/>
              </a:xfrm>
              <a:custGeom>
                <a:avLst/>
                <a:gdLst/>
                <a:ahLst/>
                <a:cxnLst/>
                <a:rect r="r" b="b" t="t" l="l"/>
                <a:pathLst>
                  <a:path h="456926" w="1312689">
                    <a:moveTo>
                      <a:pt x="113473" y="0"/>
                    </a:moveTo>
                    <a:lnTo>
                      <a:pt x="1199216" y="0"/>
                    </a:lnTo>
                    <a:cubicBezTo>
                      <a:pt x="1261885" y="0"/>
                      <a:pt x="1312689" y="50804"/>
                      <a:pt x="1312689" y="113473"/>
                    </a:cubicBezTo>
                    <a:lnTo>
                      <a:pt x="1312689" y="343453"/>
                    </a:lnTo>
                    <a:cubicBezTo>
                      <a:pt x="1312689" y="373548"/>
                      <a:pt x="1300734" y="402410"/>
                      <a:pt x="1279453" y="423691"/>
                    </a:cubicBezTo>
                    <a:cubicBezTo>
                      <a:pt x="1258173" y="444971"/>
                      <a:pt x="1229311" y="456926"/>
                      <a:pt x="1199216" y="456926"/>
                    </a:cubicBezTo>
                    <a:lnTo>
                      <a:pt x="113473" y="456926"/>
                    </a:lnTo>
                    <a:cubicBezTo>
                      <a:pt x="50804" y="456926"/>
                      <a:pt x="0" y="406122"/>
                      <a:pt x="0" y="343453"/>
                    </a:cubicBezTo>
                    <a:lnTo>
                      <a:pt x="0" y="113473"/>
                    </a:lnTo>
                    <a:cubicBezTo>
                      <a:pt x="0" y="83378"/>
                      <a:pt x="11955" y="54516"/>
                      <a:pt x="33235" y="33235"/>
                    </a:cubicBezTo>
                    <a:cubicBezTo>
                      <a:pt x="54516" y="11955"/>
                      <a:pt x="83378" y="0"/>
                      <a:pt x="11347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123825"/>
                <a:ext cx="1312689" cy="580751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509806" y="89906"/>
              <a:ext cx="3673188" cy="13779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Място на протичане</a:t>
              </a: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6518037" y="4841143"/>
            <a:ext cx="4361275" cy="1470121"/>
            <a:chOff x="0" y="0"/>
            <a:chExt cx="5815034" cy="1960161"/>
          </a:xfrm>
        </p:grpSpPr>
        <p:grpSp>
          <p:nvGrpSpPr>
            <p:cNvPr name="Group 33" id="33"/>
            <p:cNvGrpSpPr/>
            <p:nvPr/>
          </p:nvGrpSpPr>
          <p:grpSpPr>
            <a:xfrm rot="0">
              <a:off x="0" y="0"/>
              <a:ext cx="5815034" cy="1960161"/>
              <a:chOff x="0" y="0"/>
              <a:chExt cx="1585091" cy="534310"/>
            </a:xfrm>
          </p:grpSpPr>
          <p:sp>
            <p:nvSpPr>
              <p:cNvPr name="Freeform 34" id="34"/>
              <p:cNvSpPr/>
              <p:nvPr/>
            </p:nvSpPr>
            <p:spPr>
              <a:xfrm flipH="false" flipV="false" rot="0">
                <a:off x="0" y="0"/>
                <a:ext cx="1585091" cy="534310"/>
              </a:xfrm>
              <a:custGeom>
                <a:avLst/>
                <a:gdLst/>
                <a:ahLst/>
                <a:cxnLst/>
                <a:rect r="r" b="b" t="t" l="l"/>
                <a:pathLst>
                  <a:path h="534310" w="1585091">
                    <a:moveTo>
                      <a:pt x="90533" y="0"/>
                    </a:moveTo>
                    <a:lnTo>
                      <a:pt x="1494558" y="0"/>
                    </a:lnTo>
                    <a:cubicBezTo>
                      <a:pt x="1518569" y="0"/>
                      <a:pt x="1541596" y="9538"/>
                      <a:pt x="1558574" y="26516"/>
                    </a:cubicBezTo>
                    <a:cubicBezTo>
                      <a:pt x="1575552" y="43495"/>
                      <a:pt x="1585091" y="66522"/>
                      <a:pt x="1585091" y="90533"/>
                    </a:cubicBezTo>
                    <a:lnTo>
                      <a:pt x="1585091" y="443778"/>
                    </a:lnTo>
                    <a:cubicBezTo>
                      <a:pt x="1585091" y="467788"/>
                      <a:pt x="1575552" y="490816"/>
                      <a:pt x="1558574" y="507794"/>
                    </a:cubicBezTo>
                    <a:cubicBezTo>
                      <a:pt x="1541596" y="524772"/>
                      <a:pt x="1518569" y="534310"/>
                      <a:pt x="1494558" y="534310"/>
                    </a:cubicBezTo>
                    <a:lnTo>
                      <a:pt x="90533" y="534310"/>
                    </a:lnTo>
                    <a:cubicBezTo>
                      <a:pt x="66522" y="534310"/>
                      <a:pt x="43495" y="524772"/>
                      <a:pt x="26516" y="507794"/>
                    </a:cubicBezTo>
                    <a:cubicBezTo>
                      <a:pt x="9538" y="490816"/>
                      <a:pt x="0" y="467788"/>
                      <a:pt x="0" y="443778"/>
                    </a:cubicBezTo>
                    <a:lnTo>
                      <a:pt x="0" y="90533"/>
                    </a:lnTo>
                    <a:cubicBezTo>
                      <a:pt x="0" y="66522"/>
                      <a:pt x="9538" y="43495"/>
                      <a:pt x="26516" y="26516"/>
                    </a:cubicBezTo>
                    <a:cubicBezTo>
                      <a:pt x="43495" y="9538"/>
                      <a:pt x="66522" y="0"/>
                      <a:pt x="90533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5" id="35"/>
              <p:cNvSpPr txBox="true"/>
              <p:nvPr/>
            </p:nvSpPr>
            <p:spPr>
              <a:xfrm>
                <a:off x="0" y="-133350"/>
                <a:ext cx="1585091" cy="66766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6" id="36"/>
            <p:cNvSpPr txBox="true"/>
            <p:nvPr/>
          </p:nvSpPr>
          <p:spPr>
            <a:xfrm rot="0">
              <a:off x="199807" y="1026532"/>
              <a:ext cx="5468788" cy="6445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199"/>
                </a:lnSpc>
              </a:pPr>
              <a:r>
                <a:rPr lang="en-US" sz="29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АТФ</a:t>
              </a: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12095896" y="4298219"/>
            <a:ext cx="5163404" cy="3718020"/>
            <a:chOff x="0" y="0"/>
            <a:chExt cx="6884539" cy="4957360"/>
          </a:xfrm>
        </p:grpSpPr>
        <p:grpSp>
          <p:nvGrpSpPr>
            <p:cNvPr name="Group 38" id="38"/>
            <p:cNvGrpSpPr/>
            <p:nvPr/>
          </p:nvGrpSpPr>
          <p:grpSpPr>
            <a:xfrm rot="0">
              <a:off x="0" y="0"/>
              <a:ext cx="6884539" cy="4957360"/>
              <a:chOff x="0" y="0"/>
              <a:chExt cx="1876622" cy="1351302"/>
            </a:xfrm>
          </p:grpSpPr>
          <p:sp>
            <p:nvSpPr>
              <p:cNvPr name="Freeform 39" id="39"/>
              <p:cNvSpPr/>
              <p:nvPr/>
            </p:nvSpPr>
            <p:spPr>
              <a:xfrm flipH="false" flipV="false" rot="0">
                <a:off x="0" y="0"/>
                <a:ext cx="1876622" cy="1351302"/>
              </a:xfrm>
              <a:custGeom>
                <a:avLst/>
                <a:gdLst/>
                <a:ahLst/>
                <a:cxnLst/>
                <a:rect r="r" b="b" t="t" l="l"/>
                <a:pathLst>
                  <a:path h="1351302" w="1876622">
                    <a:moveTo>
                      <a:pt x="76469" y="0"/>
                    </a:moveTo>
                    <a:lnTo>
                      <a:pt x="1800153" y="0"/>
                    </a:lnTo>
                    <a:cubicBezTo>
                      <a:pt x="1820434" y="0"/>
                      <a:pt x="1839884" y="8056"/>
                      <a:pt x="1854225" y="22397"/>
                    </a:cubicBezTo>
                    <a:cubicBezTo>
                      <a:pt x="1868565" y="36738"/>
                      <a:pt x="1876622" y="56188"/>
                      <a:pt x="1876622" y="76469"/>
                    </a:cubicBezTo>
                    <a:lnTo>
                      <a:pt x="1876622" y="1274833"/>
                    </a:lnTo>
                    <a:cubicBezTo>
                      <a:pt x="1876622" y="1295114"/>
                      <a:pt x="1868565" y="1314564"/>
                      <a:pt x="1854225" y="1328905"/>
                    </a:cubicBezTo>
                    <a:cubicBezTo>
                      <a:pt x="1839884" y="1343245"/>
                      <a:pt x="1820434" y="1351302"/>
                      <a:pt x="1800153" y="1351302"/>
                    </a:cubicBezTo>
                    <a:lnTo>
                      <a:pt x="76469" y="1351302"/>
                    </a:lnTo>
                    <a:cubicBezTo>
                      <a:pt x="56188" y="1351302"/>
                      <a:pt x="36738" y="1343245"/>
                      <a:pt x="22397" y="1328905"/>
                    </a:cubicBezTo>
                    <a:cubicBezTo>
                      <a:pt x="8056" y="1314564"/>
                      <a:pt x="0" y="1295114"/>
                      <a:pt x="0" y="1274833"/>
                    </a:cubicBezTo>
                    <a:lnTo>
                      <a:pt x="0" y="76469"/>
                    </a:lnTo>
                    <a:cubicBezTo>
                      <a:pt x="0" y="56188"/>
                      <a:pt x="8056" y="36738"/>
                      <a:pt x="22397" y="22397"/>
                    </a:cubicBezTo>
                    <a:cubicBezTo>
                      <a:pt x="36738" y="8056"/>
                      <a:pt x="56188" y="0"/>
                      <a:pt x="76469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0" id="40"/>
              <p:cNvSpPr txBox="true"/>
              <p:nvPr/>
            </p:nvSpPr>
            <p:spPr>
              <a:xfrm>
                <a:off x="0" y="-133350"/>
                <a:ext cx="1876622" cy="148465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1" id="41"/>
            <p:cNvSpPr txBox="true"/>
            <p:nvPr/>
          </p:nvSpPr>
          <p:spPr>
            <a:xfrm rot="0">
              <a:off x="204964" y="1442457"/>
              <a:ext cx="6474612" cy="28003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По време на тъмнинната фаза въглеродният диоксид се преобразува в глюкоза.</a:t>
              </a:r>
            </a:p>
          </p:txBody>
        </p:sp>
      </p:grpSp>
      <p:grpSp>
        <p:nvGrpSpPr>
          <p:cNvPr name="Group 42" id="42"/>
          <p:cNvGrpSpPr/>
          <p:nvPr/>
        </p:nvGrpSpPr>
        <p:grpSpPr>
          <a:xfrm rot="0">
            <a:off x="7022365" y="3660169"/>
            <a:ext cx="3479573" cy="1916035"/>
            <a:chOff x="0" y="0"/>
            <a:chExt cx="4639431" cy="2554713"/>
          </a:xfrm>
        </p:grpSpPr>
        <p:grpSp>
          <p:nvGrpSpPr>
            <p:cNvPr name="Group 43" id="43"/>
            <p:cNvGrpSpPr/>
            <p:nvPr/>
          </p:nvGrpSpPr>
          <p:grpSpPr>
            <a:xfrm rot="0">
              <a:off x="0" y="0"/>
              <a:ext cx="4639431" cy="2554713"/>
              <a:chOff x="0" y="0"/>
              <a:chExt cx="1312689" cy="722835"/>
            </a:xfrm>
          </p:grpSpPr>
          <p:sp>
            <p:nvSpPr>
              <p:cNvPr name="Freeform 44" id="44"/>
              <p:cNvSpPr/>
              <p:nvPr/>
            </p:nvSpPr>
            <p:spPr>
              <a:xfrm flipH="false" flipV="false" rot="0">
                <a:off x="0" y="0"/>
                <a:ext cx="1312689" cy="722835"/>
              </a:xfrm>
              <a:custGeom>
                <a:avLst/>
                <a:gdLst/>
                <a:ahLst/>
                <a:cxnLst/>
                <a:rect r="r" b="b" t="t" l="l"/>
                <a:pathLst>
                  <a:path h="722835" w="1312689">
                    <a:moveTo>
                      <a:pt x="113473" y="0"/>
                    </a:moveTo>
                    <a:lnTo>
                      <a:pt x="1199216" y="0"/>
                    </a:lnTo>
                    <a:cubicBezTo>
                      <a:pt x="1261885" y="0"/>
                      <a:pt x="1312689" y="50804"/>
                      <a:pt x="1312689" y="113473"/>
                    </a:cubicBezTo>
                    <a:lnTo>
                      <a:pt x="1312689" y="609362"/>
                    </a:lnTo>
                    <a:cubicBezTo>
                      <a:pt x="1312689" y="639457"/>
                      <a:pt x="1300734" y="668319"/>
                      <a:pt x="1279453" y="689600"/>
                    </a:cubicBezTo>
                    <a:cubicBezTo>
                      <a:pt x="1258173" y="710880"/>
                      <a:pt x="1229311" y="722835"/>
                      <a:pt x="1199216" y="722835"/>
                    </a:cubicBezTo>
                    <a:lnTo>
                      <a:pt x="113473" y="722835"/>
                    </a:lnTo>
                    <a:cubicBezTo>
                      <a:pt x="50804" y="722835"/>
                      <a:pt x="0" y="672031"/>
                      <a:pt x="0" y="609362"/>
                    </a:cubicBezTo>
                    <a:lnTo>
                      <a:pt x="0" y="113473"/>
                    </a:lnTo>
                    <a:cubicBezTo>
                      <a:pt x="0" y="83378"/>
                      <a:pt x="11955" y="54516"/>
                      <a:pt x="33235" y="33235"/>
                    </a:cubicBezTo>
                    <a:cubicBezTo>
                      <a:pt x="54516" y="11955"/>
                      <a:pt x="83378" y="0"/>
                      <a:pt x="11347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45" id="45"/>
              <p:cNvSpPr txBox="true"/>
              <p:nvPr/>
            </p:nvSpPr>
            <p:spPr>
              <a:xfrm>
                <a:off x="0" y="-123825"/>
                <a:ext cx="1312689" cy="846660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6" id="46"/>
            <p:cNvSpPr txBox="true"/>
            <p:nvPr/>
          </p:nvSpPr>
          <p:spPr>
            <a:xfrm rot="0">
              <a:off x="184075" y="559807"/>
              <a:ext cx="4271282" cy="13779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Източник на енергия</a:t>
              </a:r>
            </a:p>
          </p:txBody>
        </p:sp>
      </p:grpSp>
      <p:grpSp>
        <p:nvGrpSpPr>
          <p:cNvPr name="Group 47" id="47"/>
          <p:cNvGrpSpPr/>
          <p:nvPr/>
        </p:nvGrpSpPr>
        <p:grpSpPr>
          <a:xfrm rot="0">
            <a:off x="13006945" y="3792605"/>
            <a:ext cx="3479573" cy="1211184"/>
            <a:chOff x="0" y="0"/>
            <a:chExt cx="4639431" cy="1614913"/>
          </a:xfrm>
        </p:grpSpPr>
        <p:grpSp>
          <p:nvGrpSpPr>
            <p:cNvPr name="Group 48" id="48"/>
            <p:cNvGrpSpPr/>
            <p:nvPr/>
          </p:nvGrpSpPr>
          <p:grpSpPr>
            <a:xfrm rot="0">
              <a:off x="0" y="0"/>
              <a:ext cx="4639431" cy="1614913"/>
              <a:chOff x="0" y="0"/>
              <a:chExt cx="1312689" cy="456926"/>
            </a:xfrm>
          </p:grpSpPr>
          <p:sp>
            <p:nvSpPr>
              <p:cNvPr name="Freeform 49" id="49"/>
              <p:cNvSpPr/>
              <p:nvPr/>
            </p:nvSpPr>
            <p:spPr>
              <a:xfrm flipH="false" flipV="false" rot="0">
                <a:off x="0" y="0"/>
                <a:ext cx="1312689" cy="456926"/>
              </a:xfrm>
              <a:custGeom>
                <a:avLst/>
                <a:gdLst/>
                <a:ahLst/>
                <a:cxnLst/>
                <a:rect r="r" b="b" t="t" l="l"/>
                <a:pathLst>
                  <a:path h="456926" w="1312689">
                    <a:moveTo>
                      <a:pt x="113473" y="0"/>
                    </a:moveTo>
                    <a:lnTo>
                      <a:pt x="1199216" y="0"/>
                    </a:lnTo>
                    <a:cubicBezTo>
                      <a:pt x="1261885" y="0"/>
                      <a:pt x="1312689" y="50804"/>
                      <a:pt x="1312689" y="113473"/>
                    </a:cubicBezTo>
                    <a:lnTo>
                      <a:pt x="1312689" y="343453"/>
                    </a:lnTo>
                    <a:cubicBezTo>
                      <a:pt x="1312689" y="373548"/>
                      <a:pt x="1300734" y="402410"/>
                      <a:pt x="1279453" y="423691"/>
                    </a:cubicBezTo>
                    <a:cubicBezTo>
                      <a:pt x="1258173" y="444971"/>
                      <a:pt x="1229311" y="456926"/>
                      <a:pt x="1199216" y="456926"/>
                    </a:cubicBezTo>
                    <a:lnTo>
                      <a:pt x="113473" y="456926"/>
                    </a:lnTo>
                    <a:cubicBezTo>
                      <a:pt x="83378" y="456926"/>
                      <a:pt x="54516" y="444971"/>
                      <a:pt x="33235" y="423691"/>
                    </a:cubicBezTo>
                    <a:cubicBezTo>
                      <a:pt x="11955" y="402410"/>
                      <a:pt x="0" y="373548"/>
                      <a:pt x="0" y="343453"/>
                    </a:cubicBezTo>
                    <a:lnTo>
                      <a:pt x="0" y="113473"/>
                    </a:lnTo>
                    <a:cubicBezTo>
                      <a:pt x="0" y="83378"/>
                      <a:pt x="11955" y="54516"/>
                      <a:pt x="33235" y="33235"/>
                    </a:cubicBezTo>
                    <a:cubicBezTo>
                      <a:pt x="54516" y="11955"/>
                      <a:pt x="83378" y="0"/>
                      <a:pt x="11347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50" id="50"/>
              <p:cNvSpPr txBox="true"/>
              <p:nvPr/>
            </p:nvSpPr>
            <p:spPr>
              <a:xfrm>
                <a:off x="0" y="-123825"/>
                <a:ext cx="1312689" cy="580751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51" id="51"/>
            <p:cNvSpPr txBox="true"/>
            <p:nvPr/>
          </p:nvSpPr>
          <p:spPr>
            <a:xfrm rot="0">
              <a:off x="119340" y="89906"/>
              <a:ext cx="4333846" cy="13779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Основни характеристики</a:t>
              </a:r>
            </a:p>
          </p:txBody>
        </p:sp>
      </p:grpSp>
      <p:sp>
        <p:nvSpPr>
          <p:cNvPr name="Freeform 52" id="52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53" id="53"/>
          <p:cNvSpPr/>
          <p:nvPr/>
        </p:nvSpPr>
        <p:spPr>
          <a:xfrm flipH="false" flipV="false" rot="0">
            <a:off x="2549522" y="6957633"/>
            <a:ext cx="2160624" cy="1561051"/>
          </a:xfrm>
          <a:custGeom>
            <a:avLst/>
            <a:gdLst/>
            <a:ahLst/>
            <a:cxnLst/>
            <a:rect r="r" b="b" t="t" l="l"/>
            <a:pathLst>
              <a:path h="1561051" w="2160624">
                <a:moveTo>
                  <a:pt x="0" y="0"/>
                </a:moveTo>
                <a:lnTo>
                  <a:pt x="2160624" y="0"/>
                </a:lnTo>
                <a:lnTo>
                  <a:pt x="2160624" y="1561050"/>
                </a:lnTo>
                <a:lnTo>
                  <a:pt x="0" y="156105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54" id="54"/>
          <p:cNvSpPr/>
          <p:nvPr/>
        </p:nvSpPr>
        <p:spPr>
          <a:xfrm flipV="true">
            <a:off x="2857164" y="8016239"/>
            <a:ext cx="772670" cy="1317409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55" id="55"/>
          <p:cNvSpPr/>
          <p:nvPr/>
        </p:nvSpPr>
        <p:spPr>
          <a:xfrm>
            <a:off x="4710146" y="7738158"/>
            <a:ext cx="4797070" cy="0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Freeform 56" id="56"/>
          <p:cNvSpPr/>
          <p:nvPr/>
        </p:nvSpPr>
        <p:spPr>
          <a:xfrm flipH="false" flipV="false" rot="0">
            <a:off x="6802040" y="8212100"/>
            <a:ext cx="1528103" cy="979896"/>
          </a:xfrm>
          <a:custGeom>
            <a:avLst/>
            <a:gdLst/>
            <a:ahLst/>
            <a:cxnLst/>
            <a:rect r="r" b="b" t="t" l="l"/>
            <a:pathLst>
              <a:path h="979896" w="1528103">
                <a:moveTo>
                  <a:pt x="0" y="0"/>
                </a:moveTo>
                <a:lnTo>
                  <a:pt x="1528103" y="0"/>
                </a:lnTo>
                <a:lnTo>
                  <a:pt x="1528103" y="979895"/>
                </a:lnTo>
                <a:lnTo>
                  <a:pt x="0" y="97989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7" id="57"/>
          <p:cNvSpPr/>
          <p:nvPr/>
        </p:nvSpPr>
        <p:spPr>
          <a:xfrm flipH="false" flipV="false" rot="0">
            <a:off x="4969138" y="8518683"/>
            <a:ext cx="1528103" cy="979896"/>
          </a:xfrm>
          <a:custGeom>
            <a:avLst/>
            <a:gdLst/>
            <a:ahLst/>
            <a:cxnLst/>
            <a:rect r="r" b="b" t="t" l="l"/>
            <a:pathLst>
              <a:path h="979896" w="1528103">
                <a:moveTo>
                  <a:pt x="0" y="0"/>
                </a:moveTo>
                <a:lnTo>
                  <a:pt x="1528102" y="0"/>
                </a:lnTo>
                <a:lnTo>
                  <a:pt x="1528102" y="979896"/>
                </a:lnTo>
                <a:lnTo>
                  <a:pt x="0" y="97989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58" id="58"/>
          <p:cNvSpPr/>
          <p:nvPr/>
        </p:nvSpPr>
        <p:spPr>
          <a:xfrm flipH="true" flipV="true">
            <a:off x="3801948" y="8016239"/>
            <a:ext cx="1193638" cy="992392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59" id="59"/>
          <p:cNvSpPr/>
          <p:nvPr/>
        </p:nvSpPr>
        <p:spPr>
          <a:xfrm flipH="true" flipV="true">
            <a:off x="4058551" y="8016239"/>
            <a:ext cx="2743489" cy="558474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Freeform 60" id="60"/>
          <p:cNvSpPr/>
          <p:nvPr/>
        </p:nvSpPr>
        <p:spPr>
          <a:xfrm flipH="false" flipV="false" rot="0">
            <a:off x="1817303" y="8702048"/>
            <a:ext cx="1112505" cy="1112505"/>
          </a:xfrm>
          <a:custGeom>
            <a:avLst/>
            <a:gdLst/>
            <a:ahLst/>
            <a:cxnLst/>
            <a:rect r="r" b="b" t="t" l="l"/>
            <a:pathLst>
              <a:path h="1112505" w="1112505">
                <a:moveTo>
                  <a:pt x="0" y="0"/>
                </a:moveTo>
                <a:lnTo>
                  <a:pt x="1112505" y="0"/>
                </a:lnTo>
                <a:lnTo>
                  <a:pt x="1112505" y="1112504"/>
                </a:lnTo>
                <a:lnTo>
                  <a:pt x="0" y="1112504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1" id="61"/>
          <p:cNvSpPr txBox="true"/>
          <p:nvPr/>
        </p:nvSpPr>
        <p:spPr>
          <a:xfrm rot="0">
            <a:off x="7306932" y="8546138"/>
            <a:ext cx="518319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АТФ</a:t>
            </a:r>
          </a:p>
        </p:txBody>
      </p:sp>
      <p:sp>
        <p:nvSpPr>
          <p:cNvPr name="TextBox 62" id="62"/>
          <p:cNvSpPr txBox="true"/>
          <p:nvPr/>
        </p:nvSpPr>
        <p:spPr>
          <a:xfrm rot="0">
            <a:off x="5269507" y="8927451"/>
            <a:ext cx="927365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НАДФН</a:t>
            </a:r>
          </a:p>
        </p:txBody>
      </p:sp>
      <p:sp>
        <p:nvSpPr>
          <p:cNvPr name="TextBox 63" id="63"/>
          <p:cNvSpPr txBox="true"/>
          <p:nvPr/>
        </p:nvSpPr>
        <p:spPr>
          <a:xfrm rot="0">
            <a:off x="904124" y="7269961"/>
            <a:ext cx="1645398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Строма</a:t>
            </a:r>
          </a:p>
        </p:txBody>
      </p:sp>
      <p:sp>
        <p:nvSpPr>
          <p:cNvPr name="TextBox 64" id="64"/>
          <p:cNvSpPr txBox="true"/>
          <p:nvPr/>
        </p:nvSpPr>
        <p:spPr>
          <a:xfrm rot="0">
            <a:off x="9733298" y="6984364"/>
            <a:ext cx="1645398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Глюкоза</a:t>
            </a:r>
          </a:p>
        </p:txBody>
      </p:sp>
      <p:sp>
        <p:nvSpPr>
          <p:cNvPr name="TextBox 65" id="65"/>
          <p:cNvSpPr txBox="true"/>
          <p:nvPr/>
        </p:nvSpPr>
        <p:spPr>
          <a:xfrm rot="0">
            <a:off x="14677598" y="8359139"/>
            <a:ext cx="2879524" cy="13131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Ц</a:t>
            </a:r>
            <a:r>
              <a:rPr lang="en-US" b="true" sz="37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икъл на Калвин</a:t>
            </a:r>
          </a:p>
        </p:txBody>
      </p:sp>
      <p:sp>
        <p:nvSpPr>
          <p:cNvPr name="Freeform 66" id="66"/>
          <p:cNvSpPr/>
          <p:nvPr/>
        </p:nvSpPr>
        <p:spPr>
          <a:xfrm flipH="false" flipV="false" rot="0">
            <a:off x="10700087" y="7659049"/>
            <a:ext cx="776290" cy="776290"/>
          </a:xfrm>
          <a:custGeom>
            <a:avLst/>
            <a:gdLst/>
            <a:ahLst/>
            <a:cxnLst/>
            <a:rect r="r" b="b" t="t" l="l"/>
            <a:pathLst>
              <a:path h="776290" w="776290">
                <a:moveTo>
                  <a:pt x="0" y="0"/>
                </a:moveTo>
                <a:lnTo>
                  <a:pt x="776290" y="0"/>
                </a:lnTo>
                <a:lnTo>
                  <a:pt x="776290" y="776290"/>
                </a:lnTo>
                <a:lnTo>
                  <a:pt x="0" y="77629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7" id="67"/>
          <p:cNvSpPr/>
          <p:nvPr/>
        </p:nvSpPr>
        <p:spPr>
          <a:xfrm flipH="false" flipV="false" rot="0">
            <a:off x="9790448" y="7350013"/>
            <a:ext cx="776290" cy="776290"/>
          </a:xfrm>
          <a:custGeom>
            <a:avLst/>
            <a:gdLst/>
            <a:ahLst/>
            <a:cxnLst/>
            <a:rect r="r" b="b" t="t" l="l"/>
            <a:pathLst>
              <a:path h="776290" w="776290">
                <a:moveTo>
                  <a:pt x="0" y="0"/>
                </a:moveTo>
                <a:lnTo>
                  <a:pt x="776289" y="0"/>
                </a:lnTo>
                <a:lnTo>
                  <a:pt x="776289" y="776290"/>
                </a:lnTo>
                <a:lnTo>
                  <a:pt x="0" y="77629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8" id="68"/>
          <p:cNvSpPr/>
          <p:nvPr/>
        </p:nvSpPr>
        <p:spPr>
          <a:xfrm flipH="false" flipV="false" rot="0">
            <a:off x="9261808" y="8016239"/>
            <a:ext cx="776290" cy="776290"/>
          </a:xfrm>
          <a:custGeom>
            <a:avLst/>
            <a:gdLst/>
            <a:ahLst/>
            <a:cxnLst/>
            <a:rect r="r" b="b" t="t" l="l"/>
            <a:pathLst>
              <a:path h="776290" w="776290">
                <a:moveTo>
                  <a:pt x="0" y="0"/>
                </a:moveTo>
                <a:lnTo>
                  <a:pt x="776290" y="0"/>
                </a:lnTo>
                <a:lnTo>
                  <a:pt x="776290" y="776290"/>
                </a:lnTo>
                <a:lnTo>
                  <a:pt x="0" y="77629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9" id="69"/>
          <p:cNvSpPr/>
          <p:nvPr/>
        </p:nvSpPr>
        <p:spPr>
          <a:xfrm flipH="false" flipV="false" rot="0">
            <a:off x="10103022" y="8415706"/>
            <a:ext cx="776290" cy="776290"/>
          </a:xfrm>
          <a:custGeom>
            <a:avLst/>
            <a:gdLst/>
            <a:ahLst/>
            <a:cxnLst/>
            <a:rect r="r" b="b" t="t" l="l"/>
            <a:pathLst>
              <a:path h="776290" w="776290">
                <a:moveTo>
                  <a:pt x="0" y="0"/>
                </a:moveTo>
                <a:lnTo>
                  <a:pt x="776290" y="0"/>
                </a:lnTo>
                <a:lnTo>
                  <a:pt x="776290" y="776289"/>
                </a:lnTo>
                <a:lnTo>
                  <a:pt x="0" y="77628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5338803">
            <a:off x="-565906" y="-23768"/>
            <a:ext cx="3461237" cy="2893017"/>
          </a:xfrm>
          <a:custGeom>
            <a:avLst/>
            <a:gdLst/>
            <a:ahLst/>
            <a:cxnLst/>
            <a:rect r="r" b="b" t="t" l="l"/>
            <a:pathLst>
              <a:path h="2893017" w="3461237">
                <a:moveTo>
                  <a:pt x="0" y="0"/>
                </a:moveTo>
                <a:lnTo>
                  <a:pt x="3461237" y="0"/>
                </a:lnTo>
                <a:lnTo>
                  <a:pt x="3461237" y="2893018"/>
                </a:lnTo>
                <a:lnTo>
                  <a:pt x="0" y="28930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6307444" y="-381146"/>
            <a:ext cx="2153552" cy="2249141"/>
          </a:xfrm>
          <a:custGeom>
            <a:avLst/>
            <a:gdLst/>
            <a:ahLst/>
            <a:cxnLst/>
            <a:rect r="r" b="b" t="t" l="l"/>
            <a:pathLst>
              <a:path h="2249141" w="2153552">
                <a:moveTo>
                  <a:pt x="0" y="0"/>
                </a:moveTo>
                <a:lnTo>
                  <a:pt x="2153552" y="0"/>
                </a:lnTo>
                <a:lnTo>
                  <a:pt x="2153552" y="2249141"/>
                </a:lnTo>
                <a:lnTo>
                  <a:pt x="0" y="22491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3906951">
            <a:off x="-3268196" y="7078735"/>
            <a:ext cx="7345189" cy="2722776"/>
          </a:xfrm>
          <a:custGeom>
            <a:avLst/>
            <a:gdLst/>
            <a:ahLst/>
            <a:cxnLst/>
            <a:rect r="r" b="b" t="t" l="l"/>
            <a:pathLst>
              <a:path h="2722776" w="7345189">
                <a:moveTo>
                  <a:pt x="0" y="0"/>
                </a:moveTo>
                <a:lnTo>
                  <a:pt x="7345189" y="0"/>
                </a:lnTo>
                <a:lnTo>
                  <a:pt x="7345189" y="2722777"/>
                </a:lnTo>
                <a:lnTo>
                  <a:pt x="0" y="27227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067884">
            <a:off x="16151443" y="8589629"/>
            <a:ext cx="2951964" cy="2957509"/>
          </a:xfrm>
          <a:custGeom>
            <a:avLst/>
            <a:gdLst/>
            <a:ahLst/>
            <a:cxnLst/>
            <a:rect r="r" b="b" t="t" l="l"/>
            <a:pathLst>
              <a:path h="2957509" w="2951964">
                <a:moveTo>
                  <a:pt x="0" y="0"/>
                </a:moveTo>
                <a:lnTo>
                  <a:pt x="2951964" y="0"/>
                </a:lnTo>
                <a:lnTo>
                  <a:pt x="2951964" y="2957509"/>
                </a:lnTo>
                <a:lnTo>
                  <a:pt x="0" y="29575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112586" y="3178834"/>
            <a:ext cx="6777707" cy="5799500"/>
            <a:chOff x="0" y="0"/>
            <a:chExt cx="2463335" cy="210780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463335" cy="2107808"/>
            </a:xfrm>
            <a:custGeom>
              <a:avLst/>
              <a:gdLst/>
              <a:ahLst/>
              <a:cxnLst/>
              <a:rect r="r" b="b" t="t" l="l"/>
              <a:pathLst>
                <a:path h="2107808" w="2463335">
                  <a:moveTo>
                    <a:pt x="58255" y="0"/>
                  </a:moveTo>
                  <a:lnTo>
                    <a:pt x="2405079" y="0"/>
                  </a:lnTo>
                  <a:cubicBezTo>
                    <a:pt x="2437253" y="0"/>
                    <a:pt x="2463335" y="26082"/>
                    <a:pt x="2463335" y="58255"/>
                  </a:cubicBezTo>
                  <a:lnTo>
                    <a:pt x="2463335" y="2049553"/>
                  </a:lnTo>
                  <a:cubicBezTo>
                    <a:pt x="2463335" y="2081727"/>
                    <a:pt x="2437253" y="2107808"/>
                    <a:pt x="2405079" y="2107808"/>
                  </a:cubicBezTo>
                  <a:lnTo>
                    <a:pt x="58255" y="2107808"/>
                  </a:lnTo>
                  <a:cubicBezTo>
                    <a:pt x="26082" y="2107808"/>
                    <a:pt x="0" y="2081727"/>
                    <a:pt x="0" y="2049553"/>
                  </a:cubicBezTo>
                  <a:lnTo>
                    <a:pt x="0" y="58255"/>
                  </a:lnTo>
                  <a:cubicBezTo>
                    <a:pt x="0" y="26082"/>
                    <a:pt x="26082" y="0"/>
                    <a:pt x="58255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133350"/>
              <a:ext cx="2463335" cy="22411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620694" y="1820200"/>
            <a:ext cx="5747799" cy="2055307"/>
            <a:chOff x="0" y="0"/>
            <a:chExt cx="7663732" cy="2740410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7663732" cy="2740410"/>
              <a:chOff x="0" y="0"/>
              <a:chExt cx="2510301" cy="897638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2510301" cy="897638"/>
              </a:xfrm>
              <a:custGeom>
                <a:avLst/>
                <a:gdLst/>
                <a:ahLst/>
                <a:cxnLst/>
                <a:rect r="r" b="b" t="t" l="l"/>
                <a:pathLst>
                  <a:path h="897638" w="2510301">
                    <a:moveTo>
                      <a:pt x="59337" y="0"/>
                    </a:moveTo>
                    <a:lnTo>
                      <a:pt x="2450963" y="0"/>
                    </a:lnTo>
                    <a:cubicBezTo>
                      <a:pt x="2483735" y="0"/>
                      <a:pt x="2510301" y="26566"/>
                      <a:pt x="2510301" y="59337"/>
                    </a:cubicBezTo>
                    <a:lnTo>
                      <a:pt x="2510301" y="838300"/>
                    </a:lnTo>
                    <a:cubicBezTo>
                      <a:pt x="2510301" y="871071"/>
                      <a:pt x="2483735" y="897638"/>
                      <a:pt x="2450963" y="897638"/>
                    </a:cubicBezTo>
                    <a:lnTo>
                      <a:pt x="59337" y="897638"/>
                    </a:lnTo>
                    <a:cubicBezTo>
                      <a:pt x="26566" y="897638"/>
                      <a:pt x="0" y="871071"/>
                      <a:pt x="0" y="838300"/>
                    </a:cubicBezTo>
                    <a:lnTo>
                      <a:pt x="0" y="59337"/>
                    </a:lnTo>
                    <a:cubicBezTo>
                      <a:pt x="0" y="26566"/>
                      <a:pt x="26566" y="0"/>
                      <a:pt x="59337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123825"/>
                <a:ext cx="2510301" cy="1021463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5" id="15"/>
            <p:cNvSpPr txBox="true"/>
            <p:nvPr/>
          </p:nvSpPr>
          <p:spPr>
            <a:xfrm rot="0">
              <a:off x="336073" y="423193"/>
              <a:ext cx="6991586" cy="177802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441"/>
                </a:lnSpc>
              </a:pPr>
              <a:r>
                <a:rPr lang="en-US" sz="3887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Фиксация на въглероден диоксид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1105855" y="2211701"/>
            <a:ext cx="5815879" cy="5779530"/>
          </a:xfrm>
          <a:custGeom>
            <a:avLst/>
            <a:gdLst/>
            <a:ahLst/>
            <a:cxnLst/>
            <a:rect r="r" b="b" t="t" l="l"/>
            <a:pathLst>
              <a:path h="5779530" w="5815879">
                <a:moveTo>
                  <a:pt x="0" y="0"/>
                </a:moveTo>
                <a:lnTo>
                  <a:pt x="5815879" y="0"/>
                </a:lnTo>
                <a:lnTo>
                  <a:pt x="5815879" y="5779530"/>
                </a:lnTo>
                <a:lnTo>
                  <a:pt x="0" y="577953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620694" y="4074796"/>
            <a:ext cx="5761490" cy="4686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Всяка молекула въглероден диоксид се свързва с молекула рибулозобисфосфат.</a:t>
            </a:r>
          </a:p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Получава се нестабилно  съединение с 6 въглеродни атома, което веднага се разпада на две молекули фосфоглицеринова киселина.</a:t>
            </a:r>
          </a:p>
          <a:p>
            <a:pPr algn="ctr">
              <a:lnSpc>
                <a:spcPts val="4199"/>
              </a:lnSpc>
            </a:pP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9113829" y="7434978"/>
            <a:ext cx="888679" cy="888679"/>
          </a:xfrm>
          <a:custGeom>
            <a:avLst/>
            <a:gdLst/>
            <a:ahLst/>
            <a:cxnLst/>
            <a:rect r="r" b="b" t="t" l="l"/>
            <a:pathLst>
              <a:path h="888679" w="888679">
                <a:moveTo>
                  <a:pt x="0" y="0"/>
                </a:moveTo>
                <a:lnTo>
                  <a:pt x="888679" y="0"/>
                </a:lnTo>
                <a:lnTo>
                  <a:pt x="888679" y="888679"/>
                </a:lnTo>
                <a:lnTo>
                  <a:pt x="0" y="88867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9665129" y="6313290"/>
            <a:ext cx="888679" cy="888679"/>
          </a:xfrm>
          <a:custGeom>
            <a:avLst/>
            <a:gdLst/>
            <a:ahLst/>
            <a:cxnLst/>
            <a:rect r="r" b="b" t="t" l="l"/>
            <a:pathLst>
              <a:path h="888679" w="888679">
                <a:moveTo>
                  <a:pt x="0" y="0"/>
                </a:moveTo>
                <a:lnTo>
                  <a:pt x="888679" y="0"/>
                </a:lnTo>
                <a:lnTo>
                  <a:pt x="888679" y="888678"/>
                </a:lnTo>
                <a:lnTo>
                  <a:pt x="0" y="88867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0337365" y="7201968"/>
            <a:ext cx="888679" cy="888679"/>
          </a:xfrm>
          <a:custGeom>
            <a:avLst/>
            <a:gdLst/>
            <a:ahLst/>
            <a:cxnLst/>
            <a:rect r="r" b="b" t="t" l="l"/>
            <a:pathLst>
              <a:path h="888679" w="888679">
                <a:moveTo>
                  <a:pt x="0" y="0"/>
                </a:moveTo>
                <a:lnTo>
                  <a:pt x="888679" y="0"/>
                </a:lnTo>
                <a:lnTo>
                  <a:pt x="888679" y="888679"/>
                </a:lnTo>
                <a:lnTo>
                  <a:pt x="0" y="88867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0681713" y="6593040"/>
            <a:ext cx="544330" cy="544330"/>
          </a:xfrm>
          <a:custGeom>
            <a:avLst/>
            <a:gdLst/>
            <a:ahLst/>
            <a:cxnLst/>
            <a:rect r="r" b="b" t="t" l="l"/>
            <a:pathLst>
              <a:path h="544330" w="544330">
                <a:moveTo>
                  <a:pt x="0" y="0"/>
                </a:moveTo>
                <a:lnTo>
                  <a:pt x="544331" y="0"/>
                </a:lnTo>
                <a:lnTo>
                  <a:pt x="544331" y="544330"/>
                </a:lnTo>
                <a:lnTo>
                  <a:pt x="0" y="54433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8988395" y="6757629"/>
            <a:ext cx="569773" cy="569773"/>
          </a:xfrm>
          <a:custGeom>
            <a:avLst/>
            <a:gdLst/>
            <a:ahLst/>
            <a:cxnLst/>
            <a:rect r="r" b="b" t="t" l="l"/>
            <a:pathLst>
              <a:path h="569773" w="569773">
                <a:moveTo>
                  <a:pt x="0" y="0"/>
                </a:moveTo>
                <a:lnTo>
                  <a:pt x="569773" y="0"/>
                </a:lnTo>
                <a:lnTo>
                  <a:pt x="569773" y="569773"/>
                </a:lnTo>
                <a:lnTo>
                  <a:pt x="0" y="569773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0002508" y="8033265"/>
            <a:ext cx="556252" cy="556252"/>
          </a:xfrm>
          <a:custGeom>
            <a:avLst/>
            <a:gdLst/>
            <a:ahLst/>
            <a:cxnLst/>
            <a:rect r="r" b="b" t="t" l="l"/>
            <a:pathLst>
              <a:path h="556252" w="556252">
                <a:moveTo>
                  <a:pt x="0" y="0"/>
                </a:moveTo>
                <a:lnTo>
                  <a:pt x="556252" y="0"/>
                </a:lnTo>
                <a:lnTo>
                  <a:pt x="556252" y="556252"/>
                </a:lnTo>
                <a:lnTo>
                  <a:pt x="0" y="55625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/>
          <p:nvPr/>
        </p:nvGrpSpPr>
        <p:grpSpPr>
          <a:xfrm rot="0">
            <a:off x="12466108" y="8090647"/>
            <a:ext cx="3095374" cy="978697"/>
            <a:chOff x="0" y="0"/>
            <a:chExt cx="815242" cy="257764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5242" cy="257764"/>
            </a:xfrm>
            <a:custGeom>
              <a:avLst/>
              <a:gdLst/>
              <a:ahLst/>
              <a:cxnLst/>
              <a:rect r="r" b="b" t="t" l="l"/>
              <a:pathLst>
                <a:path h="257764" w="815242">
                  <a:moveTo>
                    <a:pt x="127557" y="0"/>
                  </a:moveTo>
                  <a:lnTo>
                    <a:pt x="687685" y="0"/>
                  </a:lnTo>
                  <a:cubicBezTo>
                    <a:pt x="758133" y="0"/>
                    <a:pt x="815242" y="57109"/>
                    <a:pt x="815242" y="127557"/>
                  </a:cubicBezTo>
                  <a:lnTo>
                    <a:pt x="815242" y="130206"/>
                  </a:lnTo>
                  <a:cubicBezTo>
                    <a:pt x="815242" y="200654"/>
                    <a:pt x="758133" y="257764"/>
                    <a:pt x="687685" y="257764"/>
                  </a:cubicBezTo>
                  <a:lnTo>
                    <a:pt x="127557" y="257764"/>
                  </a:lnTo>
                  <a:cubicBezTo>
                    <a:pt x="57109" y="257764"/>
                    <a:pt x="0" y="200654"/>
                    <a:pt x="0" y="130206"/>
                  </a:cubicBezTo>
                  <a:lnTo>
                    <a:pt x="0" y="127557"/>
                  </a:lnTo>
                  <a:cubicBezTo>
                    <a:pt x="0" y="57109"/>
                    <a:pt x="57109" y="0"/>
                    <a:pt x="127557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815242" cy="2958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8" id="28"/>
          <p:cNvSpPr txBox="true"/>
          <p:nvPr/>
        </p:nvSpPr>
        <p:spPr>
          <a:xfrm rot="0">
            <a:off x="12466108" y="8161530"/>
            <a:ext cx="3095374" cy="789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19"/>
              </a:lnSpc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6 молекули</a:t>
            </a:r>
          </a:p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Рибулозобифосфат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8010482" y="4302554"/>
            <a:ext cx="3095374" cy="1340263"/>
            <a:chOff x="0" y="0"/>
            <a:chExt cx="815242" cy="352991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815242" cy="352991"/>
            </a:xfrm>
            <a:custGeom>
              <a:avLst/>
              <a:gdLst/>
              <a:ahLst/>
              <a:cxnLst/>
              <a:rect r="r" b="b" t="t" l="l"/>
              <a:pathLst>
                <a:path h="352991" w="815242">
                  <a:moveTo>
                    <a:pt x="127557" y="0"/>
                  </a:moveTo>
                  <a:lnTo>
                    <a:pt x="687685" y="0"/>
                  </a:lnTo>
                  <a:cubicBezTo>
                    <a:pt x="758133" y="0"/>
                    <a:pt x="815242" y="57109"/>
                    <a:pt x="815242" y="127557"/>
                  </a:cubicBezTo>
                  <a:lnTo>
                    <a:pt x="815242" y="225434"/>
                  </a:lnTo>
                  <a:cubicBezTo>
                    <a:pt x="815242" y="295882"/>
                    <a:pt x="758133" y="352991"/>
                    <a:pt x="687685" y="352991"/>
                  </a:cubicBezTo>
                  <a:lnTo>
                    <a:pt x="127557" y="352991"/>
                  </a:lnTo>
                  <a:cubicBezTo>
                    <a:pt x="57109" y="352991"/>
                    <a:pt x="0" y="295882"/>
                    <a:pt x="0" y="225434"/>
                  </a:cubicBezTo>
                  <a:lnTo>
                    <a:pt x="0" y="127557"/>
                  </a:lnTo>
                  <a:cubicBezTo>
                    <a:pt x="0" y="57109"/>
                    <a:pt x="57109" y="0"/>
                    <a:pt x="127557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815242" cy="39109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2" id="32"/>
          <p:cNvSpPr txBox="true"/>
          <p:nvPr/>
        </p:nvSpPr>
        <p:spPr>
          <a:xfrm rot="0">
            <a:off x="8010482" y="4354195"/>
            <a:ext cx="3095374" cy="1189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19"/>
              </a:lnSpc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12 молекули</a:t>
            </a:r>
          </a:p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Фосфоглицеринова киселина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5347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5338803">
            <a:off x="-565906" y="-23768"/>
            <a:ext cx="3461237" cy="2893017"/>
          </a:xfrm>
          <a:custGeom>
            <a:avLst/>
            <a:gdLst/>
            <a:ahLst/>
            <a:cxnLst/>
            <a:rect r="r" b="b" t="t" l="l"/>
            <a:pathLst>
              <a:path h="2893017" w="3461237">
                <a:moveTo>
                  <a:pt x="0" y="0"/>
                </a:moveTo>
                <a:lnTo>
                  <a:pt x="3461237" y="0"/>
                </a:lnTo>
                <a:lnTo>
                  <a:pt x="3461237" y="2893018"/>
                </a:lnTo>
                <a:lnTo>
                  <a:pt x="0" y="28930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6307444" y="-381146"/>
            <a:ext cx="2153552" cy="2249141"/>
          </a:xfrm>
          <a:custGeom>
            <a:avLst/>
            <a:gdLst/>
            <a:ahLst/>
            <a:cxnLst/>
            <a:rect r="r" b="b" t="t" l="l"/>
            <a:pathLst>
              <a:path h="2249141" w="2153552">
                <a:moveTo>
                  <a:pt x="0" y="0"/>
                </a:moveTo>
                <a:lnTo>
                  <a:pt x="2153552" y="0"/>
                </a:lnTo>
                <a:lnTo>
                  <a:pt x="2153552" y="2249141"/>
                </a:lnTo>
                <a:lnTo>
                  <a:pt x="0" y="22491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3906951">
            <a:off x="-3268196" y="7078735"/>
            <a:ext cx="7345189" cy="2722776"/>
          </a:xfrm>
          <a:custGeom>
            <a:avLst/>
            <a:gdLst/>
            <a:ahLst/>
            <a:cxnLst/>
            <a:rect r="r" b="b" t="t" l="l"/>
            <a:pathLst>
              <a:path h="2722776" w="7345189">
                <a:moveTo>
                  <a:pt x="0" y="0"/>
                </a:moveTo>
                <a:lnTo>
                  <a:pt x="7345189" y="0"/>
                </a:lnTo>
                <a:lnTo>
                  <a:pt x="7345189" y="2722777"/>
                </a:lnTo>
                <a:lnTo>
                  <a:pt x="0" y="27227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067884">
            <a:off x="16151443" y="8589629"/>
            <a:ext cx="2951964" cy="2957509"/>
          </a:xfrm>
          <a:custGeom>
            <a:avLst/>
            <a:gdLst/>
            <a:ahLst/>
            <a:cxnLst/>
            <a:rect r="r" b="b" t="t" l="l"/>
            <a:pathLst>
              <a:path h="2957509" w="2951964">
                <a:moveTo>
                  <a:pt x="0" y="0"/>
                </a:moveTo>
                <a:lnTo>
                  <a:pt x="2951964" y="0"/>
                </a:lnTo>
                <a:lnTo>
                  <a:pt x="2951964" y="2957509"/>
                </a:lnTo>
                <a:lnTo>
                  <a:pt x="0" y="29575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028700" y="1690010"/>
            <a:ext cx="6777707" cy="8115978"/>
            <a:chOff x="0" y="0"/>
            <a:chExt cx="2463335" cy="294972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463335" cy="2949724"/>
            </a:xfrm>
            <a:custGeom>
              <a:avLst/>
              <a:gdLst/>
              <a:ahLst/>
              <a:cxnLst/>
              <a:rect r="r" b="b" t="t" l="l"/>
              <a:pathLst>
                <a:path h="2949724" w="2463335">
                  <a:moveTo>
                    <a:pt x="58255" y="0"/>
                  </a:moveTo>
                  <a:lnTo>
                    <a:pt x="2405079" y="0"/>
                  </a:lnTo>
                  <a:cubicBezTo>
                    <a:pt x="2437253" y="0"/>
                    <a:pt x="2463335" y="26082"/>
                    <a:pt x="2463335" y="58255"/>
                  </a:cubicBezTo>
                  <a:lnTo>
                    <a:pt x="2463335" y="2891469"/>
                  </a:lnTo>
                  <a:cubicBezTo>
                    <a:pt x="2463335" y="2923643"/>
                    <a:pt x="2437253" y="2949724"/>
                    <a:pt x="2405079" y="2949724"/>
                  </a:cubicBezTo>
                  <a:lnTo>
                    <a:pt x="58255" y="2949724"/>
                  </a:lnTo>
                  <a:cubicBezTo>
                    <a:pt x="26082" y="2949724"/>
                    <a:pt x="0" y="2923643"/>
                    <a:pt x="0" y="2891469"/>
                  </a:cubicBezTo>
                  <a:lnTo>
                    <a:pt x="0" y="58255"/>
                  </a:lnTo>
                  <a:cubicBezTo>
                    <a:pt x="0" y="26082"/>
                    <a:pt x="26082" y="0"/>
                    <a:pt x="58255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133350"/>
              <a:ext cx="2463335" cy="30830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547010" y="743424"/>
            <a:ext cx="5747799" cy="1364184"/>
            <a:chOff x="0" y="0"/>
            <a:chExt cx="7663732" cy="1818911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7663732" cy="1818911"/>
              <a:chOff x="0" y="0"/>
              <a:chExt cx="2510301" cy="595795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2510301" cy="595795"/>
              </a:xfrm>
              <a:custGeom>
                <a:avLst/>
                <a:gdLst/>
                <a:ahLst/>
                <a:cxnLst/>
                <a:rect r="r" b="b" t="t" l="l"/>
                <a:pathLst>
                  <a:path h="595795" w="2510301">
                    <a:moveTo>
                      <a:pt x="59337" y="0"/>
                    </a:moveTo>
                    <a:lnTo>
                      <a:pt x="2450963" y="0"/>
                    </a:lnTo>
                    <a:cubicBezTo>
                      <a:pt x="2483735" y="0"/>
                      <a:pt x="2510301" y="26566"/>
                      <a:pt x="2510301" y="59337"/>
                    </a:cubicBezTo>
                    <a:lnTo>
                      <a:pt x="2510301" y="536458"/>
                    </a:lnTo>
                    <a:cubicBezTo>
                      <a:pt x="2510301" y="569229"/>
                      <a:pt x="2483735" y="595795"/>
                      <a:pt x="2450963" y="595795"/>
                    </a:cubicBezTo>
                    <a:lnTo>
                      <a:pt x="59337" y="595795"/>
                    </a:lnTo>
                    <a:cubicBezTo>
                      <a:pt x="26566" y="595795"/>
                      <a:pt x="0" y="569229"/>
                      <a:pt x="0" y="536458"/>
                    </a:cubicBezTo>
                    <a:lnTo>
                      <a:pt x="0" y="59337"/>
                    </a:lnTo>
                    <a:cubicBezTo>
                      <a:pt x="0" y="26566"/>
                      <a:pt x="26566" y="0"/>
                      <a:pt x="59337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123825"/>
                <a:ext cx="2510301" cy="719620"/>
              </a:xfrm>
              <a:prstGeom prst="rect">
                <a:avLst/>
              </a:prstGeom>
            </p:spPr>
            <p:txBody>
              <a:bodyPr anchor="ctr" rtlCol="false" tIns="48941" lIns="48941" bIns="48941" rIns="48941"/>
              <a:lstStyle/>
              <a:p>
                <a:pPr algn="ctr">
                  <a:lnSpc>
                    <a:spcPts val="419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5" id="15"/>
            <p:cNvSpPr txBox="true"/>
            <p:nvPr/>
          </p:nvSpPr>
          <p:spPr>
            <a:xfrm rot="0">
              <a:off x="336073" y="423193"/>
              <a:ext cx="6991586" cy="8565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441"/>
                </a:lnSpc>
              </a:pPr>
              <a:r>
                <a:rPr lang="en-US" sz="3887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Редукция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7654922" y="9258300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1105855" y="2211701"/>
            <a:ext cx="5815879" cy="5779530"/>
          </a:xfrm>
          <a:custGeom>
            <a:avLst/>
            <a:gdLst/>
            <a:ahLst/>
            <a:cxnLst/>
            <a:rect r="r" b="b" t="t" l="l"/>
            <a:pathLst>
              <a:path h="5779530" w="5815879">
                <a:moveTo>
                  <a:pt x="0" y="0"/>
                </a:moveTo>
                <a:lnTo>
                  <a:pt x="5815879" y="0"/>
                </a:lnTo>
                <a:lnTo>
                  <a:pt x="5815879" y="5779530"/>
                </a:lnTo>
                <a:lnTo>
                  <a:pt x="0" y="577953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9113829" y="7434978"/>
            <a:ext cx="888679" cy="888679"/>
          </a:xfrm>
          <a:custGeom>
            <a:avLst/>
            <a:gdLst/>
            <a:ahLst/>
            <a:cxnLst/>
            <a:rect r="r" b="b" t="t" l="l"/>
            <a:pathLst>
              <a:path h="888679" w="888679">
                <a:moveTo>
                  <a:pt x="0" y="0"/>
                </a:moveTo>
                <a:lnTo>
                  <a:pt x="888679" y="0"/>
                </a:lnTo>
                <a:lnTo>
                  <a:pt x="888679" y="888679"/>
                </a:lnTo>
                <a:lnTo>
                  <a:pt x="0" y="88867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9665129" y="6313290"/>
            <a:ext cx="888679" cy="888679"/>
          </a:xfrm>
          <a:custGeom>
            <a:avLst/>
            <a:gdLst/>
            <a:ahLst/>
            <a:cxnLst/>
            <a:rect r="r" b="b" t="t" l="l"/>
            <a:pathLst>
              <a:path h="888679" w="888679">
                <a:moveTo>
                  <a:pt x="0" y="0"/>
                </a:moveTo>
                <a:lnTo>
                  <a:pt x="888679" y="0"/>
                </a:lnTo>
                <a:lnTo>
                  <a:pt x="888679" y="888678"/>
                </a:lnTo>
                <a:lnTo>
                  <a:pt x="0" y="88867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0337365" y="7201968"/>
            <a:ext cx="888679" cy="888679"/>
          </a:xfrm>
          <a:custGeom>
            <a:avLst/>
            <a:gdLst/>
            <a:ahLst/>
            <a:cxnLst/>
            <a:rect r="r" b="b" t="t" l="l"/>
            <a:pathLst>
              <a:path h="888679" w="888679">
                <a:moveTo>
                  <a:pt x="0" y="0"/>
                </a:moveTo>
                <a:lnTo>
                  <a:pt x="888679" y="0"/>
                </a:lnTo>
                <a:lnTo>
                  <a:pt x="888679" y="888679"/>
                </a:lnTo>
                <a:lnTo>
                  <a:pt x="0" y="88867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0681713" y="6593040"/>
            <a:ext cx="544330" cy="544330"/>
          </a:xfrm>
          <a:custGeom>
            <a:avLst/>
            <a:gdLst/>
            <a:ahLst/>
            <a:cxnLst/>
            <a:rect r="r" b="b" t="t" l="l"/>
            <a:pathLst>
              <a:path h="544330" w="544330">
                <a:moveTo>
                  <a:pt x="0" y="0"/>
                </a:moveTo>
                <a:lnTo>
                  <a:pt x="544331" y="0"/>
                </a:lnTo>
                <a:lnTo>
                  <a:pt x="544331" y="544330"/>
                </a:lnTo>
                <a:lnTo>
                  <a:pt x="0" y="54433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8988395" y="6757629"/>
            <a:ext cx="569773" cy="569773"/>
          </a:xfrm>
          <a:custGeom>
            <a:avLst/>
            <a:gdLst/>
            <a:ahLst/>
            <a:cxnLst/>
            <a:rect r="r" b="b" t="t" l="l"/>
            <a:pathLst>
              <a:path h="569773" w="569773">
                <a:moveTo>
                  <a:pt x="0" y="0"/>
                </a:moveTo>
                <a:lnTo>
                  <a:pt x="569773" y="0"/>
                </a:lnTo>
                <a:lnTo>
                  <a:pt x="569773" y="569773"/>
                </a:lnTo>
                <a:lnTo>
                  <a:pt x="0" y="569773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10002508" y="8033265"/>
            <a:ext cx="556252" cy="556252"/>
          </a:xfrm>
          <a:custGeom>
            <a:avLst/>
            <a:gdLst/>
            <a:ahLst/>
            <a:cxnLst/>
            <a:rect r="r" b="b" t="t" l="l"/>
            <a:pathLst>
              <a:path h="556252" w="556252">
                <a:moveTo>
                  <a:pt x="0" y="0"/>
                </a:moveTo>
                <a:lnTo>
                  <a:pt x="556252" y="0"/>
                </a:lnTo>
                <a:lnTo>
                  <a:pt x="556252" y="556252"/>
                </a:lnTo>
                <a:lnTo>
                  <a:pt x="0" y="55625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12466108" y="8090647"/>
            <a:ext cx="3095374" cy="978697"/>
            <a:chOff x="0" y="0"/>
            <a:chExt cx="815242" cy="257764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5242" cy="257764"/>
            </a:xfrm>
            <a:custGeom>
              <a:avLst/>
              <a:gdLst/>
              <a:ahLst/>
              <a:cxnLst/>
              <a:rect r="r" b="b" t="t" l="l"/>
              <a:pathLst>
                <a:path h="257764" w="815242">
                  <a:moveTo>
                    <a:pt x="127557" y="0"/>
                  </a:moveTo>
                  <a:lnTo>
                    <a:pt x="687685" y="0"/>
                  </a:lnTo>
                  <a:cubicBezTo>
                    <a:pt x="758133" y="0"/>
                    <a:pt x="815242" y="57109"/>
                    <a:pt x="815242" y="127557"/>
                  </a:cubicBezTo>
                  <a:lnTo>
                    <a:pt x="815242" y="130206"/>
                  </a:lnTo>
                  <a:cubicBezTo>
                    <a:pt x="815242" y="200654"/>
                    <a:pt x="758133" y="257764"/>
                    <a:pt x="687685" y="257764"/>
                  </a:cubicBezTo>
                  <a:lnTo>
                    <a:pt x="127557" y="257764"/>
                  </a:lnTo>
                  <a:cubicBezTo>
                    <a:pt x="57109" y="257764"/>
                    <a:pt x="0" y="200654"/>
                    <a:pt x="0" y="130206"/>
                  </a:cubicBezTo>
                  <a:lnTo>
                    <a:pt x="0" y="127557"/>
                  </a:lnTo>
                  <a:cubicBezTo>
                    <a:pt x="0" y="57109"/>
                    <a:pt x="57109" y="0"/>
                    <a:pt x="127557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815242" cy="2958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8010482" y="4302554"/>
            <a:ext cx="3095374" cy="1340263"/>
            <a:chOff x="0" y="0"/>
            <a:chExt cx="815242" cy="352991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815242" cy="352991"/>
            </a:xfrm>
            <a:custGeom>
              <a:avLst/>
              <a:gdLst/>
              <a:ahLst/>
              <a:cxnLst/>
              <a:rect r="r" b="b" t="t" l="l"/>
              <a:pathLst>
                <a:path h="352991" w="815242">
                  <a:moveTo>
                    <a:pt x="127557" y="0"/>
                  </a:moveTo>
                  <a:lnTo>
                    <a:pt x="687685" y="0"/>
                  </a:lnTo>
                  <a:cubicBezTo>
                    <a:pt x="758133" y="0"/>
                    <a:pt x="815242" y="57109"/>
                    <a:pt x="815242" y="127557"/>
                  </a:cubicBezTo>
                  <a:lnTo>
                    <a:pt x="815242" y="225434"/>
                  </a:lnTo>
                  <a:cubicBezTo>
                    <a:pt x="815242" y="295882"/>
                    <a:pt x="758133" y="352991"/>
                    <a:pt x="687685" y="352991"/>
                  </a:cubicBezTo>
                  <a:lnTo>
                    <a:pt x="127557" y="352991"/>
                  </a:lnTo>
                  <a:cubicBezTo>
                    <a:pt x="57109" y="352991"/>
                    <a:pt x="0" y="295882"/>
                    <a:pt x="0" y="225434"/>
                  </a:cubicBezTo>
                  <a:lnTo>
                    <a:pt x="0" y="127557"/>
                  </a:lnTo>
                  <a:cubicBezTo>
                    <a:pt x="0" y="57109"/>
                    <a:pt x="57109" y="0"/>
                    <a:pt x="127557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815242" cy="39109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9665129" y="3226683"/>
            <a:ext cx="1885065" cy="780596"/>
            <a:chOff x="0" y="0"/>
            <a:chExt cx="496478" cy="205589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496478" cy="205589"/>
            </a:xfrm>
            <a:custGeom>
              <a:avLst/>
              <a:gdLst/>
              <a:ahLst/>
              <a:cxnLst/>
              <a:rect r="r" b="b" t="t" l="l"/>
              <a:pathLst>
                <a:path h="205589" w="496478">
                  <a:moveTo>
                    <a:pt x="102795" y="0"/>
                  </a:moveTo>
                  <a:lnTo>
                    <a:pt x="393683" y="0"/>
                  </a:lnTo>
                  <a:cubicBezTo>
                    <a:pt x="420946" y="0"/>
                    <a:pt x="447092" y="10830"/>
                    <a:pt x="466370" y="30108"/>
                  </a:cubicBezTo>
                  <a:cubicBezTo>
                    <a:pt x="485648" y="49386"/>
                    <a:pt x="496478" y="75532"/>
                    <a:pt x="496478" y="102795"/>
                  </a:cubicBezTo>
                  <a:lnTo>
                    <a:pt x="496478" y="102795"/>
                  </a:lnTo>
                  <a:cubicBezTo>
                    <a:pt x="496478" y="159566"/>
                    <a:pt x="450455" y="205589"/>
                    <a:pt x="393683" y="205589"/>
                  </a:cubicBezTo>
                  <a:lnTo>
                    <a:pt x="102795" y="205589"/>
                  </a:lnTo>
                  <a:cubicBezTo>
                    <a:pt x="75532" y="205589"/>
                    <a:pt x="49386" y="194759"/>
                    <a:pt x="30108" y="175481"/>
                  </a:cubicBezTo>
                  <a:cubicBezTo>
                    <a:pt x="10830" y="156204"/>
                    <a:pt x="0" y="130057"/>
                    <a:pt x="0" y="102795"/>
                  </a:cubicBezTo>
                  <a:lnTo>
                    <a:pt x="0" y="102795"/>
                  </a:lnTo>
                  <a:cubicBezTo>
                    <a:pt x="0" y="75532"/>
                    <a:pt x="10830" y="49386"/>
                    <a:pt x="30108" y="30108"/>
                  </a:cubicBezTo>
                  <a:cubicBezTo>
                    <a:pt x="49386" y="10830"/>
                    <a:pt x="75532" y="0"/>
                    <a:pt x="102795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38100"/>
              <a:ext cx="496478" cy="2436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10474082" y="2236511"/>
            <a:ext cx="1992026" cy="829624"/>
            <a:chOff x="0" y="0"/>
            <a:chExt cx="524649" cy="218502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524649" cy="218502"/>
            </a:xfrm>
            <a:custGeom>
              <a:avLst/>
              <a:gdLst/>
              <a:ahLst/>
              <a:cxnLst/>
              <a:rect r="r" b="b" t="t" l="l"/>
              <a:pathLst>
                <a:path h="218502" w="524649">
                  <a:moveTo>
                    <a:pt x="109251" y="0"/>
                  </a:moveTo>
                  <a:lnTo>
                    <a:pt x="415398" y="0"/>
                  </a:lnTo>
                  <a:cubicBezTo>
                    <a:pt x="444373" y="0"/>
                    <a:pt x="472161" y="11510"/>
                    <a:pt x="492650" y="31999"/>
                  </a:cubicBezTo>
                  <a:cubicBezTo>
                    <a:pt x="513138" y="52487"/>
                    <a:pt x="524649" y="80276"/>
                    <a:pt x="524649" y="109251"/>
                  </a:cubicBezTo>
                  <a:lnTo>
                    <a:pt x="524649" y="109251"/>
                  </a:lnTo>
                  <a:cubicBezTo>
                    <a:pt x="524649" y="138226"/>
                    <a:pt x="513138" y="166014"/>
                    <a:pt x="492650" y="186503"/>
                  </a:cubicBezTo>
                  <a:cubicBezTo>
                    <a:pt x="472161" y="206991"/>
                    <a:pt x="444373" y="218502"/>
                    <a:pt x="415398" y="218502"/>
                  </a:cubicBezTo>
                  <a:lnTo>
                    <a:pt x="109251" y="218502"/>
                  </a:lnTo>
                  <a:cubicBezTo>
                    <a:pt x="80276" y="218502"/>
                    <a:pt x="52487" y="206991"/>
                    <a:pt x="31999" y="186503"/>
                  </a:cubicBezTo>
                  <a:cubicBezTo>
                    <a:pt x="11510" y="166014"/>
                    <a:pt x="0" y="138226"/>
                    <a:pt x="0" y="109251"/>
                  </a:cubicBezTo>
                  <a:lnTo>
                    <a:pt x="0" y="109251"/>
                  </a:lnTo>
                  <a:cubicBezTo>
                    <a:pt x="0" y="80276"/>
                    <a:pt x="11510" y="52487"/>
                    <a:pt x="31999" y="31999"/>
                  </a:cubicBezTo>
                  <a:cubicBezTo>
                    <a:pt x="52487" y="11510"/>
                    <a:pt x="80276" y="0"/>
                    <a:pt x="109251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35" id="35"/>
            <p:cNvSpPr txBox="true"/>
            <p:nvPr/>
          </p:nvSpPr>
          <p:spPr>
            <a:xfrm>
              <a:off x="0" y="-38100"/>
              <a:ext cx="524649" cy="2566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6" id="36"/>
          <p:cNvGrpSpPr/>
          <p:nvPr/>
        </p:nvGrpSpPr>
        <p:grpSpPr>
          <a:xfrm rot="0">
            <a:off x="7673103" y="2107608"/>
            <a:ext cx="1885065" cy="780596"/>
            <a:chOff x="0" y="0"/>
            <a:chExt cx="496478" cy="205589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496478" cy="205589"/>
            </a:xfrm>
            <a:custGeom>
              <a:avLst/>
              <a:gdLst/>
              <a:ahLst/>
              <a:cxnLst/>
              <a:rect r="r" b="b" t="t" l="l"/>
              <a:pathLst>
                <a:path h="205589" w="496478">
                  <a:moveTo>
                    <a:pt x="102795" y="0"/>
                  </a:moveTo>
                  <a:lnTo>
                    <a:pt x="393683" y="0"/>
                  </a:lnTo>
                  <a:cubicBezTo>
                    <a:pt x="420946" y="0"/>
                    <a:pt x="447092" y="10830"/>
                    <a:pt x="466370" y="30108"/>
                  </a:cubicBezTo>
                  <a:cubicBezTo>
                    <a:pt x="485648" y="49386"/>
                    <a:pt x="496478" y="75532"/>
                    <a:pt x="496478" y="102795"/>
                  </a:cubicBezTo>
                  <a:lnTo>
                    <a:pt x="496478" y="102795"/>
                  </a:lnTo>
                  <a:cubicBezTo>
                    <a:pt x="496478" y="159566"/>
                    <a:pt x="450455" y="205589"/>
                    <a:pt x="393683" y="205589"/>
                  </a:cubicBezTo>
                  <a:lnTo>
                    <a:pt x="102795" y="205589"/>
                  </a:lnTo>
                  <a:cubicBezTo>
                    <a:pt x="75532" y="205589"/>
                    <a:pt x="49386" y="194759"/>
                    <a:pt x="30108" y="175481"/>
                  </a:cubicBezTo>
                  <a:cubicBezTo>
                    <a:pt x="10830" y="156204"/>
                    <a:pt x="0" y="130057"/>
                    <a:pt x="0" y="102795"/>
                  </a:cubicBezTo>
                  <a:lnTo>
                    <a:pt x="0" y="102795"/>
                  </a:lnTo>
                  <a:cubicBezTo>
                    <a:pt x="0" y="75532"/>
                    <a:pt x="10830" y="49386"/>
                    <a:pt x="30108" y="30108"/>
                  </a:cubicBezTo>
                  <a:cubicBezTo>
                    <a:pt x="49386" y="10830"/>
                    <a:pt x="75532" y="0"/>
                    <a:pt x="102795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38" id="38"/>
            <p:cNvSpPr txBox="true"/>
            <p:nvPr/>
          </p:nvSpPr>
          <p:spPr>
            <a:xfrm>
              <a:off x="0" y="-38100"/>
              <a:ext cx="496478" cy="2436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9" id="39"/>
          <p:cNvGrpSpPr/>
          <p:nvPr/>
        </p:nvGrpSpPr>
        <p:grpSpPr>
          <a:xfrm rot="0">
            <a:off x="8673695" y="984112"/>
            <a:ext cx="1885065" cy="780596"/>
            <a:chOff x="0" y="0"/>
            <a:chExt cx="496478" cy="205589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496478" cy="205589"/>
            </a:xfrm>
            <a:custGeom>
              <a:avLst/>
              <a:gdLst/>
              <a:ahLst/>
              <a:cxnLst/>
              <a:rect r="r" b="b" t="t" l="l"/>
              <a:pathLst>
                <a:path h="205589" w="496478">
                  <a:moveTo>
                    <a:pt x="102795" y="0"/>
                  </a:moveTo>
                  <a:lnTo>
                    <a:pt x="393683" y="0"/>
                  </a:lnTo>
                  <a:cubicBezTo>
                    <a:pt x="420946" y="0"/>
                    <a:pt x="447092" y="10830"/>
                    <a:pt x="466370" y="30108"/>
                  </a:cubicBezTo>
                  <a:cubicBezTo>
                    <a:pt x="485648" y="49386"/>
                    <a:pt x="496478" y="75532"/>
                    <a:pt x="496478" y="102795"/>
                  </a:cubicBezTo>
                  <a:lnTo>
                    <a:pt x="496478" y="102795"/>
                  </a:lnTo>
                  <a:cubicBezTo>
                    <a:pt x="496478" y="159566"/>
                    <a:pt x="450455" y="205589"/>
                    <a:pt x="393683" y="205589"/>
                  </a:cubicBezTo>
                  <a:lnTo>
                    <a:pt x="102795" y="205589"/>
                  </a:lnTo>
                  <a:cubicBezTo>
                    <a:pt x="75532" y="205589"/>
                    <a:pt x="49386" y="194759"/>
                    <a:pt x="30108" y="175481"/>
                  </a:cubicBezTo>
                  <a:cubicBezTo>
                    <a:pt x="10830" y="156204"/>
                    <a:pt x="0" y="130057"/>
                    <a:pt x="0" y="102795"/>
                  </a:cubicBezTo>
                  <a:lnTo>
                    <a:pt x="0" y="102795"/>
                  </a:lnTo>
                  <a:cubicBezTo>
                    <a:pt x="0" y="75532"/>
                    <a:pt x="10830" y="49386"/>
                    <a:pt x="30108" y="30108"/>
                  </a:cubicBezTo>
                  <a:cubicBezTo>
                    <a:pt x="49386" y="10830"/>
                    <a:pt x="75532" y="0"/>
                    <a:pt x="102795" y="0"/>
                  </a:cubicBez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1" id="41"/>
            <p:cNvSpPr txBox="true"/>
            <p:nvPr/>
          </p:nvSpPr>
          <p:spPr>
            <a:xfrm>
              <a:off x="0" y="-38100"/>
              <a:ext cx="496478" cy="2436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42" id="42"/>
          <p:cNvSpPr/>
          <p:nvPr/>
        </p:nvSpPr>
        <p:spPr>
          <a:xfrm flipH="true" flipV="false" rot="-10407315">
            <a:off x="8478102" y="2950563"/>
            <a:ext cx="1142566" cy="845499"/>
          </a:xfrm>
          <a:custGeom>
            <a:avLst/>
            <a:gdLst/>
            <a:ahLst/>
            <a:cxnLst/>
            <a:rect r="r" b="b" t="t" l="l"/>
            <a:pathLst>
              <a:path h="845499" w="1142566">
                <a:moveTo>
                  <a:pt x="1142566" y="0"/>
                </a:moveTo>
                <a:lnTo>
                  <a:pt x="0" y="0"/>
                </a:lnTo>
                <a:lnTo>
                  <a:pt x="0" y="845499"/>
                </a:lnTo>
                <a:lnTo>
                  <a:pt x="1142566" y="845499"/>
                </a:lnTo>
                <a:lnTo>
                  <a:pt x="1142566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3" id="43"/>
          <p:cNvSpPr txBox="true"/>
          <p:nvPr/>
        </p:nvSpPr>
        <p:spPr>
          <a:xfrm rot="0">
            <a:off x="1267809" y="2164076"/>
            <a:ext cx="6306200" cy="7829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Всяка молекула Фосфоглицеринова киселина се редуцира до глицералдехидтрифосфат. За целта се използват 12 молекули АТФ. При тяхната хидролиза до АДФ и фосфат се отделя количеството енергия, необходимо за процеса на редукция.</a:t>
            </a:r>
          </a:p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Освен АТФ, за този етап от процеса са нувни и 12 молекули НАДФ.Н, които осигуряват  електрони и водород.</a:t>
            </a:r>
          </a:p>
          <a:p>
            <a:pPr algn="ctr">
              <a:lnSpc>
                <a:spcPts val="4199"/>
              </a:lnSpc>
            </a:pPr>
          </a:p>
        </p:txBody>
      </p:sp>
      <p:sp>
        <p:nvSpPr>
          <p:cNvPr name="TextBox 44" id="44"/>
          <p:cNvSpPr txBox="true"/>
          <p:nvPr/>
        </p:nvSpPr>
        <p:spPr>
          <a:xfrm rot="0">
            <a:off x="12466108" y="8161530"/>
            <a:ext cx="3095374" cy="789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19"/>
              </a:lnSpc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6 молекули</a:t>
            </a:r>
          </a:p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Рибулозобифосфат</a:t>
            </a:r>
          </a:p>
        </p:txBody>
      </p:sp>
      <p:sp>
        <p:nvSpPr>
          <p:cNvPr name="TextBox 45" id="45"/>
          <p:cNvSpPr txBox="true"/>
          <p:nvPr/>
        </p:nvSpPr>
        <p:spPr>
          <a:xfrm rot="0">
            <a:off x="8010482" y="4354195"/>
            <a:ext cx="3095374" cy="1189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19"/>
              </a:lnSpc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12 молекули</a:t>
            </a:r>
          </a:p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Фосфоглицеринова киселина</a:t>
            </a:r>
          </a:p>
        </p:txBody>
      </p:sp>
      <p:sp>
        <p:nvSpPr>
          <p:cNvPr name="TextBox 46" id="46"/>
          <p:cNvSpPr txBox="true"/>
          <p:nvPr/>
        </p:nvSpPr>
        <p:spPr>
          <a:xfrm rot="0">
            <a:off x="9793073" y="3217973"/>
            <a:ext cx="1629177" cy="789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12 молекули АТФ</a:t>
            </a:r>
          </a:p>
        </p:txBody>
      </p:sp>
      <p:sp>
        <p:nvSpPr>
          <p:cNvPr name="TextBox 47" id="47"/>
          <p:cNvSpPr txBox="true"/>
          <p:nvPr/>
        </p:nvSpPr>
        <p:spPr>
          <a:xfrm rot="0">
            <a:off x="10654010" y="2232858"/>
            <a:ext cx="1647811" cy="789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12 молекули НАДФН</a:t>
            </a:r>
          </a:p>
        </p:txBody>
      </p:sp>
      <p:sp>
        <p:nvSpPr>
          <p:cNvPr name="TextBox 48" id="48"/>
          <p:cNvSpPr txBox="true"/>
          <p:nvPr/>
        </p:nvSpPr>
        <p:spPr>
          <a:xfrm rot="0">
            <a:off x="7801047" y="2098899"/>
            <a:ext cx="1629177" cy="789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12 молекули АДФ</a:t>
            </a:r>
          </a:p>
        </p:txBody>
      </p:sp>
      <p:sp>
        <p:nvSpPr>
          <p:cNvPr name="TextBox 49" id="49"/>
          <p:cNvSpPr txBox="true"/>
          <p:nvPr/>
        </p:nvSpPr>
        <p:spPr>
          <a:xfrm rot="0">
            <a:off x="8841224" y="955945"/>
            <a:ext cx="1647811" cy="789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12 молекули НАДФН+</a:t>
            </a:r>
          </a:p>
        </p:txBody>
      </p:sp>
      <p:sp>
        <p:nvSpPr>
          <p:cNvPr name="Freeform 50" id="50"/>
          <p:cNvSpPr/>
          <p:nvPr/>
        </p:nvSpPr>
        <p:spPr>
          <a:xfrm flipH="true" flipV="false" rot="-10407315">
            <a:off x="9371733" y="1857734"/>
            <a:ext cx="1142566" cy="845499"/>
          </a:xfrm>
          <a:custGeom>
            <a:avLst/>
            <a:gdLst/>
            <a:ahLst/>
            <a:cxnLst/>
            <a:rect r="r" b="b" t="t" l="l"/>
            <a:pathLst>
              <a:path h="845499" w="1142566">
                <a:moveTo>
                  <a:pt x="1142566" y="0"/>
                </a:moveTo>
                <a:lnTo>
                  <a:pt x="0" y="0"/>
                </a:lnTo>
                <a:lnTo>
                  <a:pt x="0" y="845498"/>
                </a:lnTo>
                <a:lnTo>
                  <a:pt x="1142566" y="845498"/>
                </a:lnTo>
                <a:lnTo>
                  <a:pt x="1142566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1" id="51"/>
          <p:cNvGrpSpPr/>
          <p:nvPr/>
        </p:nvGrpSpPr>
        <p:grpSpPr>
          <a:xfrm rot="0">
            <a:off x="11939885" y="831846"/>
            <a:ext cx="4096441" cy="1171502"/>
            <a:chOff x="0" y="0"/>
            <a:chExt cx="1078898" cy="308544"/>
          </a:xfrm>
        </p:grpSpPr>
        <p:sp>
          <p:nvSpPr>
            <p:cNvPr name="Freeform 52" id="52"/>
            <p:cNvSpPr/>
            <p:nvPr/>
          </p:nvSpPr>
          <p:spPr>
            <a:xfrm flipH="false" flipV="false" rot="0">
              <a:off x="0" y="0"/>
              <a:ext cx="1078898" cy="308544"/>
            </a:xfrm>
            <a:custGeom>
              <a:avLst/>
              <a:gdLst/>
              <a:ahLst/>
              <a:cxnLst/>
              <a:rect r="r" b="b" t="t" l="l"/>
              <a:pathLst>
                <a:path h="308544" w="1078898">
                  <a:moveTo>
                    <a:pt x="96386" y="0"/>
                  </a:moveTo>
                  <a:lnTo>
                    <a:pt x="982512" y="0"/>
                  </a:lnTo>
                  <a:cubicBezTo>
                    <a:pt x="1035745" y="0"/>
                    <a:pt x="1078898" y="43153"/>
                    <a:pt x="1078898" y="96386"/>
                  </a:cubicBezTo>
                  <a:lnTo>
                    <a:pt x="1078898" y="212158"/>
                  </a:lnTo>
                  <a:cubicBezTo>
                    <a:pt x="1078898" y="237721"/>
                    <a:pt x="1068743" y="262237"/>
                    <a:pt x="1050667" y="280313"/>
                  </a:cubicBezTo>
                  <a:cubicBezTo>
                    <a:pt x="1032592" y="298389"/>
                    <a:pt x="1008075" y="308544"/>
                    <a:pt x="982512" y="308544"/>
                  </a:cubicBezTo>
                  <a:lnTo>
                    <a:pt x="96386" y="308544"/>
                  </a:lnTo>
                  <a:cubicBezTo>
                    <a:pt x="43153" y="308544"/>
                    <a:pt x="0" y="265391"/>
                    <a:pt x="0" y="212158"/>
                  </a:cubicBezTo>
                  <a:lnTo>
                    <a:pt x="0" y="96386"/>
                  </a:lnTo>
                  <a:cubicBezTo>
                    <a:pt x="0" y="43153"/>
                    <a:pt x="43153" y="0"/>
                    <a:pt x="96386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3" id="53"/>
            <p:cNvSpPr txBox="true"/>
            <p:nvPr/>
          </p:nvSpPr>
          <p:spPr>
            <a:xfrm>
              <a:off x="0" y="-38100"/>
              <a:ext cx="1078898" cy="34664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4" id="54"/>
          <p:cNvSpPr txBox="true"/>
          <p:nvPr/>
        </p:nvSpPr>
        <p:spPr>
          <a:xfrm rot="0">
            <a:off x="11998338" y="955945"/>
            <a:ext cx="4030913" cy="789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19"/>
              </a:lnSpc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12 молекули</a:t>
            </a:r>
          </a:p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Глицералдехидтрифосфат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5338803">
            <a:off x="-1107512" y="-1138103"/>
            <a:ext cx="3461237" cy="2893017"/>
          </a:xfrm>
          <a:custGeom>
            <a:avLst/>
            <a:gdLst/>
            <a:ahLst/>
            <a:cxnLst/>
            <a:rect r="r" b="b" t="t" l="l"/>
            <a:pathLst>
              <a:path h="2893017" w="3461237">
                <a:moveTo>
                  <a:pt x="0" y="0"/>
                </a:moveTo>
                <a:lnTo>
                  <a:pt x="3461237" y="0"/>
                </a:lnTo>
                <a:lnTo>
                  <a:pt x="3461237" y="2893018"/>
                </a:lnTo>
                <a:lnTo>
                  <a:pt x="0" y="28930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6307444" y="-381146"/>
            <a:ext cx="2153552" cy="2249141"/>
          </a:xfrm>
          <a:custGeom>
            <a:avLst/>
            <a:gdLst/>
            <a:ahLst/>
            <a:cxnLst/>
            <a:rect r="r" b="b" t="t" l="l"/>
            <a:pathLst>
              <a:path h="2249141" w="2153552">
                <a:moveTo>
                  <a:pt x="0" y="0"/>
                </a:moveTo>
                <a:lnTo>
                  <a:pt x="2153552" y="0"/>
                </a:lnTo>
                <a:lnTo>
                  <a:pt x="2153552" y="2249141"/>
                </a:lnTo>
                <a:lnTo>
                  <a:pt x="0" y="22491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3906951">
            <a:off x="-3712941" y="7932893"/>
            <a:ext cx="7345189" cy="2722776"/>
          </a:xfrm>
          <a:custGeom>
            <a:avLst/>
            <a:gdLst/>
            <a:ahLst/>
            <a:cxnLst/>
            <a:rect r="r" b="b" t="t" l="l"/>
            <a:pathLst>
              <a:path h="2722776" w="7345189">
                <a:moveTo>
                  <a:pt x="0" y="0"/>
                </a:moveTo>
                <a:lnTo>
                  <a:pt x="7345189" y="0"/>
                </a:lnTo>
                <a:lnTo>
                  <a:pt x="7345189" y="2722777"/>
                </a:lnTo>
                <a:lnTo>
                  <a:pt x="0" y="27227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349" t="0" r="-63298" b="-17316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067884">
            <a:off x="16151443" y="8589629"/>
            <a:ext cx="2951964" cy="2957509"/>
          </a:xfrm>
          <a:custGeom>
            <a:avLst/>
            <a:gdLst/>
            <a:ahLst/>
            <a:cxnLst/>
            <a:rect r="r" b="b" t="t" l="l"/>
            <a:pathLst>
              <a:path h="2957509" w="2951964">
                <a:moveTo>
                  <a:pt x="0" y="0"/>
                </a:moveTo>
                <a:lnTo>
                  <a:pt x="2951964" y="0"/>
                </a:lnTo>
                <a:lnTo>
                  <a:pt x="2951964" y="2957509"/>
                </a:lnTo>
                <a:lnTo>
                  <a:pt x="0" y="29575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1974555" y="1365898"/>
            <a:ext cx="6007342" cy="8115978"/>
            <a:chOff x="0" y="0"/>
            <a:chExt cx="2183348" cy="294972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83348" cy="2949724"/>
            </a:xfrm>
            <a:custGeom>
              <a:avLst/>
              <a:gdLst/>
              <a:ahLst/>
              <a:cxnLst/>
              <a:rect r="r" b="b" t="t" l="l"/>
              <a:pathLst>
                <a:path h="2949724" w="2183348">
                  <a:moveTo>
                    <a:pt x="65726" y="0"/>
                  </a:moveTo>
                  <a:lnTo>
                    <a:pt x="2117622" y="0"/>
                  </a:lnTo>
                  <a:cubicBezTo>
                    <a:pt x="2153922" y="0"/>
                    <a:pt x="2183348" y="29426"/>
                    <a:pt x="2183348" y="65726"/>
                  </a:cubicBezTo>
                  <a:lnTo>
                    <a:pt x="2183348" y="2883999"/>
                  </a:lnTo>
                  <a:cubicBezTo>
                    <a:pt x="2183348" y="2901430"/>
                    <a:pt x="2176424" y="2918148"/>
                    <a:pt x="2164098" y="2930474"/>
                  </a:cubicBezTo>
                  <a:cubicBezTo>
                    <a:pt x="2151771" y="2942800"/>
                    <a:pt x="2135054" y="2949724"/>
                    <a:pt x="2117622" y="2949724"/>
                  </a:cubicBezTo>
                  <a:lnTo>
                    <a:pt x="65726" y="2949724"/>
                  </a:lnTo>
                  <a:cubicBezTo>
                    <a:pt x="48294" y="2949724"/>
                    <a:pt x="31577" y="2942800"/>
                    <a:pt x="19251" y="2930474"/>
                  </a:cubicBezTo>
                  <a:cubicBezTo>
                    <a:pt x="6925" y="2918148"/>
                    <a:pt x="0" y="2901430"/>
                    <a:pt x="0" y="2883999"/>
                  </a:cubicBezTo>
                  <a:lnTo>
                    <a:pt x="0" y="65726"/>
                  </a:lnTo>
                  <a:cubicBezTo>
                    <a:pt x="0" y="48294"/>
                    <a:pt x="6925" y="31577"/>
                    <a:pt x="19251" y="19251"/>
                  </a:cubicBezTo>
                  <a:cubicBezTo>
                    <a:pt x="31577" y="6925"/>
                    <a:pt x="48294" y="0"/>
                    <a:pt x="65726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133350"/>
              <a:ext cx="2183348" cy="30830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2129512" y="395087"/>
            <a:ext cx="5747799" cy="2055307"/>
            <a:chOff x="0" y="0"/>
            <a:chExt cx="2510301" cy="89763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510301" cy="897638"/>
            </a:xfrm>
            <a:custGeom>
              <a:avLst/>
              <a:gdLst/>
              <a:ahLst/>
              <a:cxnLst/>
              <a:rect r="r" b="b" t="t" l="l"/>
              <a:pathLst>
                <a:path h="897638" w="2510301">
                  <a:moveTo>
                    <a:pt x="68694" y="0"/>
                  </a:moveTo>
                  <a:lnTo>
                    <a:pt x="2441607" y="0"/>
                  </a:lnTo>
                  <a:cubicBezTo>
                    <a:pt x="2479546" y="0"/>
                    <a:pt x="2510301" y="30755"/>
                    <a:pt x="2510301" y="68694"/>
                  </a:cubicBezTo>
                  <a:lnTo>
                    <a:pt x="2510301" y="828944"/>
                  </a:lnTo>
                  <a:cubicBezTo>
                    <a:pt x="2510301" y="866882"/>
                    <a:pt x="2479546" y="897638"/>
                    <a:pt x="2441607" y="897638"/>
                  </a:cubicBezTo>
                  <a:lnTo>
                    <a:pt x="68694" y="897638"/>
                  </a:lnTo>
                  <a:cubicBezTo>
                    <a:pt x="30755" y="897638"/>
                    <a:pt x="0" y="866882"/>
                    <a:pt x="0" y="828944"/>
                  </a:cubicBezTo>
                  <a:lnTo>
                    <a:pt x="0" y="68694"/>
                  </a:lnTo>
                  <a:cubicBezTo>
                    <a:pt x="0" y="30755"/>
                    <a:pt x="30755" y="0"/>
                    <a:pt x="6869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123825"/>
              <a:ext cx="2510301" cy="1021463"/>
            </a:xfrm>
            <a:prstGeom prst="rect">
              <a:avLst/>
            </a:prstGeom>
          </p:spPr>
          <p:txBody>
            <a:bodyPr anchor="ctr" rtlCol="false" tIns="42275" lIns="42275" bIns="42275" rIns="42275"/>
            <a:lstStyle/>
            <a:p>
              <a:pPr algn="ctr">
                <a:lnSpc>
                  <a:spcPts val="419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2383736" y="714308"/>
            <a:ext cx="5243689" cy="13501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41"/>
              </a:lnSpc>
            </a:pPr>
            <a:r>
              <a:rPr lang="en-US" sz="3887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Регенерация на рибулозобифосфат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129512" y="2595360"/>
            <a:ext cx="5619988" cy="6781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Част от получените молекули глицералдехидтрифосфат (ГАФ) се използват за синтез на глюкоза и други въглехидрати.</a:t>
            </a:r>
          </a:p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Останалите се използват за възстановяването на рибулозобифосфата чрез поредица от реакции, в които се използва още АТФ.</a:t>
            </a:r>
          </a:p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Така цикълът може да започне отначало.</a:t>
            </a:r>
          </a:p>
          <a:p>
            <a:pPr algn="ctr">
              <a:lnSpc>
                <a:spcPts val="4199"/>
              </a:lnSpc>
            </a:pP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7654922" y="9294282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6" y="0"/>
                </a:lnTo>
                <a:lnTo>
                  <a:pt x="2978156" y="992718"/>
                </a:lnTo>
                <a:lnTo>
                  <a:pt x="0" y="992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252399" y="1304624"/>
            <a:ext cx="11722157" cy="8177252"/>
            <a:chOff x="0" y="0"/>
            <a:chExt cx="15629542" cy="10903003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4361667" y="1759479"/>
              <a:ext cx="7754505" cy="7706039"/>
            </a:xfrm>
            <a:custGeom>
              <a:avLst/>
              <a:gdLst/>
              <a:ahLst/>
              <a:cxnLst/>
              <a:rect r="r" b="b" t="t" l="l"/>
              <a:pathLst>
                <a:path h="7706039" w="7754505">
                  <a:moveTo>
                    <a:pt x="0" y="0"/>
                  </a:moveTo>
                  <a:lnTo>
                    <a:pt x="7754505" y="0"/>
                  </a:lnTo>
                  <a:lnTo>
                    <a:pt x="7754505" y="7706040"/>
                  </a:lnTo>
                  <a:lnTo>
                    <a:pt x="0" y="77060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1920968" y="8723849"/>
              <a:ext cx="1184905" cy="1184905"/>
            </a:xfrm>
            <a:custGeom>
              <a:avLst/>
              <a:gdLst/>
              <a:ahLst/>
              <a:cxnLst/>
              <a:rect r="r" b="b" t="t" l="l"/>
              <a:pathLst>
                <a:path h="1184905" w="1184905">
                  <a:moveTo>
                    <a:pt x="0" y="0"/>
                  </a:moveTo>
                  <a:lnTo>
                    <a:pt x="1184904" y="0"/>
                  </a:lnTo>
                  <a:lnTo>
                    <a:pt x="1184904" y="1184904"/>
                  </a:lnTo>
                  <a:lnTo>
                    <a:pt x="0" y="11849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2656035" y="7228264"/>
              <a:ext cx="1184905" cy="1184905"/>
            </a:xfrm>
            <a:custGeom>
              <a:avLst/>
              <a:gdLst/>
              <a:ahLst/>
              <a:cxnLst/>
              <a:rect r="r" b="b" t="t" l="l"/>
              <a:pathLst>
                <a:path h="1184905" w="1184905">
                  <a:moveTo>
                    <a:pt x="0" y="0"/>
                  </a:moveTo>
                  <a:lnTo>
                    <a:pt x="1184905" y="0"/>
                  </a:lnTo>
                  <a:lnTo>
                    <a:pt x="1184905" y="1184905"/>
                  </a:lnTo>
                  <a:lnTo>
                    <a:pt x="0" y="1184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3552349" y="8413169"/>
              <a:ext cx="1184905" cy="1184905"/>
            </a:xfrm>
            <a:custGeom>
              <a:avLst/>
              <a:gdLst/>
              <a:ahLst/>
              <a:cxnLst/>
              <a:rect r="r" b="b" t="t" l="l"/>
              <a:pathLst>
                <a:path h="1184905" w="1184905">
                  <a:moveTo>
                    <a:pt x="0" y="0"/>
                  </a:moveTo>
                  <a:lnTo>
                    <a:pt x="1184905" y="0"/>
                  </a:lnTo>
                  <a:lnTo>
                    <a:pt x="1184905" y="1184905"/>
                  </a:lnTo>
                  <a:lnTo>
                    <a:pt x="0" y="11849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4011480" y="7601264"/>
              <a:ext cx="725774" cy="725774"/>
            </a:xfrm>
            <a:custGeom>
              <a:avLst/>
              <a:gdLst/>
              <a:ahLst/>
              <a:cxnLst/>
              <a:rect r="r" b="b" t="t" l="l"/>
              <a:pathLst>
                <a:path h="725774" w="725774">
                  <a:moveTo>
                    <a:pt x="0" y="0"/>
                  </a:moveTo>
                  <a:lnTo>
                    <a:pt x="725774" y="0"/>
                  </a:lnTo>
                  <a:lnTo>
                    <a:pt x="725774" y="725774"/>
                  </a:lnTo>
                  <a:lnTo>
                    <a:pt x="0" y="7257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1753722" y="7820716"/>
              <a:ext cx="759698" cy="759698"/>
            </a:xfrm>
            <a:custGeom>
              <a:avLst/>
              <a:gdLst/>
              <a:ahLst/>
              <a:cxnLst/>
              <a:rect r="r" b="b" t="t" l="l"/>
              <a:pathLst>
                <a:path h="759698" w="759698">
                  <a:moveTo>
                    <a:pt x="0" y="0"/>
                  </a:moveTo>
                  <a:lnTo>
                    <a:pt x="759698" y="0"/>
                  </a:lnTo>
                  <a:lnTo>
                    <a:pt x="759698" y="759698"/>
                  </a:lnTo>
                  <a:lnTo>
                    <a:pt x="0" y="7596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false" flipV="false" rot="0">
              <a:off x="3105872" y="9521564"/>
              <a:ext cx="741670" cy="741670"/>
            </a:xfrm>
            <a:custGeom>
              <a:avLst/>
              <a:gdLst/>
              <a:ahLst/>
              <a:cxnLst/>
              <a:rect r="r" b="b" t="t" l="l"/>
              <a:pathLst>
                <a:path h="741670" w="741670">
                  <a:moveTo>
                    <a:pt x="0" y="0"/>
                  </a:moveTo>
                  <a:lnTo>
                    <a:pt x="741670" y="0"/>
                  </a:lnTo>
                  <a:lnTo>
                    <a:pt x="741670" y="741670"/>
                  </a:lnTo>
                  <a:lnTo>
                    <a:pt x="0" y="7416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25" id="25"/>
            <p:cNvGrpSpPr/>
            <p:nvPr/>
          </p:nvGrpSpPr>
          <p:grpSpPr>
            <a:xfrm rot="0">
              <a:off x="6390673" y="9598074"/>
              <a:ext cx="4127165" cy="1304929"/>
              <a:chOff x="0" y="0"/>
              <a:chExt cx="815242" cy="257764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815242" cy="257764"/>
              </a:xfrm>
              <a:custGeom>
                <a:avLst/>
                <a:gdLst/>
                <a:ahLst/>
                <a:cxnLst/>
                <a:rect r="r" b="b" t="t" l="l"/>
                <a:pathLst>
                  <a:path h="257764" w="815242">
                    <a:moveTo>
                      <a:pt x="127557" y="0"/>
                    </a:moveTo>
                    <a:lnTo>
                      <a:pt x="687685" y="0"/>
                    </a:lnTo>
                    <a:cubicBezTo>
                      <a:pt x="758133" y="0"/>
                      <a:pt x="815242" y="57109"/>
                      <a:pt x="815242" y="127557"/>
                    </a:cubicBezTo>
                    <a:lnTo>
                      <a:pt x="815242" y="130206"/>
                    </a:lnTo>
                    <a:cubicBezTo>
                      <a:pt x="815242" y="200654"/>
                      <a:pt x="758133" y="257764"/>
                      <a:pt x="687685" y="257764"/>
                    </a:cubicBezTo>
                    <a:lnTo>
                      <a:pt x="127557" y="257764"/>
                    </a:lnTo>
                    <a:cubicBezTo>
                      <a:pt x="57109" y="257764"/>
                      <a:pt x="0" y="200654"/>
                      <a:pt x="0" y="130206"/>
                    </a:cubicBezTo>
                    <a:lnTo>
                      <a:pt x="0" y="127557"/>
                    </a:lnTo>
                    <a:cubicBezTo>
                      <a:pt x="0" y="57109"/>
                      <a:pt x="57109" y="0"/>
                      <a:pt x="127557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0" y="-38100"/>
                <a:ext cx="815242" cy="29586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28" id="28"/>
            <p:cNvGrpSpPr/>
            <p:nvPr/>
          </p:nvGrpSpPr>
          <p:grpSpPr>
            <a:xfrm rot="0">
              <a:off x="449838" y="4547283"/>
              <a:ext cx="4127165" cy="1787017"/>
              <a:chOff x="0" y="0"/>
              <a:chExt cx="815242" cy="352991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815242" cy="352991"/>
              </a:xfrm>
              <a:custGeom>
                <a:avLst/>
                <a:gdLst/>
                <a:ahLst/>
                <a:cxnLst/>
                <a:rect r="r" b="b" t="t" l="l"/>
                <a:pathLst>
                  <a:path h="352991" w="815242">
                    <a:moveTo>
                      <a:pt x="127557" y="0"/>
                    </a:moveTo>
                    <a:lnTo>
                      <a:pt x="687685" y="0"/>
                    </a:lnTo>
                    <a:cubicBezTo>
                      <a:pt x="758133" y="0"/>
                      <a:pt x="815242" y="57109"/>
                      <a:pt x="815242" y="127557"/>
                    </a:cubicBezTo>
                    <a:lnTo>
                      <a:pt x="815242" y="225434"/>
                    </a:lnTo>
                    <a:cubicBezTo>
                      <a:pt x="815242" y="295882"/>
                      <a:pt x="758133" y="352991"/>
                      <a:pt x="687685" y="352991"/>
                    </a:cubicBezTo>
                    <a:lnTo>
                      <a:pt x="127557" y="352991"/>
                    </a:lnTo>
                    <a:cubicBezTo>
                      <a:pt x="57109" y="352991"/>
                      <a:pt x="0" y="295882"/>
                      <a:pt x="0" y="225434"/>
                    </a:cubicBezTo>
                    <a:lnTo>
                      <a:pt x="0" y="127557"/>
                    </a:lnTo>
                    <a:cubicBezTo>
                      <a:pt x="0" y="57109"/>
                      <a:pt x="57109" y="0"/>
                      <a:pt x="127557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38100"/>
                <a:ext cx="815242" cy="39109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31" id="31"/>
            <p:cNvGrpSpPr/>
            <p:nvPr/>
          </p:nvGrpSpPr>
          <p:grpSpPr>
            <a:xfrm rot="0">
              <a:off x="2656035" y="3112788"/>
              <a:ext cx="2513420" cy="1040795"/>
              <a:chOff x="0" y="0"/>
              <a:chExt cx="496478" cy="205589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496478" cy="205589"/>
              </a:xfrm>
              <a:custGeom>
                <a:avLst/>
                <a:gdLst/>
                <a:ahLst/>
                <a:cxnLst/>
                <a:rect r="r" b="b" t="t" l="l"/>
                <a:pathLst>
                  <a:path h="205589" w="496478">
                    <a:moveTo>
                      <a:pt x="102795" y="0"/>
                    </a:moveTo>
                    <a:lnTo>
                      <a:pt x="393683" y="0"/>
                    </a:lnTo>
                    <a:cubicBezTo>
                      <a:pt x="420946" y="0"/>
                      <a:pt x="447092" y="10830"/>
                      <a:pt x="466370" y="30108"/>
                    </a:cubicBezTo>
                    <a:cubicBezTo>
                      <a:pt x="485648" y="49386"/>
                      <a:pt x="496478" y="75532"/>
                      <a:pt x="496478" y="102795"/>
                    </a:cubicBezTo>
                    <a:lnTo>
                      <a:pt x="496478" y="102795"/>
                    </a:lnTo>
                    <a:cubicBezTo>
                      <a:pt x="496478" y="159566"/>
                      <a:pt x="450455" y="205589"/>
                      <a:pt x="393683" y="205589"/>
                    </a:cubicBezTo>
                    <a:lnTo>
                      <a:pt x="102795" y="205589"/>
                    </a:lnTo>
                    <a:cubicBezTo>
                      <a:pt x="75532" y="205589"/>
                      <a:pt x="49386" y="194759"/>
                      <a:pt x="30108" y="175481"/>
                    </a:cubicBezTo>
                    <a:cubicBezTo>
                      <a:pt x="10830" y="156204"/>
                      <a:pt x="0" y="130057"/>
                      <a:pt x="0" y="102795"/>
                    </a:cubicBezTo>
                    <a:lnTo>
                      <a:pt x="0" y="102795"/>
                    </a:lnTo>
                    <a:cubicBezTo>
                      <a:pt x="0" y="75532"/>
                      <a:pt x="10830" y="49386"/>
                      <a:pt x="30108" y="30108"/>
                    </a:cubicBezTo>
                    <a:cubicBezTo>
                      <a:pt x="49386" y="10830"/>
                      <a:pt x="75532" y="0"/>
                      <a:pt x="102795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0" y="-38100"/>
                <a:ext cx="496478" cy="24368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34" id="34"/>
            <p:cNvGrpSpPr/>
            <p:nvPr/>
          </p:nvGrpSpPr>
          <p:grpSpPr>
            <a:xfrm rot="0">
              <a:off x="3734638" y="1792559"/>
              <a:ext cx="2656035" cy="1106165"/>
              <a:chOff x="0" y="0"/>
              <a:chExt cx="524649" cy="218502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524649" cy="218502"/>
              </a:xfrm>
              <a:custGeom>
                <a:avLst/>
                <a:gdLst/>
                <a:ahLst/>
                <a:cxnLst/>
                <a:rect r="r" b="b" t="t" l="l"/>
                <a:pathLst>
                  <a:path h="218502" w="524649">
                    <a:moveTo>
                      <a:pt x="109251" y="0"/>
                    </a:moveTo>
                    <a:lnTo>
                      <a:pt x="415398" y="0"/>
                    </a:lnTo>
                    <a:cubicBezTo>
                      <a:pt x="444373" y="0"/>
                      <a:pt x="472161" y="11510"/>
                      <a:pt x="492650" y="31999"/>
                    </a:cubicBezTo>
                    <a:cubicBezTo>
                      <a:pt x="513138" y="52487"/>
                      <a:pt x="524649" y="80276"/>
                      <a:pt x="524649" y="109251"/>
                    </a:cubicBezTo>
                    <a:lnTo>
                      <a:pt x="524649" y="109251"/>
                    </a:lnTo>
                    <a:cubicBezTo>
                      <a:pt x="524649" y="138226"/>
                      <a:pt x="513138" y="166014"/>
                      <a:pt x="492650" y="186503"/>
                    </a:cubicBezTo>
                    <a:cubicBezTo>
                      <a:pt x="472161" y="206991"/>
                      <a:pt x="444373" y="218502"/>
                      <a:pt x="415398" y="218502"/>
                    </a:cubicBezTo>
                    <a:lnTo>
                      <a:pt x="109251" y="218502"/>
                    </a:lnTo>
                    <a:cubicBezTo>
                      <a:pt x="80276" y="218502"/>
                      <a:pt x="52487" y="206991"/>
                      <a:pt x="31999" y="186503"/>
                    </a:cubicBezTo>
                    <a:cubicBezTo>
                      <a:pt x="11510" y="166014"/>
                      <a:pt x="0" y="138226"/>
                      <a:pt x="0" y="109251"/>
                    </a:cubicBezTo>
                    <a:lnTo>
                      <a:pt x="0" y="109251"/>
                    </a:lnTo>
                    <a:cubicBezTo>
                      <a:pt x="0" y="80276"/>
                      <a:pt x="11510" y="52487"/>
                      <a:pt x="31999" y="31999"/>
                    </a:cubicBezTo>
                    <a:cubicBezTo>
                      <a:pt x="52487" y="11510"/>
                      <a:pt x="80276" y="0"/>
                      <a:pt x="109251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-38100"/>
                <a:ext cx="524649" cy="25660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37" id="37"/>
            <p:cNvGrpSpPr/>
            <p:nvPr/>
          </p:nvGrpSpPr>
          <p:grpSpPr>
            <a:xfrm rot="0">
              <a:off x="0" y="1620688"/>
              <a:ext cx="2513420" cy="1040795"/>
              <a:chOff x="0" y="0"/>
              <a:chExt cx="496478" cy="205589"/>
            </a:xfrm>
          </p:grpSpPr>
          <p:sp>
            <p:nvSpPr>
              <p:cNvPr name="Freeform 38" id="38"/>
              <p:cNvSpPr/>
              <p:nvPr/>
            </p:nvSpPr>
            <p:spPr>
              <a:xfrm flipH="false" flipV="false" rot="0">
                <a:off x="0" y="0"/>
                <a:ext cx="496478" cy="205589"/>
              </a:xfrm>
              <a:custGeom>
                <a:avLst/>
                <a:gdLst/>
                <a:ahLst/>
                <a:cxnLst/>
                <a:rect r="r" b="b" t="t" l="l"/>
                <a:pathLst>
                  <a:path h="205589" w="496478">
                    <a:moveTo>
                      <a:pt x="102795" y="0"/>
                    </a:moveTo>
                    <a:lnTo>
                      <a:pt x="393683" y="0"/>
                    </a:lnTo>
                    <a:cubicBezTo>
                      <a:pt x="420946" y="0"/>
                      <a:pt x="447092" y="10830"/>
                      <a:pt x="466370" y="30108"/>
                    </a:cubicBezTo>
                    <a:cubicBezTo>
                      <a:pt x="485648" y="49386"/>
                      <a:pt x="496478" y="75532"/>
                      <a:pt x="496478" y="102795"/>
                    </a:cubicBezTo>
                    <a:lnTo>
                      <a:pt x="496478" y="102795"/>
                    </a:lnTo>
                    <a:cubicBezTo>
                      <a:pt x="496478" y="159566"/>
                      <a:pt x="450455" y="205589"/>
                      <a:pt x="393683" y="205589"/>
                    </a:cubicBezTo>
                    <a:lnTo>
                      <a:pt x="102795" y="205589"/>
                    </a:lnTo>
                    <a:cubicBezTo>
                      <a:pt x="75532" y="205589"/>
                      <a:pt x="49386" y="194759"/>
                      <a:pt x="30108" y="175481"/>
                    </a:cubicBezTo>
                    <a:cubicBezTo>
                      <a:pt x="10830" y="156204"/>
                      <a:pt x="0" y="130057"/>
                      <a:pt x="0" y="102795"/>
                    </a:cubicBezTo>
                    <a:lnTo>
                      <a:pt x="0" y="102795"/>
                    </a:lnTo>
                    <a:cubicBezTo>
                      <a:pt x="0" y="75532"/>
                      <a:pt x="10830" y="49386"/>
                      <a:pt x="30108" y="30108"/>
                    </a:cubicBezTo>
                    <a:cubicBezTo>
                      <a:pt x="49386" y="10830"/>
                      <a:pt x="75532" y="0"/>
                      <a:pt x="102795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39" id="39"/>
              <p:cNvSpPr txBox="true"/>
              <p:nvPr/>
            </p:nvSpPr>
            <p:spPr>
              <a:xfrm>
                <a:off x="0" y="-38100"/>
                <a:ext cx="496478" cy="24368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40" id="40"/>
            <p:cNvGrpSpPr/>
            <p:nvPr/>
          </p:nvGrpSpPr>
          <p:grpSpPr>
            <a:xfrm rot="0">
              <a:off x="1334122" y="122694"/>
              <a:ext cx="2513420" cy="1040795"/>
              <a:chOff x="0" y="0"/>
              <a:chExt cx="496478" cy="205589"/>
            </a:xfrm>
          </p:grpSpPr>
          <p:sp>
            <p:nvSpPr>
              <p:cNvPr name="Freeform 41" id="41"/>
              <p:cNvSpPr/>
              <p:nvPr/>
            </p:nvSpPr>
            <p:spPr>
              <a:xfrm flipH="false" flipV="false" rot="0">
                <a:off x="0" y="0"/>
                <a:ext cx="496478" cy="205589"/>
              </a:xfrm>
              <a:custGeom>
                <a:avLst/>
                <a:gdLst/>
                <a:ahLst/>
                <a:cxnLst/>
                <a:rect r="r" b="b" t="t" l="l"/>
                <a:pathLst>
                  <a:path h="205589" w="496478">
                    <a:moveTo>
                      <a:pt x="102795" y="0"/>
                    </a:moveTo>
                    <a:lnTo>
                      <a:pt x="393683" y="0"/>
                    </a:lnTo>
                    <a:cubicBezTo>
                      <a:pt x="420946" y="0"/>
                      <a:pt x="447092" y="10830"/>
                      <a:pt x="466370" y="30108"/>
                    </a:cubicBezTo>
                    <a:cubicBezTo>
                      <a:pt x="485648" y="49386"/>
                      <a:pt x="496478" y="75532"/>
                      <a:pt x="496478" y="102795"/>
                    </a:cubicBezTo>
                    <a:lnTo>
                      <a:pt x="496478" y="102795"/>
                    </a:lnTo>
                    <a:cubicBezTo>
                      <a:pt x="496478" y="159566"/>
                      <a:pt x="450455" y="205589"/>
                      <a:pt x="393683" y="205589"/>
                    </a:cubicBezTo>
                    <a:lnTo>
                      <a:pt x="102795" y="205589"/>
                    </a:lnTo>
                    <a:cubicBezTo>
                      <a:pt x="75532" y="205589"/>
                      <a:pt x="49386" y="194759"/>
                      <a:pt x="30108" y="175481"/>
                    </a:cubicBezTo>
                    <a:cubicBezTo>
                      <a:pt x="10830" y="156204"/>
                      <a:pt x="0" y="130057"/>
                      <a:pt x="0" y="102795"/>
                    </a:cubicBezTo>
                    <a:lnTo>
                      <a:pt x="0" y="102795"/>
                    </a:lnTo>
                    <a:cubicBezTo>
                      <a:pt x="0" y="75532"/>
                      <a:pt x="10830" y="49386"/>
                      <a:pt x="30108" y="30108"/>
                    </a:cubicBezTo>
                    <a:cubicBezTo>
                      <a:pt x="49386" y="10830"/>
                      <a:pt x="75532" y="0"/>
                      <a:pt x="102795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42" id="42"/>
              <p:cNvSpPr txBox="true"/>
              <p:nvPr/>
            </p:nvSpPr>
            <p:spPr>
              <a:xfrm>
                <a:off x="0" y="-38100"/>
                <a:ext cx="496478" cy="24368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43" id="43"/>
            <p:cNvSpPr/>
            <p:nvPr/>
          </p:nvSpPr>
          <p:spPr>
            <a:xfrm flipH="true" flipV="false" rot="-10407315">
              <a:off x="1073332" y="2744629"/>
              <a:ext cx="1523421" cy="1127332"/>
            </a:xfrm>
            <a:custGeom>
              <a:avLst/>
              <a:gdLst/>
              <a:ahLst/>
              <a:cxnLst/>
              <a:rect r="r" b="b" t="t" l="l"/>
              <a:pathLst>
                <a:path h="1127332" w="1523421">
                  <a:moveTo>
                    <a:pt x="1523421" y="0"/>
                  </a:moveTo>
                  <a:lnTo>
                    <a:pt x="0" y="0"/>
                  </a:lnTo>
                  <a:lnTo>
                    <a:pt x="0" y="1127331"/>
                  </a:lnTo>
                  <a:lnTo>
                    <a:pt x="1523421" y="1127331"/>
                  </a:lnTo>
                  <a:lnTo>
                    <a:pt x="1523421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44" id="44"/>
            <p:cNvSpPr txBox="true"/>
            <p:nvPr/>
          </p:nvSpPr>
          <p:spPr>
            <a:xfrm rot="0">
              <a:off x="6390673" y="9708460"/>
              <a:ext cx="4127165" cy="10365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6 молекули</a:t>
              </a:r>
            </a:p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Рибулозобифосфат</a:t>
              </a:r>
            </a:p>
          </p:txBody>
        </p:sp>
        <p:sp>
          <p:nvSpPr>
            <p:cNvPr name="TextBox 45" id="45"/>
            <p:cNvSpPr txBox="true"/>
            <p:nvPr/>
          </p:nvSpPr>
          <p:spPr>
            <a:xfrm rot="0">
              <a:off x="449838" y="4632013"/>
              <a:ext cx="4127165" cy="15699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12 молекули</a:t>
              </a:r>
            </a:p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Фосфоглицеринова киселина</a:t>
              </a:r>
            </a:p>
          </p:txBody>
        </p:sp>
        <p:sp>
          <p:nvSpPr>
            <p:cNvPr name="TextBox 46" id="46"/>
            <p:cNvSpPr txBox="true"/>
            <p:nvPr/>
          </p:nvSpPr>
          <p:spPr>
            <a:xfrm rot="0">
              <a:off x="2826627" y="3117051"/>
              <a:ext cx="2172236" cy="10365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12 молекули АТФ</a:t>
              </a:r>
            </a:p>
          </p:txBody>
        </p:sp>
        <p:sp>
          <p:nvSpPr>
            <p:cNvPr name="TextBox 47" id="47"/>
            <p:cNvSpPr txBox="true"/>
            <p:nvPr/>
          </p:nvSpPr>
          <p:spPr>
            <a:xfrm rot="0">
              <a:off x="3974542" y="1803563"/>
              <a:ext cx="2197081" cy="10365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12 молекули НАДФН</a:t>
              </a:r>
            </a:p>
          </p:txBody>
        </p:sp>
        <p:sp>
          <p:nvSpPr>
            <p:cNvPr name="TextBox 48" id="48"/>
            <p:cNvSpPr txBox="true"/>
            <p:nvPr/>
          </p:nvSpPr>
          <p:spPr>
            <a:xfrm rot="0">
              <a:off x="170592" y="1624951"/>
              <a:ext cx="2172236" cy="10365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12 молекули АДФ</a:t>
              </a:r>
            </a:p>
          </p:txBody>
        </p:sp>
        <p:sp>
          <p:nvSpPr>
            <p:cNvPr name="TextBox 49" id="49"/>
            <p:cNvSpPr txBox="true"/>
            <p:nvPr/>
          </p:nvSpPr>
          <p:spPr>
            <a:xfrm rot="0">
              <a:off x="1557494" y="101013"/>
              <a:ext cx="2197081" cy="10365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12 молекули НАДФН+</a:t>
              </a:r>
            </a:p>
          </p:txBody>
        </p:sp>
        <p:sp>
          <p:nvSpPr>
            <p:cNvPr name="Freeform 50" id="50"/>
            <p:cNvSpPr/>
            <p:nvPr/>
          </p:nvSpPr>
          <p:spPr>
            <a:xfrm flipH="true" flipV="false" rot="-10407315">
              <a:off x="2264839" y="1287523"/>
              <a:ext cx="1523421" cy="1127332"/>
            </a:xfrm>
            <a:custGeom>
              <a:avLst/>
              <a:gdLst/>
              <a:ahLst/>
              <a:cxnLst/>
              <a:rect r="r" b="b" t="t" l="l"/>
              <a:pathLst>
                <a:path h="1127332" w="1523421">
                  <a:moveTo>
                    <a:pt x="1523421" y="0"/>
                  </a:moveTo>
                  <a:lnTo>
                    <a:pt x="0" y="0"/>
                  </a:lnTo>
                  <a:lnTo>
                    <a:pt x="0" y="1127331"/>
                  </a:lnTo>
                  <a:lnTo>
                    <a:pt x="1523421" y="1127331"/>
                  </a:lnTo>
                  <a:lnTo>
                    <a:pt x="1523421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51" id="51"/>
            <p:cNvGrpSpPr/>
            <p:nvPr/>
          </p:nvGrpSpPr>
          <p:grpSpPr>
            <a:xfrm rot="0">
              <a:off x="6662874" y="34560"/>
              <a:ext cx="3854963" cy="1493134"/>
              <a:chOff x="0" y="0"/>
              <a:chExt cx="761474" cy="294940"/>
            </a:xfrm>
          </p:grpSpPr>
          <p:sp>
            <p:nvSpPr>
              <p:cNvPr name="Freeform 52" id="52"/>
              <p:cNvSpPr/>
              <p:nvPr/>
            </p:nvSpPr>
            <p:spPr>
              <a:xfrm flipH="false" flipV="false" rot="0">
                <a:off x="0" y="0"/>
                <a:ext cx="761474" cy="294940"/>
              </a:xfrm>
              <a:custGeom>
                <a:avLst/>
                <a:gdLst/>
                <a:ahLst/>
                <a:cxnLst/>
                <a:rect r="r" b="b" t="t" l="l"/>
                <a:pathLst>
                  <a:path h="294940" w="761474">
                    <a:moveTo>
                      <a:pt x="136564" y="0"/>
                    </a:moveTo>
                    <a:lnTo>
                      <a:pt x="624910" y="0"/>
                    </a:lnTo>
                    <a:cubicBezTo>
                      <a:pt x="661129" y="0"/>
                      <a:pt x="695865" y="14388"/>
                      <a:pt x="721475" y="39999"/>
                    </a:cubicBezTo>
                    <a:cubicBezTo>
                      <a:pt x="747086" y="65610"/>
                      <a:pt x="761474" y="100345"/>
                      <a:pt x="761474" y="136564"/>
                    </a:cubicBezTo>
                    <a:lnTo>
                      <a:pt x="761474" y="158376"/>
                    </a:lnTo>
                    <a:cubicBezTo>
                      <a:pt x="761474" y="233798"/>
                      <a:pt x="700332" y="294940"/>
                      <a:pt x="624910" y="294940"/>
                    </a:cubicBezTo>
                    <a:lnTo>
                      <a:pt x="136564" y="294940"/>
                    </a:lnTo>
                    <a:cubicBezTo>
                      <a:pt x="61142" y="294940"/>
                      <a:pt x="0" y="233798"/>
                      <a:pt x="0" y="158376"/>
                    </a:cubicBezTo>
                    <a:lnTo>
                      <a:pt x="0" y="136564"/>
                    </a:lnTo>
                    <a:cubicBezTo>
                      <a:pt x="0" y="61142"/>
                      <a:pt x="61142" y="0"/>
                      <a:pt x="136564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53" id="53"/>
              <p:cNvSpPr txBox="true"/>
              <p:nvPr/>
            </p:nvSpPr>
            <p:spPr>
              <a:xfrm>
                <a:off x="0" y="-38100"/>
                <a:ext cx="761474" cy="33304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54" id="54"/>
            <p:cNvSpPr txBox="true"/>
            <p:nvPr/>
          </p:nvSpPr>
          <p:spPr>
            <a:xfrm rot="0">
              <a:off x="6913169" y="239049"/>
              <a:ext cx="3377331" cy="10365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12 молекули</a:t>
              </a:r>
            </a:p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ГАФ</a:t>
              </a:r>
            </a:p>
          </p:txBody>
        </p:sp>
        <p:grpSp>
          <p:nvGrpSpPr>
            <p:cNvPr name="Group 55" id="55"/>
            <p:cNvGrpSpPr/>
            <p:nvPr/>
          </p:nvGrpSpPr>
          <p:grpSpPr>
            <a:xfrm rot="0">
              <a:off x="11855468" y="5326406"/>
              <a:ext cx="3717224" cy="1562003"/>
              <a:chOff x="0" y="0"/>
              <a:chExt cx="734266" cy="308544"/>
            </a:xfrm>
          </p:grpSpPr>
          <p:sp>
            <p:nvSpPr>
              <p:cNvPr name="Freeform 56" id="56"/>
              <p:cNvSpPr/>
              <p:nvPr/>
            </p:nvSpPr>
            <p:spPr>
              <a:xfrm flipH="false" flipV="false" rot="0">
                <a:off x="0" y="0"/>
                <a:ext cx="734266" cy="308544"/>
              </a:xfrm>
              <a:custGeom>
                <a:avLst/>
                <a:gdLst/>
                <a:ahLst/>
                <a:cxnLst/>
                <a:rect r="r" b="b" t="t" l="l"/>
                <a:pathLst>
                  <a:path h="308544" w="734266">
                    <a:moveTo>
                      <a:pt x="141625" y="0"/>
                    </a:moveTo>
                    <a:lnTo>
                      <a:pt x="592642" y="0"/>
                    </a:lnTo>
                    <a:cubicBezTo>
                      <a:pt x="630203" y="0"/>
                      <a:pt x="666226" y="14921"/>
                      <a:pt x="692785" y="41481"/>
                    </a:cubicBezTo>
                    <a:cubicBezTo>
                      <a:pt x="719345" y="68041"/>
                      <a:pt x="734266" y="104063"/>
                      <a:pt x="734266" y="141625"/>
                    </a:cubicBezTo>
                    <a:lnTo>
                      <a:pt x="734266" y="166919"/>
                    </a:lnTo>
                    <a:cubicBezTo>
                      <a:pt x="734266" y="204480"/>
                      <a:pt x="719345" y="240503"/>
                      <a:pt x="692785" y="267063"/>
                    </a:cubicBezTo>
                    <a:cubicBezTo>
                      <a:pt x="666226" y="293623"/>
                      <a:pt x="630203" y="308544"/>
                      <a:pt x="592642" y="308544"/>
                    </a:cubicBezTo>
                    <a:lnTo>
                      <a:pt x="141625" y="308544"/>
                    </a:lnTo>
                    <a:cubicBezTo>
                      <a:pt x="104063" y="308544"/>
                      <a:pt x="68041" y="293623"/>
                      <a:pt x="41481" y="267063"/>
                    </a:cubicBezTo>
                    <a:cubicBezTo>
                      <a:pt x="14921" y="240503"/>
                      <a:pt x="0" y="204480"/>
                      <a:pt x="0" y="166919"/>
                    </a:cubicBezTo>
                    <a:lnTo>
                      <a:pt x="0" y="141625"/>
                    </a:lnTo>
                    <a:cubicBezTo>
                      <a:pt x="0" y="104063"/>
                      <a:pt x="14921" y="68041"/>
                      <a:pt x="41481" y="41481"/>
                    </a:cubicBezTo>
                    <a:cubicBezTo>
                      <a:pt x="68041" y="14921"/>
                      <a:pt x="104063" y="0"/>
                      <a:pt x="141625" y="0"/>
                    </a:cubicBezTo>
                    <a:close/>
                  </a:path>
                </a:pathLst>
              </a:custGeom>
              <a:solidFill>
                <a:srgbClr val="053264"/>
              </a:solidFill>
            </p:spPr>
          </p:sp>
          <p:sp>
            <p:nvSpPr>
              <p:cNvPr name="TextBox 57" id="57"/>
              <p:cNvSpPr txBox="true"/>
              <p:nvPr/>
            </p:nvSpPr>
            <p:spPr>
              <a:xfrm>
                <a:off x="0" y="-38100"/>
                <a:ext cx="734266" cy="34664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58" id="58"/>
            <p:cNvSpPr txBox="true"/>
            <p:nvPr/>
          </p:nvSpPr>
          <p:spPr>
            <a:xfrm rot="0">
              <a:off x="12025415" y="5564874"/>
              <a:ext cx="3377331" cy="10365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10 молекули</a:t>
              </a:r>
            </a:p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ГАФ</a:t>
              </a:r>
            </a:p>
          </p:txBody>
        </p:sp>
        <p:grpSp>
          <p:nvGrpSpPr>
            <p:cNvPr name="Group 59" id="59"/>
            <p:cNvGrpSpPr/>
            <p:nvPr/>
          </p:nvGrpSpPr>
          <p:grpSpPr>
            <a:xfrm rot="0">
              <a:off x="10788155" y="1945863"/>
              <a:ext cx="2656035" cy="1106165"/>
              <a:chOff x="0" y="0"/>
              <a:chExt cx="524649" cy="218502"/>
            </a:xfrm>
          </p:grpSpPr>
          <p:sp>
            <p:nvSpPr>
              <p:cNvPr name="Freeform 60" id="60"/>
              <p:cNvSpPr/>
              <p:nvPr/>
            </p:nvSpPr>
            <p:spPr>
              <a:xfrm flipH="false" flipV="false" rot="0">
                <a:off x="0" y="0"/>
                <a:ext cx="524649" cy="218502"/>
              </a:xfrm>
              <a:custGeom>
                <a:avLst/>
                <a:gdLst/>
                <a:ahLst/>
                <a:cxnLst/>
                <a:rect r="r" b="b" t="t" l="l"/>
                <a:pathLst>
                  <a:path h="218502" w="524649">
                    <a:moveTo>
                      <a:pt x="109251" y="0"/>
                    </a:moveTo>
                    <a:lnTo>
                      <a:pt x="415398" y="0"/>
                    </a:lnTo>
                    <a:cubicBezTo>
                      <a:pt x="444373" y="0"/>
                      <a:pt x="472161" y="11510"/>
                      <a:pt x="492650" y="31999"/>
                    </a:cubicBezTo>
                    <a:cubicBezTo>
                      <a:pt x="513138" y="52487"/>
                      <a:pt x="524649" y="80276"/>
                      <a:pt x="524649" y="109251"/>
                    </a:cubicBezTo>
                    <a:lnTo>
                      <a:pt x="524649" y="109251"/>
                    </a:lnTo>
                    <a:cubicBezTo>
                      <a:pt x="524649" y="138226"/>
                      <a:pt x="513138" y="166014"/>
                      <a:pt x="492650" y="186503"/>
                    </a:cubicBezTo>
                    <a:cubicBezTo>
                      <a:pt x="472161" y="206991"/>
                      <a:pt x="444373" y="218502"/>
                      <a:pt x="415398" y="218502"/>
                    </a:cubicBezTo>
                    <a:lnTo>
                      <a:pt x="109251" y="218502"/>
                    </a:lnTo>
                    <a:cubicBezTo>
                      <a:pt x="80276" y="218502"/>
                      <a:pt x="52487" y="206991"/>
                      <a:pt x="31999" y="186503"/>
                    </a:cubicBezTo>
                    <a:cubicBezTo>
                      <a:pt x="11510" y="166014"/>
                      <a:pt x="0" y="138226"/>
                      <a:pt x="0" y="109251"/>
                    </a:cubicBezTo>
                    <a:lnTo>
                      <a:pt x="0" y="109251"/>
                    </a:lnTo>
                    <a:cubicBezTo>
                      <a:pt x="0" y="80276"/>
                      <a:pt x="11510" y="52487"/>
                      <a:pt x="31999" y="31999"/>
                    </a:cubicBezTo>
                    <a:cubicBezTo>
                      <a:pt x="52487" y="11510"/>
                      <a:pt x="80276" y="0"/>
                      <a:pt x="109251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61" id="61"/>
              <p:cNvSpPr txBox="true"/>
              <p:nvPr/>
            </p:nvSpPr>
            <p:spPr>
              <a:xfrm>
                <a:off x="0" y="-38100"/>
                <a:ext cx="524649" cy="25660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62" id="62"/>
            <p:cNvSpPr/>
            <p:nvPr/>
          </p:nvSpPr>
          <p:spPr>
            <a:xfrm flipH="false" flipV="false" rot="0">
              <a:off x="12355615" y="0"/>
              <a:ext cx="3034485" cy="1945863"/>
            </a:xfrm>
            <a:custGeom>
              <a:avLst/>
              <a:gdLst/>
              <a:ahLst/>
              <a:cxnLst/>
              <a:rect r="r" b="b" t="t" l="l"/>
              <a:pathLst>
                <a:path h="1945863" w="3034485">
                  <a:moveTo>
                    <a:pt x="0" y="0"/>
                  </a:moveTo>
                  <a:lnTo>
                    <a:pt x="3034485" y="0"/>
                  </a:lnTo>
                  <a:lnTo>
                    <a:pt x="3034485" y="1945863"/>
                  </a:lnTo>
                  <a:lnTo>
                    <a:pt x="0" y="19458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63" id="63"/>
            <p:cNvGrpSpPr/>
            <p:nvPr/>
          </p:nvGrpSpPr>
          <p:grpSpPr>
            <a:xfrm rot="0">
              <a:off x="12584195" y="579894"/>
              <a:ext cx="2513420" cy="1040795"/>
              <a:chOff x="0" y="0"/>
              <a:chExt cx="496478" cy="205589"/>
            </a:xfrm>
          </p:grpSpPr>
          <p:sp>
            <p:nvSpPr>
              <p:cNvPr name="Freeform 64" id="64"/>
              <p:cNvSpPr/>
              <p:nvPr/>
            </p:nvSpPr>
            <p:spPr>
              <a:xfrm flipH="false" flipV="false" rot="0">
                <a:off x="0" y="0"/>
                <a:ext cx="496478" cy="205589"/>
              </a:xfrm>
              <a:custGeom>
                <a:avLst/>
                <a:gdLst/>
                <a:ahLst/>
                <a:cxnLst/>
                <a:rect r="r" b="b" t="t" l="l"/>
                <a:pathLst>
                  <a:path h="205589" w="496478">
                    <a:moveTo>
                      <a:pt x="102795" y="0"/>
                    </a:moveTo>
                    <a:lnTo>
                      <a:pt x="393683" y="0"/>
                    </a:lnTo>
                    <a:cubicBezTo>
                      <a:pt x="420946" y="0"/>
                      <a:pt x="447092" y="10830"/>
                      <a:pt x="466370" y="30108"/>
                    </a:cubicBezTo>
                    <a:cubicBezTo>
                      <a:pt x="485648" y="49386"/>
                      <a:pt x="496478" y="75532"/>
                      <a:pt x="496478" y="102795"/>
                    </a:cubicBezTo>
                    <a:lnTo>
                      <a:pt x="496478" y="102795"/>
                    </a:lnTo>
                    <a:cubicBezTo>
                      <a:pt x="496478" y="159566"/>
                      <a:pt x="450455" y="205589"/>
                      <a:pt x="393683" y="205589"/>
                    </a:cubicBezTo>
                    <a:lnTo>
                      <a:pt x="102795" y="205589"/>
                    </a:lnTo>
                    <a:cubicBezTo>
                      <a:pt x="75532" y="205589"/>
                      <a:pt x="49386" y="194759"/>
                      <a:pt x="30108" y="175481"/>
                    </a:cubicBezTo>
                    <a:cubicBezTo>
                      <a:pt x="10830" y="156204"/>
                      <a:pt x="0" y="130057"/>
                      <a:pt x="0" y="102795"/>
                    </a:cubicBezTo>
                    <a:lnTo>
                      <a:pt x="0" y="102795"/>
                    </a:lnTo>
                    <a:cubicBezTo>
                      <a:pt x="0" y="75532"/>
                      <a:pt x="10830" y="49386"/>
                      <a:pt x="30108" y="30108"/>
                    </a:cubicBezTo>
                    <a:cubicBezTo>
                      <a:pt x="49386" y="10830"/>
                      <a:pt x="75532" y="0"/>
                      <a:pt x="102795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65" id="65"/>
              <p:cNvSpPr txBox="true"/>
              <p:nvPr/>
            </p:nvSpPr>
            <p:spPr>
              <a:xfrm>
                <a:off x="0" y="-38100"/>
                <a:ext cx="496478" cy="24368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66" id="66"/>
            <p:cNvSpPr txBox="true"/>
            <p:nvPr/>
          </p:nvSpPr>
          <p:spPr>
            <a:xfrm rot="0">
              <a:off x="12252211" y="824913"/>
              <a:ext cx="3377331" cy="5031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Глюкоза</a:t>
              </a:r>
            </a:p>
          </p:txBody>
        </p:sp>
        <p:sp>
          <p:nvSpPr>
            <p:cNvPr name="Freeform 67" id="67"/>
            <p:cNvSpPr/>
            <p:nvPr/>
          </p:nvSpPr>
          <p:spPr>
            <a:xfrm flipH="false" flipV="false" rot="9526026">
              <a:off x="13254954" y="1841552"/>
              <a:ext cx="1523421" cy="1127332"/>
            </a:xfrm>
            <a:custGeom>
              <a:avLst/>
              <a:gdLst/>
              <a:ahLst/>
              <a:cxnLst/>
              <a:rect r="r" b="b" t="t" l="l"/>
              <a:pathLst>
                <a:path h="1127332" w="1523421">
                  <a:moveTo>
                    <a:pt x="0" y="0"/>
                  </a:moveTo>
                  <a:lnTo>
                    <a:pt x="1523421" y="0"/>
                  </a:lnTo>
                  <a:lnTo>
                    <a:pt x="1523421" y="1127331"/>
                  </a:lnTo>
                  <a:lnTo>
                    <a:pt x="0" y="11273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68" id="68"/>
            <p:cNvSpPr txBox="true"/>
            <p:nvPr/>
          </p:nvSpPr>
          <p:spPr>
            <a:xfrm rot="0">
              <a:off x="10427507" y="2015497"/>
              <a:ext cx="3377331" cy="10365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2 молекули</a:t>
              </a:r>
            </a:p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ГАФ</a:t>
              </a:r>
            </a:p>
          </p:txBody>
        </p:sp>
        <p:grpSp>
          <p:nvGrpSpPr>
            <p:cNvPr name="Group 69" id="69"/>
            <p:cNvGrpSpPr/>
            <p:nvPr/>
          </p:nvGrpSpPr>
          <p:grpSpPr>
            <a:xfrm rot="0">
              <a:off x="10995501" y="7892771"/>
              <a:ext cx="2513420" cy="1040795"/>
              <a:chOff x="0" y="0"/>
              <a:chExt cx="496478" cy="205589"/>
            </a:xfrm>
          </p:grpSpPr>
          <p:sp>
            <p:nvSpPr>
              <p:cNvPr name="Freeform 70" id="70"/>
              <p:cNvSpPr/>
              <p:nvPr/>
            </p:nvSpPr>
            <p:spPr>
              <a:xfrm flipH="false" flipV="false" rot="0">
                <a:off x="0" y="0"/>
                <a:ext cx="496478" cy="205589"/>
              </a:xfrm>
              <a:custGeom>
                <a:avLst/>
                <a:gdLst/>
                <a:ahLst/>
                <a:cxnLst/>
                <a:rect r="r" b="b" t="t" l="l"/>
                <a:pathLst>
                  <a:path h="205589" w="496478">
                    <a:moveTo>
                      <a:pt x="102795" y="0"/>
                    </a:moveTo>
                    <a:lnTo>
                      <a:pt x="393683" y="0"/>
                    </a:lnTo>
                    <a:cubicBezTo>
                      <a:pt x="420946" y="0"/>
                      <a:pt x="447092" y="10830"/>
                      <a:pt x="466370" y="30108"/>
                    </a:cubicBezTo>
                    <a:cubicBezTo>
                      <a:pt x="485648" y="49386"/>
                      <a:pt x="496478" y="75532"/>
                      <a:pt x="496478" y="102795"/>
                    </a:cubicBezTo>
                    <a:lnTo>
                      <a:pt x="496478" y="102795"/>
                    </a:lnTo>
                    <a:cubicBezTo>
                      <a:pt x="496478" y="159566"/>
                      <a:pt x="450455" y="205589"/>
                      <a:pt x="393683" y="205589"/>
                    </a:cubicBezTo>
                    <a:lnTo>
                      <a:pt x="102795" y="205589"/>
                    </a:lnTo>
                    <a:cubicBezTo>
                      <a:pt x="75532" y="205589"/>
                      <a:pt x="49386" y="194759"/>
                      <a:pt x="30108" y="175481"/>
                    </a:cubicBezTo>
                    <a:cubicBezTo>
                      <a:pt x="10830" y="156204"/>
                      <a:pt x="0" y="130057"/>
                      <a:pt x="0" y="102795"/>
                    </a:cubicBezTo>
                    <a:lnTo>
                      <a:pt x="0" y="102795"/>
                    </a:lnTo>
                    <a:cubicBezTo>
                      <a:pt x="0" y="75532"/>
                      <a:pt x="10830" y="49386"/>
                      <a:pt x="30108" y="30108"/>
                    </a:cubicBezTo>
                    <a:cubicBezTo>
                      <a:pt x="49386" y="10830"/>
                      <a:pt x="75532" y="0"/>
                      <a:pt x="102795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71" id="71"/>
              <p:cNvSpPr txBox="true"/>
              <p:nvPr/>
            </p:nvSpPr>
            <p:spPr>
              <a:xfrm>
                <a:off x="0" y="-38100"/>
                <a:ext cx="496478" cy="24368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72" id="72"/>
            <p:cNvGrpSpPr/>
            <p:nvPr/>
          </p:nvGrpSpPr>
          <p:grpSpPr>
            <a:xfrm rot="0">
              <a:off x="12457370" y="9372002"/>
              <a:ext cx="2513420" cy="1040795"/>
              <a:chOff x="0" y="0"/>
              <a:chExt cx="496478" cy="205589"/>
            </a:xfrm>
          </p:grpSpPr>
          <p:sp>
            <p:nvSpPr>
              <p:cNvPr name="Freeform 73" id="73"/>
              <p:cNvSpPr/>
              <p:nvPr/>
            </p:nvSpPr>
            <p:spPr>
              <a:xfrm flipH="false" flipV="false" rot="0">
                <a:off x="0" y="0"/>
                <a:ext cx="496478" cy="205589"/>
              </a:xfrm>
              <a:custGeom>
                <a:avLst/>
                <a:gdLst/>
                <a:ahLst/>
                <a:cxnLst/>
                <a:rect r="r" b="b" t="t" l="l"/>
                <a:pathLst>
                  <a:path h="205589" w="496478">
                    <a:moveTo>
                      <a:pt x="102795" y="0"/>
                    </a:moveTo>
                    <a:lnTo>
                      <a:pt x="393683" y="0"/>
                    </a:lnTo>
                    <a:cubicBezTo>
                      <a:pt x="420946" y="0"/>
                      <a:pt x="447092" y="10830"/>
                      <a:pt x="466370" y="30108"/>
                    </a:cubicBezTo>
                    <a:cubicBezTo>
                      <a:pt x="485648" y="49386"/>
                      <a:pt x="496478" y="75532"/>
                      <a:pt x="496478" y="102795"/>
                    </a:cubicBezTo>
                    <a:lnTo>
                      <a:pt x="496478" y="102795"/>
                    </a:lnTo>
                    <a:cubicBezTo>
                      <a:pt x="496478" y="159566"/>
                      <a:pt x="450455" y="205589"/>
                      <a:pt x="393683" y="205589"/>
                    </a:cubicBezTo>
                    <a:lnTo>
                      <a:pt x="102795" y="205589"/>
                    </a:lnTo>
                    <a:cubicBezTo>
                      <a:pt x="75532" y="205589"/>
                      <a:pt x="49386" y="194759"/>
                      <a:pt x="30108" y="175481"/>
                    </a:cubicBezTo>
                    <a:cubicBezTo>
                      <a:pt x="10830" y="156204"/>
                      <a:pt x="0" y="130057"/>
                      <a:pt x="0" y="102795"/>
                    </a:cubicBezTo>
                    <a:lnTo>
                      <a:pt x="0" y="102795"/>
                    </a:lnTo>
                    <a:cubicBezTo>
                      <a:pt x="0" y="75532"/>
                      <a:pt x="10830" y="49386"/>
                      <a:pt x="30108" y="30108"/>
                    </a:cubicBezTo>
                    <a:cubicBezTo>
                      <a:pt x="49386" y="10830"/>
                      <a:pt x="75532" y="0"/>
                      <a:pt x="102795" y="0"/>
                    </a:cubicBezTo>
                    <a:close/>
                  </a:path>
                </a:pathLst>
              </a:custGeom>
              <a:solidFill>
                <a:srgbClr val="FA4155"/>
              </a:solidFill>
            </p:spPr>
          </p:sp>
          <p:sp>
            <p:nvSpPr>
              <p:cNvPr name="TextBox 74" id="74"/>
              <p:cNvSpPr txBox="true"/>
              <p:nvPr/>
            </p:nvSpPr>
            <p:spPr>
              <a:xfrm>
                <a:off x="0" y="-38100"/>
                <a:ext cx="496478" cy="24368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75" id="75"/>
            <p:cNvSpPr txBox="true"/>
            <p:nvPr/>
          </p:nvSpPr>
          <p:spPr>
            <a:xfrm rot="0">
              <a:off x="11166093" y="7845146"/>
              <a:ext cx="2172236" cy="10365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6 молекули АТФ</a:t>
              </a:r>
            </a:p>
          </p:txBody>
        </p:sp>
        <p:sp>
          <p:nvSpPr>
            <p:cNvPr name="TextBox 76" id="76"/>
            <p:cNvSpPr txBox="true"/>
            <p:nvPr/>
          </p:nvSpPr>
          <p:spPr>
            <a:xfrm rot="0">
              <a:off x="12624172" y="9324377"/>
              <a:ext cx="2172236" cy="10365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19"/>
                </a:lnSpc>
                <a:spcBef>
                  <a:spcPct val="0"/>
                </a:spcBef>
              </a:pPr>
              <a:r>
                <a:rPr lang="en-US" sz="2299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6 молекули АДФ</a:t>
              </a:r>
            </a:p>
          </p:txBody>
        </p:sp>
        <p:sp>
          <p:nvSpPr>
            <p:cNvPr name="Freeform 77" id="77"/>
            <p:cNvSpPr/>
            <p:nvPr/>
          </p:nvSpPr>
          <p:spPr>
            <a:xfrm flipH="false" flipV="true" rot="10728719">
              <a:off x="13254954" y="8228999"/>
              <a:ext cx="1523421" cy="1127332"/>
            </a:xfrm>
            <a:custGeom>
              <a:avLst/>
              <a:gdLst/>
              <a:ahLst/>
              <a:cxnLst/>
              <a:rect r="r" b="b" t="t" l="l"/>
              <a:pathLst>
                <a:path h="1127332" w="1523421">
                  <a:moveTo>
                    <a:pt x="0" y="1127331"/>
                  </a:moveTo>
                  <a:lnTo>
                    <a:pt x="1523421" y="1127331"/>
                  </a:lnTo>
                  <a:lnTo>
                    <a:pt x="1523421" y="0"/>
                  </a:lnTo>
                  <a:lnTo>
                    <a:pt x="0" y="0"/>
                  </a:lnTo>
                  <a:lnTo>
                    <a:pt x="0" y="1127331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98" y="0"/>
            <a:ext cx="18288000" cy="10317693"/>
            <a:chOff x="0" y="0"/>
            <a:chExt cx="1149350" cy="11493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125" cy="5063571"/>
            </a:xfrm>
            <a:custGeom>
              <a:avLst/>
              <a:gdLst/>
              <a:ahLst/>
              <a:cxnLst/>
              <a:rect r="r" b="b" t="t" l="l"/>
              <a:pathLst>
                <a:path h="5063571" w="8975125">
                  <a:moveTo>
                    <a:pt x="8975125" y="55951"/>
                  </a:moveTo>
                  <a:lnTo>
                    <a:pt x="8975125" y="0"/>
                  </a:lnTo>
                  <a:lnTo>
                    <a:pt x="49586" y="0"/>
                  </a:lnTo>
                  <a:lnTo>
                    <a:pt x="49586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99173" y="5063571"/>
                  </a:lnTo>
                  <a:lnTo>
                    <a:pt x="99173" y="4084427"/>
                  </a:lnTo>
                  <a:lnTo>
                    <a:pt x="1785108" y="4084427"/>
                  </a:lnTo>
                  <a:lnTo>
                    <a:pt x="1785108" y="5063571"/>
                  </a:lnTo>
                  <a:lnTo>
                    <a:pt x="1884280" y="5063571"/>
                  </a:lnTo>
                  <a:lnTo>
                    <a:pt x="1884280" y="4084427"/>
                  </a:lnTo>
                  <a:lnTo>
                    <a:pt x="3570215" y="4084427"/>
                  </a:lnTo>
                  <a:lnTo>
                    <a:pt x="3570215" y="5063571"/>
                  </a:lnTo>
                  <a:lnTo>
                    <a:pt x="3669388" y="5063571"/>
                  </a:lnTo>
                  <a:lnTo>
                    <a:pt x="3669388" y="4084427"/>
                  </a:lnTo>
                  <a:lnTo>
                    <a:pt x="5355323" y="4084427"/>
                  </a:lnTo>
                  <a:lnTo>
                    <a:pt x="5355323" y="5063571"/>
                  </a:lnTo>
                  <a:lnTo>
                    <a:pt x="5454496" y="5063571"/>
                  </a:lnTo>
                  <a:lnTo>
                    <a:pt x="5454496" y="4084427"/>
                  </a:lnTo>
                  <a:lnTo>
                    <a:pt x="7140431" y="4084427"/>
                  </a:lnTo>
                  <a:lnTo>
                    <a:pt x="7140431" y="5063571"/>
                  </a:lnTo>
                  <a:lnTo>
                    <a:pt x="7239603" y="5063571"/>
                  </a:lnTo>
                  <a:lnTo>
                    <a:pt x="7239603" y="4084427"/>
                  </a:lnTo>
                  <a:lnTo>
                    <a:pt x="8975125" y="4084427"/>
                  </a:lnTo>
                  <a:lnTo>
                    <a:pt x="8975125" y="4028476"/>
                  </a:lnTo>
                  <a:lnTo>
                    <a:pt x="7239603" y="4028476"/>
                  </a:lnTo>
                  <a:lnTo>
                    <a:pt x="7239603" y="3077308"/>
                  </a:lnTo>
                  <a:lnTo>
                    <a:pt x="8975125" y="3077308"/>
                  </a:lnTo>
                  <a:lnTo>
                    <a:pt x="8975125" y="3021357"/>
                  </a:lnTo>
                  <a:lnTo>
                    <a:pt x="7239603" y="3021357"/>
                  </a:lnTo>
                  <a:lnTo>
                    <a:pt x="7239603" y="2070189"/>
                  </a:lnTo>
                  <a:lnTo>
                    <a:pt x="8975125" y="2070189"/>
                  </a:lnTo>
                  <a:lnTo>
                    <a:pt x="8975125" y="2014238"/>
                  </a:lnTo>
                  <a:lnTo>
                    <a:pt x="7239603" y="2014238"/>
                  </a:lnTo>
                  <a:lnTo>
                    <a:pt x="7239603" y="1063070"/>
                  </a:lnTo>
                  <a:lnTo>
                    <a:pt x="8975125" y="1063070"/>
                  </a:lnTo>
                  <a:lnTo>
                    <a:pt x="8975125" y="1007119"/>
                  </a:lnTo>
                  <a:lnTo>
                    <a:pt x="7239603" y="1007119"/>
                  </a:lnTo>
                  <a:lnTo>
                    <a:pt x="7239603" y="55951"/>
                  </a:lnTo>
                  <a:lnTo>
                    <a:pt x="8975125" y="55951"/>
                  </a:lnTo>
                  <a:close/>
                  <a:moveTo>
                    <a:pt x="1884280" y="1007119"/>
                  </a:moveTo>
                  <a:lnTo>
                    <a:pt x="1884280" y="55951"/>
                  </a:lnTo>
                  <a:lnTo>
                    <a:pt x="3570215" y="55951"/>
                  </a:lnTo>
                  <a:lnTo>
                    <a:pt x="3570215" y="1007119"/>
                  </a:lnTo>
                  <a:lnTo>
                    <a:pt x="1884280" y="1007119"/>
                  </a:lnTo>
                  <a:close/>
                  <a:moveTo>
                    <a:pt x="3570215" y="1063070"/>
                  </a:moveTo>
                  <a:lnTo>
                    <a:pt x="3570215" y="2014238"/>
                  </a:lnTo>
                  <a:lnTo>
                    <a:pt x="1884280" y="2014238"/>
                  </a:lnTo>
                  <a:lnTo>
                    <a:pt x="1884280" y="1063070"/>
                  </a:lnTo>
                  <a:lnTo>
                    <a:pt x="3570215" y="1063070"/>
                  </a:lnTo>
                  <a:close/>
                  <a:moveTo>
                    <a:pt x="1785108" y="1007119"/>
                  </a:moveTo>
                  <a:lnTo>
                    <a:pt x="99173" y="1007119"/>
                  </a:lnTo>
                  <a:lnTo>
                    <a:pt x="99173" y="55951"/>
                  </a:lnTo>
                  <a:lnTo>
                    <a:pt x="1785108" y="55951"/>
                  </a:lnTo>
                  <a:lnTo>
                    <a:pt x="1785108" y="1007119"/>
                  </a:lnTo>
                  <a:close/>
                  <a:moveTo>
                    <a:pt x="1785108" y="1063070"/>
                  </a:moveTo>
                  <a:lnTo>
                    <a:pt x="1785108" y="2014238"/>
                  </a:lnTo>
                  <a:lnTo>
                    <a:pt x="99173" y="2014238"/>
                  </a:lnTo>
                  <a:lnTo>
                    <a:pt x="99173" y="1063070"/>
                  </a:lnTo>
                  <a:lnTo>
                    <a:pt x="1785108" y="1063070"/>
                  </a:lnTo>
                  <a:close/>
                  <a:moveTo>
                    <a:pt x="1785108" y="2070189"/>
                  </a:moveTo>
                  <a:lnTo>
                    <a:pt x="1785108" y="3021357"/>
                  </a:lnTo>
                  <a:lnTo>
                    <a:pt x="99173" y="3021357"/>
                  </a:lnTo>
                  <a:lnTo>
                    <a:pt x="99173" y="2070189"/>
                  </a:lnTo>
                  <a:lnTo>
                    <a:pt x="1785108" y="2070189"/>
                  </a:lnTo>
                  <a:close/>
                  <a:moveTo>
                    <a:pt x="1884280" y="2070189"/>
                  </a:moveTo>
                  <a:lnTo>
                    <a:pt x="3570215" y="2070189"/>
                  </a:lnTo>
                  <a:lnTo>
                    <a:pt x="3570215" y="3021357"/>
                  </a:lnTo>
                  <a:lnTo>
                    <a:pt x="1884280" y="3021357"/>
                  </a:lnTo>
                  <a:lnTo>
                    <a:pt x="1884280" y="2070189"/>
                  </a:lnTo>
                  <a:close/>
                  <a:moveTo>
                    <a:pt x="3669388" y="2070189"/>
                  </a:moveTo>
                  <a:lnTo>
                    <a:pt x="5355323" y="2070189"/>
                  </a:lnTo>
                  <a:lnTo>
                    <a:pt x="5355323" y="3021357"/>
                  </a:lnTo>
                  <a:lnTo>
                    <a:pt x="3669388" y="3021357"/>
                  </a:lnTo>
                  <a:lnTo>
                    <a:pt x="3669388" y="2070189"/>
                  </a:lnTo>
                  <a:close/>
                  <a:moveTo>
                    <a:pt x="3669388" y="2014238"/>
                  </a:moveTo>
                  <a:lnTo>
                    <a:pt x="3669388" y="1063070"/>
                  </a:lnTo>
                  <a:lnTo>
                    <a:pt x="5355323" y="1063070"/>
                  </a:lnTo>
                  <a:lnTo>
                    <a:pt x="5355323" y="2014238"/>
                  </a:lnTo>
                  <a:lnTo>
                    <a:pt x="3669388" y="2014238"/>
                  </a:lnTo>
                  <a:close/>
                  <a:moveTo>
                    <a:pt x="3669388" y="1007119"/>
                  </a:moveTo>
                  <a:lnTo>
                    <a:pt x="3669388" y="55951"/>
                  </a:lnTo>
                  <a:lnTo>
                    <a:pt x="5355323" y="55951"/>
                  </a:lnTo>
                  <a:lnTo>
                    <a:pt x="5355323" y="1007119"/>
                  </a:lnTo>
                  <a:lnTo>
                    <a:pt x="3669388" y="1007119"/>
                  </a:lnTo>
                  <a:close/>
                  <a:moveTo>
                    <a:pt x="99173" y="4028476"/>
                  </a:moveTo>
                  <a:lnTo>
                    <a:pt x="99173" y="3077308"/>
                  </a:lnTo>
                  <a:lnTo>
                    <a:pt x="1785108" y="3077308"/>
                  </a:lnTo>
                  <a:lnTo>
                    <a:pt x="1785108" y="4028476"/>
                  </a:lnTo>
                  <a:lnTo>
                    <a:pt x="99173" y="4028476"/>
                  </a:lnTo>
                  <a:close/>
                  <a:moveTo>
                    <a:pt x="1884280" y="4028476"/>
                  </a:moveTo>
                  <a:lnTo>
                    <a:pt x="1884280" y="3077308"/>
                  </a:lnTo>
                  <a:lnTo>
                    <a:pt x="3570215" y="3077308"/>
                  </a:lnTo>
                  <a:lnTo>
                    <a:pt x="3570215" y="4028476"/>
                  </a:lnTo>
                  <a:lnTo>
                    <a:pt x="1884280" y="4028476"/>
                  </a:lnTo>
                  <a:close/>
                  <a:moveTo>
                    <a:pt x="3669388" y="4028476"/>
                  </a:moveTo>
                  <a:lnTo>
                    <a:pt x="3669388" y="3077308"/>
                  </a:lnTo>
                  <a:lnTo>
                    <a:pt x="5355323" y="3077308"/>
                  </a:lnTo>
                  <a:lnTo>
                    <a:pt x="5355323" y="4028476"/>
                  </a:lnTo>
                  <a:lnTo>
                    <a:pt x="3669388" y="4028476"/>
                  </a:lnTo>
                  <a:close/>
                  <a:moveTo>
                    <a:pt x="7140431" y="4028476"/>
                  </a:moveTo>
                  <a:lnTo>
                    <a:pt x="5454496" y="4028476"/>
                  </a:lnTo>
                  <a:lnTo>
                    <a:pt x="5454496" y="3077308"/>
                  </a:lnTo>
                  <a:lnTo>
                    <a:pt x="7140431" y="3077308"/>
                  </a:lnTo>
                  <a:lnTo>
                    <a:pt x="7140431" y="4028476"/>
                  </a:lnTo>
                  <a:close/>
                  <a:moveTo>
                    <a:pt x="7140431" y="3021357"/>
                  </a:moveTo>
                  <a:lnTo>
                    <a:pt x="5454496" y="3021357"/>
                  </a:lnTo>
                  <a:lnTo>
                    <a:pt x="5454496" y="2070189"/>
                  </a:lnTo>
                  <a:lnTo>
                    <a:pt x="7140431" y="2070189"/>
                  </a:lnTo>
                  <a:lnTo>
                    <a:pt x="7140431" y="3021357"/>
                  </a:lnTo>
                  <a:close/>
                  <a:moveTo>
                    <a:pt x="7140431" y="2014238"/>
                  </a:moveTo>
                  <a:lnTo>
                    <a:pt x="5454496" y="2014238"/>
                  </a:lnTo>
                  <a:lnTo>
                    <a:pt x="5454496" y="1063070"/>
                  </a:lnTo>
                  <a:lnTo>
                    <a:pt x="7140431" y="1063070"/>
                  </a:lnTo>
                  <a:lnTo>
                    <a:pt x="7140431" y="2014238"/>
                  </a:lnTo>
                  <a:close/>
                  <a:moveTo>
                    <a:pt x="7140431" y="1007119"/>
                  </a:moveTo>
                  <a:lnTo>
                    <a:pt x="5454496" y="1007119"/>
                  </a:lnTo>
                  <a:lnTo>
                    <a:pt x="5454496" y="55951"/>
                  </a:lnTo>
                  <a:lnTo>
                    <a:pt x="7140431" y="55951"/>
                  </a:lnTo>
                  <a:lnTo>
                    <a:pt x="7140431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8051973" y="375933"/>
            <a:ext cx="9807391" cy="1252662"/>
            <a:chOff x="0" y="0"/>
            <a:chExt cx="2760249" cy="35255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760249" cy="352557"/>
            </a:xfrm>
            <a:custGeom>
              <a:avLst/>
              <a:gdLst/>
              <a:ahLst/>
              <a:cxnLst/>
              <a:rect r="r" b="b" t="t" l="l"/>
              <a:pathLst>
                <a:path h="352557" w="2760249">
                  <a:moveTo>
                    <a:pt x="40259" y="0"/>
                  </a:moveTo>
                  <a:lnTo>
                    <a:pt x="2719989" y="0"/>
                  </a:lnTo>
                  <a:cubicBezTo>
                    <a:pt x="2730667" y="0"/>
                    <a:pt x="2740907" y="4242"/>
                    <a:pt x="2748457" y="11792"/>
                  </a:cubicBezTo>
                  <a:cubicBezTo>
                    <a:pt x="2756007" y="19342"/>
                    <a:pt x="2760249" y="29582"/>
                    <a:pt x="2760249" y="40259"/>
                  </a:cubicBezTo>
                  <a:lnTo>
                    <a:pt x="2760249" y="312297"/>
                  </a:lnTo>
                  <a:cubicBezTo>
                    <a:pt x="2760249" y="334532"/>
                    <a:pt x="2742224" y="352557"/>
                    <a:pt x="2719989" y="352557"/>
                  </a:cubicBezTo>
                  <a:lnTo>
                    <a:pt x="40259" y="352557"/>
                  </a:lnTo>
                  <a:cubicBezTo>
                    <a:pt x="18025" y="352557"/>
                    <a:pt x="0" y="334532"/>
                    <a:pt x="0" y="312297"/>
                  </a:cubicBezTo>
                  <a:lnTo>
                    <a:pt x="0" y="40259"/>
                  </a:lnTo>
                  <a:cubicBezTo>
                    <a:pt x="0" y="18025"/>
                    <a:pt x="18025" y="0"/>
                    <a:pt x="40259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133350"/>
              <a:ext cx="2760249" cy="485907"/>
            </a:xfrm>
            <a:prstGeom prst="rect">
              <a:avLst/>
            </a:prstGeom>
          </p:spPr>
          <p:txBody>
            <a:bodyPr anchor="ctr" rtlCol="false" tIns="65601" lIns="65601" bIns="65601" rIns="65601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-10800000">
            <a:off x="-1421379" y="-1490402"/>
            <a:ext cx="3867912" cy="4114800"/>
          </a:xfrm>
          <a:custGeom>
            <a:avLst/>
            <a:gdLst/>
            <a:ahLst/>
            <a:cxnLst/>
            <a:rect r="r" b="b" t="t" l="l"/>
            <a:pathLst>
              <a:path h="4114800" w="3867912">
                <a:moveTo>
                  <a:pt x="0" y="0"/>
                </a:moveTo>
                <a:lnTo>
                  <a:pt x="3867912" y="0"/>
                </a:lnTo>
                <a:lnTo>
                  <a:pt x="386791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762381" y="8363066"/>
            <a:ext cx="3703320" cy="4114800"/>
          </a:xfrm>
          <a:custGeom>
            <a:avLst/>
            <a:gdLst/>
            <a:ahLst/>
            <a:cxnLst/>
            <a:rect r="r" b="b" t="t" l="l"/>
            <a:pathLst>
              <a:path h="4114800" w="3703320">
                <a:moveTo>
                  <a:pt x="0" y="0"/>
                </a:moveTo>
                <a:lnTo>
                  <a:pt x="3703320" y="0"/>
                </a:lnTo>
                <a:lnTo>
                  <a:pt x="3703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-874547" y="8988263"/>
            <a:ext cx="3797253" cy="3804386"/>
          </a:xfrm>
          <a:custGeom>
            <a:avLst/>
            <a:gdLst/>
            <a:ahLst/>
            <a:cxnLst/>
            <a:rect r="r" b="b" t="t" l="l"/>
            <a:pathLst>
              <a:path h="3804386" w="3797253">
                <a:moveTo>
                  <a:pt x="0" y="0"/>
                </a:moveTo>
                <a:lnTo>
                  <a:pt x="3797254" y="0"/>
                </a:lnTo>
                <a:lnTo>
                  <a:pt x="3797254" y="3804386"/>
                </a:lnTo>
                <a:lnTo>
                  <a:pt x="0" y="380438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234941" y="9427747"/>
            <a:ext cx="2978155" cy="992718"/>
          </a:xfrm>
          <a:custGeom>
            <a:avLst/>
            <a:gdLst/>
            <a:ahLst/>
            <a:cxnLst/>
            <a:rect r="r" b="b" t="t" l="l"/>
            <a:pathLst>
              <a:path h="992718" w="2978155">
                <a:moveTo>
                  <a:pt x="0" y="0"/>
                </a:moveTo>
                <a:lnTo>
                  <a:pt x="2978155" y="0"/>
                </a:lnTo>
                <a:lnTo>
                  <a:pt x="2978155" y="992719"/>
                </a:lnTo>
                <a:lnTo>
                  <a:pt x="0" y="99271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8051973" y="1933395"/>
            <a:ext cx="9807391" cy="1466525"/>
            <a:chOff x="0" y="0"/>
            <a:chExt cx="13076521" cy="1955366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13076521" cy="1955366"/>
              <a:chOff x="0" y="0"/>
              <a:chExt cx="7708569" cy="1152682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7708570" cy="1152682"/>
              </a:xfrm>
              <a:custGeom>
                <a:avLst/>
                <a:gdLst/>
                <a:ahLst/>
                <a:cxnLst/>
                <a:rect r="r" b="b" t="t" l="l"/>
                <a:pathLst>
                  <a:path h="1152682" w="7708570">
                    <a:moveTo>
                      <a:pt x="18115" y="0"/>
                    </a:moveTo>
                    <a:lnTo>
                      <a:pt x="7690455" y="0"/>
                    </a:lnTo>
                    <a:cubicBezTo>
                      <a:pt x="7700459" y="0"/>
                      <a:pt x="7708570" y="8110"/>
                      <a:pt x="7708570" y="18115"/>
                    </a:cubicBezTo>
                    <a:lnTo>
                      <a:pt x="7708570" y="1134567"/>
                    </a:lnTo>
                    <a:cubicBezTo>
                      <a:pt x="7708570" y="1139372"/>
                      <a:pt x="7706661" y="1143979"/>
                      <a:pt x="7703264" y="1147377"/>
                    </a:cubicBezTo>
                    <a:cubicBezTo>
                      <a:pt x="7699866" y="1150774"/>
                      <a:pt x="7695259" y="1152682"/>
                      <a:pt x="7690455" y="1152682"/>
                    </a:cubicBezTo>
                    <a:lnTo>
                      <a:pt x="18115" y="1152682"/>
                    </a:lnTo>
                    <a:cubicBezTo>
                      <a:pt x="8110" y="1152682"/>
                      <a:pt x="0" y="1144572"/>
                      <a:pt x="0" y="1134567"/>
                    </a:cubicBezTo>
                    <a:lnTo>
                      <a:pt x="0" y="18115"/>
                    </a:lnTo>
                    <a:cubicBezTo>
                      <a:pt x="0" y="8110"/>
                      <a:pt x="8110" y="0"/>
                      <a:pt x="18115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133350"/>
                <a:ext cx="7708569" cy="1286032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5" id="15"/>
            <p:cNvSpPr txBox="true"/>
            <p:nvPr/>
          </p:nvSpPr>
          <p:spPr>
            <a:xfrm rot="0">
              <a:off x="603265" y="399509"/>
              <a:ext cx="11869992" cy="110872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85"/>
                </a:lnSpc>
              </a:pP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По време на тъмнинната фаза на фотосинтезата се усвоява въглероден диоксид от въздуха.</a:t>
              </a:r>
            </a:p>
          </p:txBody>
        </p:sp>
      </p:grpSp>
      <p:sp>
        <p:nvSpPr>
          <p:cNvPr name="AutoShape 16" id="16"/>
          <p:cNvSpPr/>
          <p:nvPr/>
        </p:nvSpPr>
        <p:spPr>
          <a:xfrm flipV="true">
            <a:off x="3055627" y="5651282"/>
            <a:ext cx="2222758" cy="1564000"/>
          </a:xfrm>
          <a:prstGeom prst="line">
            <a:avLst/>
          </a:prstGeom>
          <a:ln cap="rnd" w="66675">
            <a:solidFill>
              <a:srgbClr val="FA4155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17" id="17"/>
          <p:cNvSpPr/>
          <p:nvPr/>
        </p:nvSpPr>
        <p:spPr>
          <a:xfrm flipV="true">
            <a:off x="2899573" y="2624398"/>
            <a:ext cx="2037104" cy="3789585"/>
          </a:xfrm>
          <a:prstGeom prst="line">
            <a:avLst/>
          </a:prstGeom>
          <a:ln cap="rnd" w="66675">
            <a:solidFill>
              <a:srgbClr val="FA4155"/>
            </a:solidFill>
            <a:prstDash val="solid"/>
            <a:headEnd type="none" len="sm" w="sm"/>
            <a:tailEnd type="arrow" len="sm" w="med"/>
          </a:ln>
        </p:spPr>
      </p:sp>
      <p:grpSp>
        <p:nvGrpSpPr>
          <p:cNvPr name="Group 18" id="18"/>
          <p:cNvGrpSpPr/>
          <p:nvPr/>
        </p:nvGrpSpPr>
        <p:grpSpPr>
          <a:xfrm rot="0">
            <a:off x="8051973" y="3885695"/>
            <a:ext cx="9807391" cy="1466525"/>
            <a:chOff x="0" y="0"/>
            <a:chExt cx="13076521" cy="1955366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13076521" cy="1955366"/>
              <a:chOff x="0" y="0"/>
              <a:chExt cx="7708569" cy="1152682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7708570" cy="1152682"/>
              </a:xfrm>
              <a:custGeom>
                <a:avLst/>
                <a:gdLst/>
                <a:ahLst/>
                <a:cxnLst/>
                <a:rect r="r" b="b" t="t" l="l"/>
                <a:pathLst>
                  <a:path h="1152682" w="7708570">
                    <a:moveTo>
                      <a:pt x="18115" y="0"/>
                    </a:moveTo>
                    <a:lnTo>
                      <a:pt x="7690455" y="0"/>
                    </a:lnTo>
                    <a:cubicBezTo>
                      <a:pt x="7700459" y="0"/>
                      <a:pt x="7708570" y="8110"/>
                      <a:pt x="7708570" y="18115"/>
                    </a:cubicBezTo>
                    <a:lnTo>
                      <a:pt x="7708570" y="1134567"/>
                    </a:lnTo>
                    <a:cubicBezTo>
                      <a:pt x="7708570" y="1139372"/>
                      <a:pt x="7706661" y="1143979"/>
                      <a:pt x="7703264" y="1147377"/>
                    </a:cubicBezTo>
                    <a:cubicBezTo>
                      <a:pt x="7699866" y="1150774"/>
                      <a:pt x="7695259" y="1152682"/>
                      <a:pt x="7690455" y="1152682"/>
                    </a:cubicBezTo>
                    <a:lnTo>
                      <a:pt x="18115" y="1152682"/>
                    </a:lnTo>
                    <a:cubicBezTo>
                      <a:pt x="8110" y="1152682"/>
                      <a:pt x="0" y="1144572"/>
                      <a:pt x="0" y="1134567"/>
                    </a:cubicBezTo>
                    <a:lnTo>
                      <a:pt x="0" y="18115"/>
                    </a:lnTo>
                    <a:cubicBezTo>
                      <a:pt x="0" y="8110"/>
                      <a:pt x="8110" y="0"/>
                      <a:pt x="18115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133350"/>
                <a:ext cx="7708569" cy="1286032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2" id="22"/>
            <p:cNvSpPr txBox="true"/>
            <p:nvPr/>
          </p:nvSpPr>
          <p:spPr>
            <a:xfrm rot="0">
              <a:off x="603265" y="399509"/>
              <a:ext cx="11869992" cy="110872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85"/>
                </a:lnSpc>
              </a:pP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 помощта на АТФ и НАДФН, Фосфоглицериновата киселина се редуцира до Глицералдехидтрифосфат (ГАФ).</a:t>
              </a: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8028819" y="5837995"/>
            <a:ext cx="9807391" cy="1533200"/>
            <a:chOff x="0" y="0"/>
            <a:chExt cx="7708569" cy="1205089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7708570" cy="1205089"/>
            </a:xfrm>
            <a:custGeom>
              <a:avLst/>
              <a:gdLst/>
              <a:ahLst/>
              <a:cxnLst/>
              <a:rect r="r" b="b" t="t" l="l"/>
              <a:pathLst>
                <a:path h="1205089" w="7708570">
                  <a:moveTo>
                    <a:pt x="40259" y="0"/>
                  </a:moveTo>
                  <a:lnTo>
                    <a:pt x="7668310" y="0"/>
                  </a:lnTo>
                  <a:cubicBezTo>
                    <a:pt x="7690545" y="0"/>
                    <a:pt x="7708570" y="18025"/>
                    <a:pt x="7708570" y="40259"/>
                  </a:cubicBezTo>
                  <a:lnTo>
                    <a:pt x="7708570" y="1164829"/>
                  </a:lnTo>
                  <a:cubicBezTo>
                    <a:pt x="7708570" y="1187064"/>
                    <a:pt x="7690545" y="1205089"/>
                    <a:pt x="7668310" y="1205089"/>
                  </a:cubicBezTo>
                  <a:lnTo>
                    <a:pt x="40259" y="1205089"/>
                  </a:lnTo>
                  <a:cubicBezTo>
                    <a:pt x="18025" y="1205089"/>
                    <a:pt x="0" y="1187064"/>
                    <a:pt x="0" y="1164829"/>
                  </a:cubicBezTo>
                  <a:lnTo>
                    <a:pt x="0" y="40259"/>
                  </a:lnTo>
                  <a:cubicBezTo>
                    <a:pt x="0" y="18025"/>
                    <a:pt x="18025" y="0"/>
                    <a:pt x="40259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25" id="25"/>
            <p:cNvSpPr txBox="true"/>
            <p:nvPr/>
          </p:nvSpPr>
          <p:spPr>
            <a:xfrm>
              <a:off x="0" y="-133350"/>
              <a:ext cx="7708569" cy="1338439"/>
            </a:xfrm>
            <a:prstGeom prst="rect">
              <a:avLst/>
            </a:prstGeom>
          </p:spPr>
          <p:txBody>
            <a:bodyPr anchor="ctr" rtlCol="false" tIns="23490" lIns="23490" bIns="23490" rIns="23490"/>
            <a:lstStyle/>
            <a:p>
              <a:pPr algn="ctr">
                <a:lnSpc>
                  <a:spcPts val="420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6" id="26"/>
          <p:cNvSpPr txBox="true"/>
          <p:nvPr/>
        </p:nvSpPr>
        <p:spPr>
          <a:xfrm rot="0">
            <a:off x="8355055" y="6183826"/>
            <a:ext cx="9154918" cy="843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85"/>
              </a:lnSpc>
            </a:pPr>
            <a:r>
              <a:rPr lang="en-US" sz="241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Част от молекулите ГАФ се използват за синтез на глюкоза, а останалите възстановяват изходния рибулозобифосфат.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8051973" y="7790294"/>
            <a:ext cx="9807391" cy="1466525"/>
            <a:chOff x="0" y="0"/>
            <a:chExt cx="13076521" cy="1955366"/>
          </a:xfrm>
        </p:grpSpPr>
        <p:grpSp>
          <p:nvGrpSpPr>
            <p:cNvPr name="Group 28" id="28"/>
            <p:cNvGrpSpPr/>
            <p:nvPr/>
          </p:nvGrpSpPr>
          <p:grpSpPr>
            <a:xfrm rot="0">
              <a:off x="0" y="0"/>
              <a:ext cx="13076521" cy="1955366"/>
              <a:chOff x="0" y="0"/>
              <a:chExt cx="7708569" cy="1152682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7708570" cy="1152682"/>
              </a:xfrm>
              <a:custGeom>
                <a:avLst/>
                <a:gdLst/>
                <a:ahLst/>
                <a:cxnLst/>
                <a:rect r="r" b="b" t="t" l="l"/>
                <a:pathLst>
                  <a:path h="1152682" w="7708570">
                    <a:moveTo>
                      <a:pt x="18115" y="0"/>
                    </a:moveTo>
                    <a:lnTo>
                      <a:pt x="7690455" y="0"/>
                    </a:lnTo>
                    <a:cubicBezTo>
                      <a:pt x="7700459" y="0"/>
                      <a:pt x="7708570" y="8110"/>
                      <a:pt x="7708570" y="18115"/>
                    </a:cubicBezTo>
                    <a:lnTo>
                      <a:pt x="7708570" y="1134567"/>
                    </a:lnTo>
                    <a:cubicBezTo>
                      <a:pt x="7708570" y="1139372"/>
                      <a:pt x="7706661" y="1143979"/>
                      <a:pt x="7703264" y="1147377"/>
                    </a:cubicBezTo>
                    <a:cubicBezTo>
                      <a:pt x="7699866" y="1150774"/>
                      <a:pt x="7695259" y="1152682"/>
                      <a:pt x="7690455" y="1152682"/>
                    </a:cubicBezTo>
                    <a:lnTo>
                      <a:pt x="18115" y="1152682"/>
                    </a:lnTo>
                    <a:cubicBezTo>
                      <a:pt x="8110" y="1152682"/>
                      <a:pt x="0" y="1144572"/>
                      <a:pt x="0" y="1134567"/>
                    </a:cubicBezTo>
                    <a:lnTo>
                      <a:pt x="0" y="18115"/>
                    </a:lnTo>
                    <a:cubicBezTo>
                      <a:pt x="0" y="8110"/>
                      <a:pt x="8110" y="0"/>
                      <a:pt x="18115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38100" cap="rnd">
                <a:solidFill>
                  <a:srgbClr val="053264"/>
                </a:solidFill>
                <a:prstDash val="solid"/>
                <a:round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133350"/>
                <a:ext cx="7708569" cy="1286032"/>
              </a:xfrm>
              <a:prstGeom prst="rect">
                <a:avLst/>
              </a:prstGeom>
            </p:spPr>
            <p:txBody>
              <a:bodyPr anchor="ctr" rtlCol="false" tIns="52204" lIns="52204" bIns="52204" rIns="52204"/>
              <a:lstStyle/>
              <a:p>
                <a:pPr algn="ctr">
                  <a:lnSpc>
                    <a:spcPts val="420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603265" y="399509"/>
              <a:ext cx="11869992" cy="110872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85"/>
                </a:lnSpc>
              </a:pPr>
              <a:r>
                <a:rPr lang="en-US" sz="2418">
                  <a:solidFill>
                    <a:srgbClr val="FFFFFF"/>
                  </a:solidFill>
                  <a:latin typeface="Gilam"/>
                  <a:ea typeface="Gilam"/>
                  <a:cs typeface="Gilam"/>
                  <a:sym typeface="Gilam"/>
                </a:rPr>
                <a:t>Синтезираната глюкоза се използва за производство на липиди, белтъци и въглехидрати, необходими на клетките.</a:t>
              </a: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6845572" y="2380161"/>
            <a:ext cx="878446" cy="918855"/>
            <a:chOff x="0" y="0"/>
            <a:chExt cx="777055" cy="8128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34" id="34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6845572" y="4224645"/>
            <a:ext cx="878446" cy="918855"/>
            <a:chOff x="0" y="0"/>
            <a:chExt cx="777055" cy="8128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37" id="37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6845572" y="6111829"/>
            <a:ext cx="878446" cy="918855"/>
            <a:chOff x="0" y="0"/>
            <a:chExt cx="777055" cy="8128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40" id="40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6845572" y="8113905"/>
            <a:ext cx="878446" cy="918855"/>
            <a:chOff x="0" y="0"/>
            <a:chExt cx="777055" cy="8128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777055" cy="812800"/>
            </a:xfrm>
            <a:custGeom>
              <a:avLst/>
              <a:gdLst/>
              <a:ahLst/>
              <a:cxnLst/>
              <a:rect r="r" b="b" t="t" l="l"/>
              <a:pathLst>
                <a:path h="812800" w="777055">
                  <a:moveTo>
                    <a:pt x="777055" y="406400"/>
                  </a:moveTo>
                  <a:lnTo>
                    <a:pt x="370655" y="0"/>
                  </a:lnTo>
                  <a:lnTo>
                    <a:pt x="370655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370655" y="609600"/>
                  </a:lnTo>
                  <a:lnTo>
                    <a:pt x="370655" y="812800"/>
                  </a:lnTo>
                  <a:lnTo>
                    <a:pt x="777055" y="406400"/>
                  </a:lnTo>
                  <a:close/>
                </a:path>
              </a:pathLst>
            </a:custGeom>
            <a:solidFill>
              <a:srgbClr val="FA4155"/>
            </a:solidFill>
            <a:ln w="3810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43" id="43"/>
            <p:cNvSpPr txBox="true"/>
            <p:nvPr/>
          </p:nvSpPr>
          <p:spPr>
            <a:xfrm>
              <a:off x="0" y="165100"/>
              <a:ext cx="675455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44" id="44"/>
          <p:cNvSpPr/>
          <p:nvPr/>
        </p:nvSpPr>
        <p:spPr>
          <a:xfrm flipH="false" flipV="false" rot="0">
            <a:off x="569977" y="2068146"/>
            <a:ext cx="1112505" cy="1112505"/>
          </a:xfrm>
          <a:custGeom>
            <a:avLst/>
            <a:gdLst/>
            <a:ahLst/>
            <a:cxnLst/>
            <a:rect r="r" b="b" t="t" l="l"/>
            <a:pathLst>
              <a:path h="1112505" w="1112505">
                <a:moveTo>
                  <a:pt x="0" y="0"/>
                </a:moveTo>
                <a:lnTo>
                  <a:pt x="1112505" y="0"/>
                </a:lnTo>
                <a:lnTo>
                  <a:pt x="1112505" y="1112505"/>
                </a:lnTo>
                <a:lnTo>
                  <a:pt x="0" y="111250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5" id="45"/>
          <p:cNvSpPr/>
          <p:nvPr/>
        </p:nvSpPr>
        <p:spPr>
          <a:xfrm flipH="false" flipV="false" rot="0">
            <a:off x="1527525" y="3533281"/>
            <a:ext cx="1528103" cy="979896"/>
          </a:xfrm>
          <a:custGeom>
            <a:avLst/>
            <a:gdLst/>
            <a:ahLst/>
            <a:cxnLst/>
            <a:rect r="r" b="b" t="t" l="l"/>
            <a:pathLst>
              <a:path h="979896" w="1528103">
                <a:moveTo>
                  <a:pt x="0" y="0"/>
                </a:moveTo>
                <a:lnTo>
                  <a:pt x="1528102" y="0"/>
                </a:lnTo>
                <a:lnTo>
                  <a:pt x="1528102" y="979895"/>
                </a:lnTo>
                <a:lnTo>
                  <a:pt x="0" y="97989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6" id="46"/>
          <p:cNvSpPr/>
          <p:nvPr/>
        </p:nvSpPr>
        <p:spPr>
          <a:xfrm flipH="false" flipV="false" rot="-9808481">
            <a:off x="1535173" y="6041622"/>
            <a:ext cx="1778728" cy="1857680"/>
          </a:xfrm>
          <a:custGeom>
            <a:avLst/>
            <a:gdLst/>
            <a:ahLst/>
            <a:cxnLst/>
            <a:rect r="r" b="b" t="t" l="l"/>
            <a:pathLst>
              <a:path h="1857680" w="1778728">
                <a:moveTo>
                  <a:pt x="0" y="0"/>
                </a:moveTo>
                <a:lnTo>
                  <a:pt x="1778728" y="0"/>
                </a:lnTo>
                <a:lnTo>
                  <a:pt x="1778728" y="1857680"/>
                </a:lnTo>
                <a:lnTo>
                  <a:pt x="0" y="185768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7" id="47"/>
          <p:cNvSpPr/>
          <p:nvPr/>
        </p:nvSpPr>
        <p:spPr>
          <a:xfrm flipH="false" flipV="false" rot="0">
            <a:off x="2081333" y="6452339"/>
            <a:ext cx="938804" cy="918855"/>
          </a:xfrm>
          <a:custGeom>
            <a:avLst/>
            <a:gdLst/>
            <a:ahLst/>
            <a:cxnLst/>
            <a:rect r="r" b="b" t="t" l="l"/>
            <a:pathLst>
              <a:path h="918855" w="938804">
                <a:moveTo>
                  <a:pt x="0" y="0"/>
                </a:moveTo>
                <a:lnTo>
                  <a:pt x="938805" y="0"/>
                </a:lnTo>
                <a:lnTo>
                  <a:pt x="938805" y="918855"/>
                </a:lnTo>
                <a:lnTo>
                  <a:pt x="0" y="91885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8" id="48"/>
          <p:cNvSpPr/>
          <p:nvPr/>
        </p:nvSpPr>
        <p:spPr>
          <a:xfrm flipH="false" flipV="false" rot="0">
            <a:off x="491066" y="4786571"/>
            <a:ext cx="1590267" cy="1019759"/>
          </a:xfrm>
          <a:custGeom>
            <a:avLst/>
            <a:gdLst/>
            <a:ahLst/>
            <a:cxnLst/>
            <a:rect r="r" b="b" t="t" l="l"/>
            <a:pathLst>
              <a:path h="1019759" w="1590267">
                <a:moveTo>
                  <a:pt x="0" y="0"/>
                </a:moveTo>
                <a:lnTo>
                  <a:pt x="1590267" y="0"/>
                </a:lnTo>
                <a:lnTo>
                  <a:pt x="1590267" y="1019759"/>
                </a:lnTo>
                <a:lnTo>
                  <a:pt x="0" y="101975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9" id="49"/>
          <p:cNvSpPr txBox="true"/>
          <p:nvPr/>
        </p:nvSpPr>
        <p:spPr>
          <a:xfrm rot="0">
            <a:off x="822517" y="5146647"/>
            <a:ext cx="927365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НАДФН</a:t>
            </a:r>
          </a:p>
        </p:txBody>
      </p:sp>
      <p:sp>
        <p:nvSpPr>
          <p:cNvPr name="AutoShape 50" id="50"/>
          <p:cNvSpPr/>
          <p:nvPr/>
        </p:nvSpPr>
        <p:spPr>
          <a:xfrm>
            <a:off x="986981" y="3149415"/>
            <a:ext cx="655974" cy="3636531"/>
          </a:xfrm>
          <a:prstGeom prst="line">
            <a:avLst/>
          </a:prstGeom>
          <a:ln cap="rnd" w="66675">
            <a:solidFill>
              <a:srgbClr val="053264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51" id="51"/>
          <p:cNvSpPr/>
          <p:nvPr/>
        </p:nvSpPr>
        <p:spPr>
          <a:xfrm>
            <a:off x="2102844" y="4472599"/>
            <a:ext cx="639469" cy="1604877"/>
          </a:xfrm>
          <a:prstGeom prst="line">
            <a:avLst/>
          </a:prstGeom>
          <a:ln cap="rnd" w="66675">
            <a:solidFill>
              <a:srgbClr val="053264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52" id="52"/>
          <p:cNvSpPr/>
          <p:nvPr/>
        </p:nvSpPr>
        <p:spPr>
          <a:xfrm>
            <a:off x="1286200" y="5806330"/>
            <a:ext cx="795134" cy="646009"/>
          </a:xfrm>
          <a:prstGeom prst="line">
            <a:avLst/>
          </a:prstGeom>
          <a:ln cap="rnd" w="66675">
            <a:solidFill>
              <a:srgbClr val="053264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Freeform 53" id="53"/>
          <p:cNvSpPr/>
          <p:nvPr/>
        </p:nvSpPr>
        <p:spPr>
          <a:xfrm flipH="false" flipV="false" rot="0">
            <a:off x="3672470" y="1002264"/>
            <a:ext cx="2631720" cy="1450735"/>
          </a:xfrm>
          <a:custGeom>
            <a:avLst/>
            <a:gdLst/>
            <a:ahLst/>
            <a:cxnLst/>
            <a:rect r="r" b="b" t="t" l="l"/>
            <a:pathLst>
              <a:path h="1450735" w="2631720">
                <a:moveTo>
                  <a:pt x="0" y="0"/>
                </a:moveTo>
                <a:lnTo>
                  <a:pt x="2631720" y="0"/>
                </a:lnTo>
                <a:lnTo>
                  <a:pt x="2631720" y="1450736"/>
                </a:lnTo>
                <a:lnTo>
                  <a:pt x="0" y="145073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4" id="54"/>
          <p:cNvSpPr/>
          <p:nvPr/>
        </p:nvSpPr>
        <p:spPr>
          <a:xfrm flipH="false" flipV="false" rot="0">
            <a:off x="4680498" y="4284158"/>
            <a:ext cx="1413048" cy="1367124"/>
          </a:xfrm>
          <a:custGeom>
            <a:avLst/>
            <a:gdLst/>
            <a:ahLst/>
            <a:cxnLst/>
            <a:rect r="r" b="b" t="t" l="l"/>
            <a:pathLst>
              <a:path h="1367124" w="1413048">
                <a:moveTo>
                  <a:pt x="0" y="0"/>
                </a:moveTo>
                <a:lnTo>
                  <a:pt x="1413049" y="0"/>
                </a:lnTo>
                <a:lnTo>
                  <a:pt x="1413049" y="1367124"/>
                </a:lnTo>
                <a:lnTo>
                  <a:pt x="0" y="1367124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5" id="55"/>
          <p:cNvSpPr/>
          <p:nvPr/>
        </p:nvSpPr>
        <p:spPr>
          <a:xfrm flipH="false" flipV="false" rot="2459370">
            <a:off x="4117851" y="7332838"/>
            <a:ext cx="1630008" cy="1868204"/>
          </a:xfrm>
          <a:custGeom>
            <a:avLst/>
            <a:gdLst/>
            <a:ahLst/>
            <a:cxnLst/>
            <a:rect r="r" b="b" t="t" l="l"/>
            <a:pathLst>
              <a:path h="1868204" w="1630008">
                <a:moveTo>
                  <a:pt x="0" y="0"/>
                </a:moveTo>
                <a:lnTo>
                  <a:pt x="1630008" y="0"/>
                </a:lnTo>
                <a:lnTo>
                  <a:pt x="1630008" y="1868204"/>
                </a:lnTo>
                <a:lnTo>
                  <a:pt x="0" y="1868204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6" id="56"/>
          <p:cNvSpPr txBox="true"/>
          <p:nvPr/>
        </p:nvSpPr>
        <p:spPr>
          <a:xfrm rot="0">
            <a:off x="8663949" y="456819"/>
            <a:ext cx="8583438" cy="9861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2"/>
              </a:lnSpc>
            </a:pPr>
            <a:r>
              <a:rPr lang="en-US" sz="5801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В заключение...</a:t>
            </a:r>
          </a:p>
        </p:txBody>
      </p:sp>
      <p:sp>
        <p:nvSpPr>
          <p:cNvPr name="TextBox 57" id="57"/>
          <p:cNvSpPr txBox="true"/>
          <p:nvPr/>
        </p:nvSpPr>
        <p:spPr>
          <a:xfrm rot="0">
            <a:off x="2032417" y="3953957"/>
            <a:ext cx="518319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b="true" sz="1999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АТФ</a:t>
            </a:r>
          </a:p>
        </p:txBody>
      </p:sp>
      <p:sp>
        <p:nvSpPr>
          <p:cNvPr name="AutoShape 58" id="58"/>
          <p:cNvSpPr/>
          <p:nvPr/>
        </p:nvSpPr>
        <p:spPr>
          <a:xfrm>
            <a:off x="2829244" y="7332838"/>
            <a:ext cx="948670" cy="1001803"/>
          </a:xfrm>
          <a:prstGeom prst="line">
            <a:avLst/>
          </a:prstGeom>
          <a:ln cap="rnd" w="66675">
            <a:solidFill>
              <a:srgbClr val="FA4155"/>
            </a:solidFill>
            <a:prstDash val="solid"/>
            <a:headEnd type="none" len="sm" w="sm"/>
            <a:tailEnd type="arrow" len="sm" w="med"/>
          </a:ln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DAGnWIfq0Ig</dc:identifier>
  <dcterms:modified xsi:type="dcterms:W3CDTF">2011-08-01T06:04:30Z</dcterms:modified>
  <cp:revision>1</cp:revision>
  <dc:title>Prepodavame.bg_9kl_BIO_PBO Fotosintezata-zeleniya-dvigatel-na-zhivota-na-Zemyata_RL Prezentaciya-2-tumninna-faza</dc:title>
</cp:coreProperties>
</file>