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Carlito" charset="1" panose="020F0502020204030204"/>
      <p:regular r:id="rId16"/>
    </p:embeddedFont>
    <p:embeddedFont>
      <p:font typeface="Gagalin" charset="1" panose="0000050000000000000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canva.com/design/DAGaH4e73-M/UyVG02w64zTqareOWRDskA/edit?utm_content=DAGaH4e73-M&amp;utm_campaign=designshare&amp;utm_medium=link2&amp;utm_source=sharebutton" TargetMode="External" Type="http://schemas.openxmlformats.org/officeDocument/2006/relationships/hyperlink"/><Relationship Id="rId3" Target="../media/image1.png" Type="http://schemas.openxmlformats.org/officeDocument/2006/relationships/image"/><Relationship Id="rId4" Target="../media/image2.jpeg" Type="http://schemas.openxmlformats.org/officeDocument/2006/relationships/image"/><Relationship Id="rId5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svg" Type="http://schemas.openxmlformats.org/officeDocument/2006/relationships/image"/><Relationship Id="rId12" Target="../media/image3.png" Type="http://schemas.openxmlformats.org/officeDocument/2006/relationships/image"/><Relationship Id="rId13" Target="../media/image13.jpeg" Type="http://schemas.openxmlformats.org/officeDocument/2006/relationships/image"/><Relationship Id="rId14" Target="../media/image14.jpeg" Type="http://schemas.openxmlformats.org/officeDocument/2006/relationships/image"/><Relationship Id="rId15" Target="../media/image15.jpeg" Type="http://schemas.openxmlformats.org/officeDocument/2006/relationships/image"/><Relationship Id="rId16" Target="../media/image16.jpeg" Type="http://schemas.openxmlformats.org/officeDocument/2006/relationships/image"/><Relationship Id="rId17" Target="../media/image17.jpeg" Type="http://schemas.openxmlformats.org/officeDocument/2006/relationships/image"/><Relationship Id="rId18" Target="../media/image18.png" Type="http://schemas.openxmlformats.org/officeDocument/2006/relationships/image"/><Relationship Id="rId19" Target="../media/image19.svg" Type="http://schemas.openxmlformats.org/officeDocument/2006/relationships/image"/><Relationship Id="rId2" Target="../media/image4.jpeg" Type="http://schemas.openxmlformats.org/officeDocument/2006/relationships/image"/><Relationship Id="rId20" Target="../media/image20.png" Type="http://schemas.openxmlformats.org/officeDocument/2006/relationships/image"/><Relationship Id="rId21" Target="../media/image21.svg" Type="http://schemas.openxmlformats.org/officeDocument/2006/relationships/image"/><Relationship Id="rId22" Target="../media/image22.png" Type="http://schemas.openxmlformats.org/officeDocument/2006/relationships/image"/><Relationship Id="rId23" Target="../media/image23.svg" Type="http://schemas.openxmlformats.org/officeDocument/2006/relationships/image"/><Relationship Id="rId24" Target="../media/image24.png" Type="http://schemas.openxmlformats.org/officeDocument/2006/relationships/image"/><Relationship Id="rId25" Target="../media/image25.svg" Type="http://schemas.openxmlformats.org/officeDocument/2006/relationships/image"/><Relationship Id="rId26" Target="../media/image26.png" Type="http://schemas.openxmlformats.org/officeDocument/2006/relationships/image"/><Relationship Id="rId27" Target="../media/image27.svg" Type="http://schemas.openxmlformats.org/officeDocument/2006/relationships/image"/><Relationship Id="rId28" Target="../media/image28.png" Type="http://schemas.openxmlformats.org/officeDocument/2006/relationships/image"/><Relationship Id="rId29" Target="../media/image29.svg" Type="http://schemas.openxmlformats.org/officeDocument/2006/relationships/image"/><Relationship Id="rId3" Target="../media/image1.pn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0.jpeg" Type="http://schemas.openxmlformats.org/officeDocument/2006/relationships/image"/><Relationship Id="rId4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5.png" Type="http://schemas.openxmlformats.org/officeDocument/2006/relationships/image"/><Relationship Id="rId11" Target="../media/image36.svg" Type="http://schemas.openxmlformats.org/officeDocument/2006/relationships/image"/><Relationship Id="rId12" Target="../media/image37.png" Type="http://schemas.openxmlformats.org/officeDocument/2006/relationships/image"/><Relationship Id="rId13" Target="../media/image38.svg" Type="http://schemas.openxmlformats.org/officeDocument/2006/relationships/image"/><Relationship Id="rId14" Target="../media/image39.png" Type="http://schemas.openxmlformats.org/officeDocument/2006/relationships/image"/><Relationship Id="rId15" Target="../media/image40.svg" Type="http://schemas.openxmlformats.org/officeDocument/2006/relationships/image"/><Relationship Id="rId16" Target="../media/image1.png" Type="http://schemas.openxmlformats.org/officeDocument/2006/relationships/image"/><Relationship Id="rId17" Target="../media/image3.png" Type="http://schemas.openxmlformats.org/officeDocument/2006/relationships/image"/><Relationship Id="rId18" Target="../media/image41.jpe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31.png" Type="http://schemas.openxmlformats.org/officeDocument/2006/relationships/image"/><Relationship Id="rId7" Target="../media/image32.svg" Type="http://schemas.openxmlformats.org/officeDocument/2006/relationships/image"/><Relationship Id="rId8" Target="../media/image33.png" Type="http://schemas.openxmlformats.org/officeDocument/2006/relationships/image"/><Relationship Id="rId9" Target="../media/image34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2.png" Type="http://schemas.openxmlformats.org/officeDocument/2006/relationships/image"/><Relationship Id="rId4" Target="../media/image3.png" Type="http://schemas.openxmlformats.org/officeDocument/2006/relationships/image"/><Relationship Id="rId5" Target="../media/image43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5.png" Type="http://schemas.openxmlformats.org/officeDocument/2006/relationships/image"/><Relationship Id="rId4" Target="../media/image6.svg" Type="http://schemas.openxmlformats.org/officeDocument/2006/relationships/image"/><Relationship Id="rId5" Target="../media/image3.png" Type="http://schemas.openxmlformats.org/officeDocument/2006/relationships/image"/><Relationship Id="rId6" Target="../media/image15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14.jpeg" Type="http://schemas.openxmlformats.org/officeDocument/2006/relationships/image"/><Relationship Id="rId4" Target="../media/image44.png" Type="http://schemas.openxmlformats.org/officeDocument/2006/relationships/image"/><Relationship Id="rId5" Target="../media/image45.png" Type="http://schemas.openxmlformats.org/officeDocument/2006/relationships/image"/><Relationship Id="rId6" Target="../media/image46.svg" Type="http://schemas.openxmlformats.org/officeDocument/2006/relationships/image"/><Relationship Id="rId7" Target="../media/image3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7.jpeg" Type="http://schemas.openxmlformats.org/officeDocument/2006/relationships/image"/><Relationship Id="rId4" Target="../media/image3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-1274185" y="733425"/>
            <a:ext cx="10987520" cy="8820150"/>
            <a:chOff x="0" y="0"/>
            <a:chExt cx="2454275" cy="1970151"/>
          </a:xfrm>
        </p:grpSpPr>
        <p:sp>
          <p:nvSpPr>
            <p:cNvPr name="Freeform 3" id="3">
              <a:hlinkClick r:id="rId2" tooltip="https://www.canva.com/design/DAGaH4e73-M/UyVG02w64zTqareOWRDskA/edit?utm_content=DAGaH4e73-M&amp;utm_campaign=designshare&amp;utm_medium=link2&amp;utm_source=sharebutton"/>
            </p:cNvPr>
            <p:cNvSpPr/>
            <p:nvPr/>
          </p:nvSpPr>
          <p:spPr>
            <a:xfrm flipH="false" flipV="false" rot="0">
              <a:off x="-10795" y="-1905"/>
              <a:ext cx="2464943" cy="1971929"/>
            </a:xfrm>
            <a:custGeom>
              <a:avLst/>
              <a:gdLst/>
              <a:ahLst/>
              <a:cxnLst/>
              <a:rect r="r" b="b" t="t" l="l"/>
              <a:pathLst>
                <a:path h="1971929" w="2464943">
                  <a:moveTo>
                    <a:pt x="2448814" y="186309"/>
                  </a:moveTo>
                  <a:cubicBezTo>
                    <a:pt x="2448433" y="125349"/>
                    <a:pt x="2457831" y="8509"/>
                    <a:pt x="2457831" y="8509"/>
                  </a:cubicBezTo>
                  <a:lnTo>
                    <a:pt x="2312924" y="6223"/>
                  </a:lnTo>
                  <a:lnTo>
                    <a:pt x="2107438" y="16002"/>
                  </a:lnTo>
                  <a:cubicBezTo>
                    <a:pt x="2107438" y="16002"/>
                    <a:pt x="1773809" y="0"/>
                    <a:pt x="1741932" y="14986"/>
                  </a:cubicBezTo>
                  <a:cubicBezTo>
                    <a:pt x="1709928" y="29972"/>
                    <a:pt x="1644015" y="6223"/>
                    <a:pt x="1644015" y="6223"/>
                  </a:cubicBezTo>
                  <a:lnTo>
                    <a:pt x="931164" y="4318"/>
                  </a:lnTo>
                  <a:lnTo>
                    <a:pt x="640207" y="3556"/>
                  </a:lnTo>
                  <a:lnTo>
                    <a:pt x="413258" y="11430"/>
                  </a:lnTo>
                  <a:lnTo>
                    <a:pt x="149479" y="10668"/>
                  </a:lnTo>
                  <a:lnTo>
                    <a:pt x="49403" y="1905"/>
                  </a:lnTo>
                  <a:cubicBezTo>
                    <a:pt x="33528" y="1905"/>
                    <a:pt x="20701" y="14605"/>
                    <a:pt x="20701" y="30480"/>
                  </a:cubicBezTo>
                  <a:lnTo>
                    <a:pt x="36957" y="275590"/>
                  </a:lnTo>
                  <a:lnTo>
                    <a:pt x="19177" y="546989"/>
                  </a:lnTo>
                  <a:lnTo>
                    <a:pt x="17018" y="1326261"/>
                  </a:lnTo>
                  <a:lnTo>
                    <a:pt x="25019" y="1505077"/>
                  </a:lnTo>
                  <a:cubicBezTo>
                    <a:pt x="25019" y="1505077"/>
                    <a:pt x="0" y="1546225"/>
                    <a:pt x="16002" y="1706245"/>
                  </a:cubicBezTo>
                  <a:cubicBezTo>
                    <a:pt x="32004" y="1866265"/>
                    <a:pt x="49276" y="1961515"/>
                    <a:pt x="49276" y="1961515"/>
                  </a:cubicBezTo>
                  <a:lnTo>
                    <a:pt x="132842" y="1961769"/>
                  </a:lnTo>
                  <a:lnTo>
                    <a:pt x="305562" y="1945259"/>
                  </a:lnTo>
                  <a:lnTo>
                    <a:pt x="532511" y="1962785"/>
                  </a:lnTo>
                  <a:lnTo>
                    <a:pt x="771144" y="1971929"/>
                  </a:lnTo>
                  <a:lnTo>
                    <a:pt x="906526" y="1946783"/>
                  </a:lnTo>
                  <a:lnTo>
                    <a:pt x="1008761" y="1964055"/>
                  </a:lnTo>
                  <a:lnTo>
                    <a:pt x="1708785" y="1965960"/>
                  </a:lnTo>
                  <a:lnTo>
                    <a:pt x="1951736" y="1966595"/>
                  </a:lnTo>
                  <a:lnTo>
                    <a:pt x="2188591" y="1956943"/>
                  </a:lnTo>
                  <a:lnTo>
                    <a:pt x="2374900" y="1967738"/>
                  </a:lnTo>
                  <a:lnTo>
                    <a:pt x="2452370" y="1967992"/>
                  </a:lnTo>
                  <a:lnTo>
                    <a:pt x="2452751" y="1820037"/>
                  </a:lnTo>
                  <a:lnTo>
                    <a:pt x="2453005" y="1706372"/>
                  </a:lnTo>
                  <a:lnTo>
                    <a:pt x="2445131" y="1500886"/>
                  </a:lnTo>
                  <a:lnTo>
                    <a:pt x="2454021" y="1332738"/>
                  </a:lnTo>
                  <a:lnTo>
                    <a:pt x="2455799" y="671576"/>
                  </a:lnTo>
                  <a:lnTo>
                    <a:pt x="2464943" y="424561"/>
                  </a:lnTo>
                  <a:cubicBezTo>
                    <a:pt x="2464943" y="424561"/>
                    <a:pt x="2448941" y="247015"/>
                    <a:pt x="2448560" y="186055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1076325" y="6381750"/>
            <a:ext cx="6477000" cy="1905000"/>
            <a:chOff x="0" y="0"/>
            <a:chExt cx="6448625" cy="18966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448751" cy="1896781"/>
            </a:xfrm>
            <a:custGeom>
              <a:avLst/>
              <a:gdLst/>
              <a:ahLst/>
              <a:cxnLst/>
              <a:rect r="r" b="b" t="t" l="l"/>
              <a:pathLst>
                <a:path h="1896781" w="6448751">
                  <a:moveTo>
                    <a:pt x="3175" y="0"/>
                  </a:moveTo>
                  <a:lnTo>
                    <a:pt x="175133" y="12700"/>
                  </a:lnTo>
                  <a:lnTo>
                    <a:pt x="6219136" y="12700"/>
                  </a:lnTo>
                  <a:cubicBezTo>
                    <a:pt x="6220152" y="12700"/>
                    <a:pt x="6259521" y="14097"/>
                    <a:pt x="6330641" y="25400"/>
                  </a:cubicBezTo>
                  <a:cubicBezTo>
                    <a:pt x="6410651" y="38100"/>
                    <a:pt x="6416366" y="38100"/>
                    <a:pt x="6416366" y="38100"/>
                  </a:cubicBezTo>
                  <a:lnTo>
                    <a:pt x="6416366" y="319278"/>
                  </a:lnTo>
                  <a:lnTo>
                    <a:pt x="6324164" y="341503"/>
                  </a:lnTo>
                  <a:lnTo>
                    <a:pt x="6259395" y="340614"/>
                  </a:lnTo>
                  <a:lnTo>
                    <a:pt x="6118552" y="343027"/>
                  </a:lnTo>
                  <a:lnTo>
                    <a:pt x="6423351" y="399034"/>
                  </a:lnTo>
                  <a:lnTo>
                    <a:pt x="6423351" y="1318423"/>
                  </a:lnTo>
                  <a:lnTo>
                    <a:pt x="6436051" y="1540673"/>
                  </a:lnTo>
                  <a:lnTo>
                    <a:pt x="6131252" y="1547023"/>
                  </a:lnTo>
                  <a:lnTo>
                    <a:pt x="6232852" y="1572423"/>
                  </a:lnTo>
                  <a:cubicBezTo>
                    <a:pt x="6233995" y="1578138"/>
                    <a:pt x="6321752" y="1572423"/>
                    <a:pt x="6362391" y="1583853"/>
                  </a:cubicBezTo>
                  <a:cubicBezTo>
                    <a:pt x="6410778" y="1597442"/>
                    <a:pt x="6436051" y="1610523"/>
                    <a:pt x="6436051" y="1610523"/>
                  </a:cubicBezTo>
                  <a:cubicBezTo>
                    <a:pt x="6436051" y="1610523"/>
                    <a:pt x="6434908" y="1685707"/>
                    <a:pt x="6441766" y="1737015"/>
                  </a:cubicBezTo>
                  <a:cubicBezTo>
                    <a:pt x="6448625" y="1788323"/>
                    <a:pt x="6441766" y="1826677"/>
                    <a:pt x="6441766" y="1826677"/>
                  </a:cubicBezTo>
                  <a:lnTo>
                    <a:pt x="6448751" y="1864523"/>
                  </a:lnTo>
                  <a:lnTo>
                    <a:pt x="6309052" y="1877223"/>
                  </a:lnTo>
                  <a:cubicBezTo>
                    <a:pt x="6309052" y="1877223"/>
                    <a:pt x="6203388" y="1878112"/>
                    <a:pt x="6154620" y="1884081"/>
                  </a:cubicBezTo>
                  <a:cubicBezTo>
                    <a:pt x="6105852" y="1890050"/>
                    <a:pt x="5849820" y="1886367"/>
                    <a:pt x="5849820" y="1886367"/>
                  </a:cubicBezTo>
                  <a:lnTo>
                    <a:pt x="600202" y="1889923"/>
                  </a:lnTo>
                  <a:lnTo>
                    <a:pt x="343789" y="1884081"/>
                  </a:lnTo>
                  <a:cubicBezTo>
                    <a:pt x="343789" y="1884081"/>
                    <a:pt x="276987" y="1878239"/>
                    <a:pt x="228981" y="1884081"/>
                  </a:cubicBezTo>
                  <a:cubicBezTo>
                    <a:pt x="180975" y="1889923"/>
                    <a:pt x="153670" y="1896781"/>
                    <a:pt x="153670" y="1896781"/>
                  </a:cubicBezTo>
                  <a:lnTo>
                    <a:pt x="49657" y="1896781"/>
                  </a:lnTo>
                  <a:lnTo>
                    <a:pt x="36957" y="1686723"/>
                  </a:lnTo>
                  <a:cubicBezTo>
                    <a:pt x="36957" y="1686723"/>
                    <a:pt x="68580" y="1695359"/>
                    <a:pt x="169291" y="1640241"/>
                  </a:cubicBezTo>
                  <a:cubicBezTo>
                    <a:pt x="270002" y="1585123"/>
                    <a:pt x="295402" y="1572423"/>
                    <a:pt x="295402" y="1572423"/>
                  </a:cubicBezTo>
                  <a:lnTo>
                    <a:pt x="29845" y="1603538"/>
                  </a:lnTo>
                  <a:cubicBezTo>
                    <a:pt x="17653" y="1539911"/>
                    <a:pt x="3302" y="1318423"/>
                    <a:pt x="3302" y="1318423"/>
                  </a:cubicBezTo>
                  <a:lnTo>
                    <a:pt x="381" y="502920"/>
                  </a:lnTo>
                  <a:lnTo>
                    <a:pt x="2032" y="337185"/>
                  </a:lnTo>
                  <a:lnTo>
                    <a:pt x="333375" y="304800"/>
                  </a:lnTo>
                  <a:lnTo>
                    <a:pt x="3175" y="266700"/>
                  </a:lnTo>
                  <a:lnTo>
                    <a:pt x="7112" y="188468"/>
                  </a:lnTo>
                  <a:lnTo>
                    <a:pt x="0" y="77089"/>
                  </a:lnTo>
                  <a:lnTo>
                    <a:pt x="3175" y="0"/>
                  </a:lnTo>
                  <a:close/>
                </a:path>
              </a:pathLst>
            </a:custGeom>
            <a:solidFill>
              <a:srgbClr val="FFFAEB"/>
            </a:solidFill>
          </p:spPr>
        </p:sp>
      </p:grpSp>
      <p:sp>
        <p:nvSpPr>
          <p:cNvPr name="Freeform 6" id="6"/>
          <p:cNvSpPr/>
          <p:nvPr/>
        </p:nvSpPr>
        <p:spPr>
          <a:xfrm flipH="false" flipV="false" rot="5400000">
            <a:off x="2341468" y="735107"/>
            <a:ext cx="3946714" cy="6477000"/>
          </a:xfrm>
          <a:custGeom>
            <a:avLst/>
            <a:gdLst/>
            <a:ahLst/>
            <a:cxnLst/>
            <a:rect r="r" b="b" t="t" l="l"/>
            <a:pathLst>
              <a:path h="6477000" w="3946714">
                <a:moveTo>
                  <a:pt x="0" y="6477000"/>
                </a:moveTo>
                <a:lnTo>
                  <a:pt x="0" y="0"/>
                </a:lnTo>
                <a:lnTo>
                  <a:pt x="3946714" y="0"/>
                </a:lnTo>
                <a:lnTo>
                  <a:pt x="3946714" y="6477000"/>
                </a:lnTo>
                <a:lnTo>
                  <a:pt x="0" y="6477000"/>
                </a:lnTo>
                <a:close/>
              </a:path>
            </a:pathLst>
          </a:custGeom>
          <a:blipFill>
            <a:blip r:embed="rId3"/>
            <a:stretch>
              <a:fillRect l="-119571" t="-140441" r="-107624" b="-10147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8533240" y="-350260"/>
            <a:ext cx="9754760" cy="13006346"/>
          </a:xfrm>
          <a:custGeom>
            <a:avLst/>
            <a:gdLst/>
            <a:ahLst/>
            <a:cxnLst/>
            <a:rect r="r" b="b" t="t" l="l"/>
            <a:pathLst>
              <a:path h="13006346" w="9754760">
                <a:moveTo>
                  <a:pt x="0" y="0"/>
                </a:moveTo>
                <a:lnTo>
                  <a:pt x="9754760" y="0"/>
                </a:lnTo>
                <a:lnTo>
                  <a:pt x="9754760" y="13006346"/>
                </a:lnTo>
                <a:lnTo>
                  <a:pt x="0" y="1300634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119035" y="7667625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161222" y="6734175"/>
            <a:ext cx="6307207" cy="990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49"/>
              </a:lnSpc>
              <a:spcBef>
                <a:spcPct val="0"/>
              </a:spcBef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В хранителните продукти се съдържат няколко основни групи липиди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66825" y="2516282"/>
            <a:ext cx="6096000" cy="3133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000"/>
              </a:lnSpc>
            </a:pPr>
            <a:r>
              <a:rPr lang="en-US" sz="12000">
                <a:solidFill>
                  <a:srgbClr val="053264"/>
                </a:solidFill>
                <a:latin typeface="Gagalin"/>
                <a:ea typeface="Gagalin"/>
                <a:cs typeface="Gagalin"/>
                <a:sym typeface="Gagalin"/>
              </a:rPr>
              <a:t>Видове липиди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4584838"/>
            <a:ext cx="16230600" cy="4953000"/>
            <a:chOff x="0" y="0"/>
            <a:chExt cx="5788168" cy="176634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10795" y="-1905"/>
              <a:ext cx="5798836" cy="1768120"/>
            </a:xfrm>
            <a:custGeom>
              <a:avLst/>
              <a:gdLst/>
              <a:ahLst/>
              <a:cxnLst/>
              <a:rect r="r" b="b" t="t" l="l"/>
              <a:pathLst>
                <a:path h="1768120" w="5798836">
                  <a:moveTo>
                    <a:pt x="5782707" y="186309"/>
                  </a:moveTo>
                  <a:cubicBezTo>
                    <a:pt x="5782326" y="125349"/>
                    <a:pt x="5791724" y="8509"/>
                    <a:pt x="5791724" y="8509"/>
                  </a:cubicBezTo>
                  <a:lnTo>
                    <a:pt x="5646817" y="6223"/>
                  </a:lnTo>
                  <a:lnTo>
                    <a:pt x="5441331" y="16002"/>
                  </a:lnTo>
                  <a:cubicBezTo>
                    <a:pt x="5441331" y="16002"/>
                    <a:pt x="5107702" y="0"/>
                    <a:pt x="5075825" y="14986"/>
                  </a:cubicBezTo>
                  <a:cubicBezTo>
                    <a:pt x="5043821" y="29972"/>
                    <a:pt x="4977908" y="6223"/>
                    <a:pt x="4977908" y="6223"/>
                  </a:cubicBezTo>
                  <a:lnTo>
                    <a:pt x="931164" y="4318"/>
                  </a:lnTo>
                  <a:lnTo>
                    <a:pt x="640207" y="3556"/>
                  </a:lnTo>
                  <a:lnTo>
                    <a:pt x="413258" y="11430"/>
                  </a:lnTo>
                  <a:lnTo>
                    <a:pt x="149479" y="10668"/>
                  </a:lnTo>
                  <a:lnTo>
                    <a:pt x="49403" y="1905"/>
                  </a:lnTo>
                  <a:cubicBezTo>
                    <a:pt x="33528" y="1905"/>
                    <a:pt x="20701" y="14605"/>
                    <a:pt x="20701" y="30480"/>
                  </a:cubicBezTo>
                  <a:lnTo>
                    <a:pt x="36957" y="275590"/>
                  </a:lnTo>
                  <a:lnTo>
                    <a:pt x="19177" y="546989"/>
                  </a:lnTo>
                  <a:lnTo>
                    <a:pt x="17018" y="1122452"/>
                  </a:lnTo>
                  <a:lnTo>
                    <a:pt x="25019" y="1301268"/>
                  </a:lnTo>
                  <a:cubicBezTo>
                    <a:pt x="25019" y="1301268"/>
                    <a:pt x="0" y="1342416"/>
                    <a:pt x="16002" y="1502436"/>
                  </a:cubicBezTo>
                  <a:cubicBezTo>
                    <a:pt x="32004" y="1662456"/>
                    <a:pt x="49276" y="1757706"/>
                    <a:pt x="49276" y="1757706"/>
                  </a:cubicBezTo>
                  <a:lnTo>
                    <a:pt x="132842" y="1757960"/>
                  </a:lnTo>
                  <a:lnTo>
                    <a:pt x="305562" y="1741450"/>
                  </a:lnTo>
                  <a:lnTo>
                    <a:pt x="532511" y="1758976"/>
                  </a:lnTo>
                  <a:lnTo>
                    <a:pt x="771144" y="1768120"/>
                  </a:lnTo>
                  <a:lnTo>
                    <a:pt x="906526" y="1742974"/>
                  </a:lnTo>
                  <a:lnTo>
                    <a:pt x="1008761" y="1760246"/>
                  </a:lnTo>
                  <a:lnTo>
                    <a:pt x="5042678" y="1762151"/>
                  </a:lnTo>
                  <a:lnTo>
                    <a:pt x="5285629" y="1762786"/>
                  </a:lnTo>
                  <a:lnTo>
                    <a:pt x="5522484" y="1753134"/>
                  </a:lnTo>
                  <a:lnTo>
                    <a:pt x="5708793" y="1763929"/>
                  </a:lnTo>
                  <a:lnTo>
                    <a:pt x="5786263" y="1764183"/>
                  </a:lnTo>
                  <a:lnTo>
                    <a:pt x="5786644" y="1616228"/>
                  </a:lnTo>
                  <a:lnTo>
                    <a:pt x="5786898" y="1502563"/>
                  </a:lnTo>
                  <a:lnTo>
                    <a:pt x="5779024" y="1297077"/>
                  </a:lnTo>
                  <a:lnTo>
                    <a:pt x="5787914" y="1128929"/>
                  </a:lnTo>
                  <a:lnTo>
                    <a:pt x="5789692" y="671576"/>
                  </a:lnTo>
                  <a:lnTo>
                    <a:pt x="5798836" y="424561"/>
                  </a:lnTo>
                  <a:cubicBezTo>
                    <a:pt x="5798836" y="424561"/>
                    <a:pt x="5782834" y="247015"/>
                    <a:pt x="5782453" y="186055"/>
                  </a:cubicBezTo>
                  <a:close/>
                </a:path>
              </a:pathLst>
            </a:custGeom>
            <a:solidFill>
              <a:srgbClr val="FFFAE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1292840" y="4858960"/>
            <a:ext cx="3183910" cy="2491755"/>
            <a:chOff x="0" y="0"/>
            <a:chExt cx="4244578" cy="332184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-2540" y="-5080"/>
              <a:ext cx="4254738" cy="3330734"/>
            </a:xfrm>
            <a:custGeom>
              <a:avLst/>
              <a:gdLst/>
              <a:ahLst/>
              <a:cxnLst/>
              <a:rect r="r" b="b" t="t" l="l"/>
              <a:pathLst>
                <a:path h="3330734" w="4254738">
                  <a:moveTo>
                    <a:pt x="4219734" y="17753"/>
                  </a:moveTo>
                  <a:lnTo>
                    <a:pt x="4205129" y="17753"/>
                  </a:lnTo>
                  <a:cubicBezTo>
                    <a:pt x="3858260" y="17753"/>
                    <a:pt x="3511391" y="20570"/>
                    <a:pt x="3166348" y="23386"/>
                  </a:cubicBezTo>
                  <a:cubicBezTo>
                    <a:pt x="2551112" y="29019"/>
                    <a:pt x="1934051" y="37468"/>
                    <a:pt x="1318816" y="38876"/>
                  </a:cubicBezTo>
                  <a:cubicBezTo>
                    <a:pt x="1079659" y="38876"/>
                    <a:pt x="840502" y="29019"/>
                    <a:pt x="601345" y="17753"/>
                  </a:cubicBezTo>
                  <a:cubicBezTo>
                    <a:pt x="404178" y="7896"/>
                    <a:pt x="203359" y="0"/>
                    <a:pt x="6191" y="10713"/>
                  </a:cubicBezTo>
                  <a:cubicBezTo>
                    <a:pt x="8017" y="233202"/>
                    <a:pt x="9842" y="455690"/>
                    <a:pt x="13494" y="676771"/>
                  </a:cubicBezTo>
                  <a:cubicBezTo>
                    <a:pt x="18971" y="1171035"/>
                    <a:pt x="28099" y="1665298"/>
                    <a:pt x="22622" y="2159561"/>
                  </a:cubicBezTo>
                  <a:cubicBezTo>
                    <a:pt x="20796" y="2404580"/>
                    <a:pt x="8017" y="2649600"/>
                    <a:pt x="2540" y="2894619"/>
                  </a:cubicBezTo>
                  <a:cubicBezTo>
                    <a:pt x="0" y="3026986"/>
                    <a:pt x="13494" y="3159353"/>
                    <a:pt x="24448" y="3290312"/>
                  </a:cubicBezTo>
                  <a:cubicBezTo>
                    <a:pt x="110252" y="3284679"/>
                    <a:pt x="197882" y="3288904"/>
                    <a:pt x="281861" y="3294536"/>
                  </a:cubicBezTo>
                  <a:cubicBezTo>
                    <a:pt x="411480" y="3302985"/>
                    <a:pt x="539274" y="3312842"/>
                    <a:pt x="668893" y="3317067"/>
                  </a:cubicBezTo>
                  <a:cubicBezTo>
                    <a:pt x="1267698" y="3330734"/>
                    <a:pt x="1868329" y="3322699"/>
                    <a:pt x="2467134" y="3311434"/>
                  </a:cubicBezTo>
                  <a:cubicBezTo>
                    <a:pt x="3056811" y="3298760"/>
                    <a:pt x="3648313" y="3284679"/>
                    <a:pt x="4239816" y="3283271"/>
                  </a:cubicBezTo>
                  <a:cubicBezTo>
                    <a:pt x="4228862" y="3097394"/>
                    <a:pt x="4216082" y="2911517"/>
                    <a:pt x="4208780" y="2724232"/>
                  </a:cubicBezTo>
                  <a:cubicBezTo>
                    <a:pt x="4190524" y="2255316"/>
                    <a:pt x="4216082" y="1787807"/>
                    <a:pt x="4232513" y="1318891"/>
                  </a:cubicBezTo>
                  <a:cubicBezTo>
                    <a:pt x="4248388" y="886587"/>
                    <a:pt x="4254738" y="451466"/>
                    <a:pt x="4219734" y="17753"/>
                  </a:cubicBezTo>
                  <a:close/>
                </a:path>
              </a:pathLst>
            </a:custGeom>
            <a:blipFill>
              <a:blip r:embed="rId2"/>
              <a:stretch>
                <a:fillRect l="-15178" t="0" r="-15178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5400000">
            <a:off x="7620000" y="-6019800"/>
            <a:ext cx="3048000" cy="16230600"/>
          </a:xfrm>
          <a:custGeom>
            <a:avLst/>
            <a:gdLst/>
            <a:ahLst/>
            <a:cxnLst/>
            <a:rect r="r" b="b" t="t" l="l"/>
            <a:pathLst>
              <a:path h="16230600" w="3048000">
                <a:moveTo>
                  <a:pt x="0" y="16230600"/>
                </a:moveTo>
                <a:lnTo>
                  <a:pt x="0" y="0"/>
                </a:lnTo>
                <a:lnTo>
                  <a:pt x="3048000" y="0"/>
                </a:lnTo>
                <a:lnTo>
                  <a:pt x="3048000" y="16230600"/>
                </a:lnTo>
                <a:lnTo>
                  <a:pt x="0" y="16230600"/>
                </a:lnTo>
                <a:close/>
              </a:path>
            </a:pathLst>
          </a:custGeom>
          <a:blipFill>
            <a:blip r:embed="rId3"/>
            <a:stretch>
              <a:fillRect l="-112164" t="0" r="-211505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3029265">
            <a:off x="1549831" y="335694"/>
            <a:ext cx="650239" cy="972808"/>
          </a:xfrm>
          <a:custGeom>
            <a:avLst/>
            <a:gdLst/>
            <a:ahLst/>
            <a:cxnLst/>
            <a:rect r="r" b="b" t="t" l="l"/>
            <a:pathLst>
              <a:path h="972808" w="650239">
                <a:moveTo>
                  <a:pt x="0" y="0"/>
                </a:moveTo>
                <a:lnTo>
                  <a:pt x="650239" y="0"/>
                </a:lnTo>
                <a:lnTo>
                  <a:pt x="650239" y="972808"/>
                </a:lnTo>
                <a:lnTo>
                  <a:pt x="0" y="97280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312128">
            <a:off x="2040082" y="1272933"/>
            <a:ext cx="325331" cy="407939"/>
          </a:xfrm>
          <a:custGeom>
            <a:avLst/>
            <a:gdLst/>
            <a:ahLst/>
            <a:cxnLst/>
            <a:rect r="r" b="b" t="t" l="l"/>
            <a:pathLst>
              <a:path h="407939" w="325331">
                <a:moveTo>
                  <a:pt x="0" y="0"/>
                </a:moveTo>
                <a:lnTo>
                  <a:pt x="325331" y="0"/>
                </a:lnTo>
                <a:lnTo>
                  <a:pt x="325331" y="407939"/>
                </a:lnTo>
                <a:lnTo>
                  <a:pt x="0" y="40793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7850181" y="6467388"/>
            <a:ext cx="793775" cy="833359"/>
            <a:chOff x="0" y="0"/>
            <a:chExt cx="1058366" cy="1111146"/>
          </a:xfrm>
        </p:grpSpPr>
        <p:sp>
          <p:nvSpPr>
            <p:cNvPr name="Freeform 10" id="10"/>
            <p:cNvSpPr/>
            <p:nvPr/>
          </p:nvSpPr>
          <p:spPr>
            <a:xfrm flipH="false" flipV="false" rot="-5400000">
              <a:off x="-26390" y="26390"/>
              <a:ext cx="1111146" cy="1058366"/>
            </a:xfrm>
            <a:custGeom>
              <a:avLst/>
              <a:gdLst/>
              <a:ahLst/>
              <a:cxnLst/>
              <a:rect r="r" b="b" t="t" l="l"/>
              <a:pathLst>
                <a:path h="1058366" w="1111146">
                  <a:moveTo>
                    <a:pt x="0" y="0"/>
                  </a:moveTo>
                  <a:lnTo>
                    <a:pt x="1111146" y="0"/>
                  </a:lnTo>
                  <a:lnTo>
                    <a:pt x="1111146" y="1058366"/>
                  </a:lnTo>
                  <a:lnTo>
                    <a:pt x="0" y="105836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  <a:ln cap="sq">
              <a:noFill/>
              <a:prstDash val="solid"/>
              <a:miter/>
            </a:ln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281990" y="212673"/>
              <a:ext cx="569912" cy="685800"/>
            </a:xfrm>
            <a:custGeom>
              <a:avLst/>
              <a:gdLst/>
              <a:ahLst/>
              <a:cxnLst/>
              <a:rect r="r" b="b" t="t" l="l"/>
              <a:pathLst>
                <a:path h="685800" w="569912">
                  <a:moveTo>
                    <a:pt x="0" y="0"/>
                  </a:moveTo>
                  <a:lnTo>
                    <a:pt x="569912" y="0"/>
                  </a:lnTo>
                  <a:lnTo>
                    <a:pt x="569912" y="685800"/>
                  </a:lnTo>
                  <a:lnTo>
                    <a:pt x="0" y="685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14672458" y="4612304"/>
            <a:ext cx="2586842" cy="862281"/>
          </a:xfrm>
          <a:custGeom>
            <a:avLst/>
            <a:gdLst/>
            <a:ahLst/>
            <a:cxnLst/>
            <a:rect r="r" b="b" t="t" l="l"/>
            <a:pathLst>
              <a:path h="862281" w="2586842">
                <a:moveTo>
                  <a:pt x="0" y="0"/>
                </a:moveTo>
                <a:lnTo>
                  <a:pt x="2586842" y="0"/>
                </a:lnTo>
                <a:lnTo>
                  <a:pt x="2586842" y="862280"/>
                </a:lnTo>
                <a:lnTo>
                  <a:pt x="0" y="86228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11013759" y="4873632"/>
            <a:ext cx="3195055" cy="2500478"/>
            <a:chOff x="0" y="0"/>
            <a:chExt cx="4244578" cy="332184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-2540" y="-5080"/>
              <a:ext cx="4254738" cy="3330734"/>
            </a:xfrm>
            <a:custGeom>
              <a:avLst/>
              <a:gdLst/>
              <a:ahLst/>
              <a:cxnLst/>
              <a:rect r="r" b="b" t="t" l="l"/>
              <a:pathLst>
                <a:path h="3330734" w="4254738">
                  <a:moveTo>
                    <a:pt x="4219734" y="17753"/>
                  </a:moveTo>
                  <a:lnTo>
                    <a:pt x="4205129" y="17753"/>
                  </a:lnTo>
                  <a:cubicBezTo>
                    <a:pt x="3858260" y="17753"/>
                    <a:pt x="3511391" y="20570"/>
                    <a:pt x="3166348" y="23386"/>
                  </a:cubicBezTo>
                  <a:cubicBezTo>
                    <a:pt x="2551112" y="29019"/>
                    <a:pt x="1934051" y="37468"/>
                    <a:pt x="1318816" y="38876"/>
                  </a:cubicBezTo>
                  <a:cubicBezTo>
                    <a:pt x="1079659" y="38876"/>
                    <a:pt x="840502" y="29019"/>
                    <a:pt x="601345" y="17753"/>
                  </a:cubicBezTo>
                  <a:cubicBezTo>
                    <a:pt x="404178" y="7896"/>
                    <a:pt x="203359" y="0"/>
                    <a:pt x="6191" y="10713"/>
                  </a:cubicBezTo>
                  <a:cubicBezTo>
                    <a:pt x="8017" y="233202"/>
                    <a:pt x="9842" y="455690"/>
                    <a:pt x="13494" y="676771"/>
                  </a:cubicBezTo>
                  <a:cubicBezTo>
                    <a:pt x="18971" y="1171035"/>
                    <a:pt x="28099" y="1665298"/>
                    <a:pt x="22622" y="2159561"/>
                  </a:cubicBezTo>
                  <a:cubicBezTo>
                    <a:pt x="20796" y="2404580"/>
                    <a:pt x="8017" y="2649600"/>
                    <a:pt x="2540" y="2894619"/>
                  </a:cubicBezTo>
                  <a:cubicBezTo>
                    <a:pt x="0" y="3026986"/>
                    <a:pt x="13494" y="3159353"/>
                    <a:pt x="24448" y="3290312"/>
                  </a:cubicBezTo>
                  <a:cubicBezTo>
                    <a:pt x="110252" y="3284679"/>
                    <a:pt x="197882" y="3288904"/>
                    <a:pt x="281861" y="3294536"/>
                  </a:cubicBezTo>
                  <a:cubicBezTo>
                    <a:pt x="411480" y="3302985"/>
                    <a:pt x="539274" y="3312842"/>
                    <a:pt x="668893" y="3317067"/>
                  </a:cubicBezTo>
                  <a:cubicBezTo>
                    <a:pt x="1267698" y="3330734"/>
                    <a:pt x="1868329" y="3322699"/>
                    <a:pt x="2467134" y="3311434"/>
                  </a:cubicBezTo>
                  <a:cubicBezTo>
                    <a:pt x="3056811" y="3298760"/>
                    <a:pt x="3648313" y="3284679"/>
                    <a:pt x="4239816" y="3283271"/>
                  </a:cubicBezTo>
                  <a:cubicBezTo>
                    <a:pt x="4228862" y="3097394"/>
                    <a:pt x="4216082" y="2911517"/>
                    <a:pt x="4208780" y="2724232"/>
                  </a:cubicBezTo>
                  <a:cubicBezTo>
                    <a:pt x="4190524" y="2255316"/>
                    <a:pt x="4216082" y="1787807"/>
                    <a:pt x="4232513" y="1318891"/>
                  </a:cubicBezTo>
                  <a:cubicBezTo>
                    <a:pt x="4248388" y="886587"/>
                    <a:pt x="4254738" y="451466"/>
                    <a:pt x="4219734" y="17753"/>
                  </a:cubicBezTo>
                  <a:close/>
                </a:path>
              </a:pathLst>
            </a:custGeom>
            <a:blipFill>
              <a:blip r:embed="rId13"/>
              <a:stretch>
                <a:fillRect l="-8697" t="0" r="-8697" b="0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8643956" y="6467388"/>
            <a:ext cx="3195055" cy="2500478"/>
            <a:chOff x="0" y="0"/>
            <a:chExt cx="4244578" cy="3321844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-2540" y="-5080"/>
              <a:ext cx="4254738" cy="3330734"/>
            </a:xfrm>
            <a:custGeom>
              <a:avLst/>
              <a:gdLst/>
              <a:ahLst/>
              <a:cxnLst/>
              <a:rect r="r" b="b" t="t" l="l"/>
              <a:pathLst>
                <a:path h="3330734" w="4254738">
                  <a:moveTo>
                    <a:pt x="4219734" y="17753"/>
                  </a:moveTo>
                  <a:lnTo>
                    <a:pt x="4205129" y="17753"/>
                  </a:lnTo>
                  <a:cubicBezTo>
                    <a:pt x="3858260" y="17753"/>
                    <a:pt x="3511391" y="20570"/>
                    <a:pt x="3166348" y="23386"/>
                  </a:cubicBezTo>
                  <a:cubicBezTo>
                    <a:pt x="2551112" y="29019"/>
                    <a:pt x="1934051" y="37468"/>
                    <a:pt x="1318816" y="38876"/>
                  </a:cubicBezTo>
                  <a:cubicBezTo>
                    <a:pt x="1079659" y="38876"/>
                    <a:pt x="840502" y="29019"/>
                    <a:pt x="601345" y="17753"/>
                  </a:cubicBezTo>
                  <a:cubicBezTo>
                    <a:pt x="404178" y="7896"/>
                    <a:pt x="203359" y="0"/>
                    <a:pt x="6191" y="10713"/>
                  </a:cubicBezTo>
                  <a:cubicBezTo>
                    <a:pt x="8017" y="233202"/>
                    <a:pt x="9842" y="455690"/>
                    <a:pt x="13494" y="676771"/>
                  </a:cubicBezTo>
                  <a:cubicBezTo>
                    <a:pt x="18971" y="1171035"/>
                    <a:pt x="28099" y="1665298"/>
                    <a:pt x="22622" y="2159561"/>
                  </a:cubicBezTo>
                  <a:cubicBezTo>
                    <a:pt x="20796" y="2404580"/>
                    <a:pt x="8017" y="2649600"/>
                    <a:pt x="2540" y="2894619"/>
                  </a:cubicBezTo>
                  <a:cubicBezTo>
                    <a:pt x="0" y="3026986"/>
                    <a:pt x="13494" y="3159353"/>
                    <a:pt x="24448" y="3290312"/>
                  </a:cubicBezTo>
                  <a:cubicBezTo>
                    <a:pt x="110252" y="3284679"/>
                    <a:pt x="197882" y="3288904"/>
                    <a:pt x="281861" y="3294536"/>
                  </a:cubicBezTo>
                  <a:cubicBezTo>
                    <a:pt x="411480" y="3302985"/>
                    <a:pt x="539274" y="3312842"/>
                    <a:pt x="668893" y="3317067"/>
                  </a:cubicBezTo>
                  <a:cubicBezTo>
                    <a:pt x="1267698" y="3330734"/>
                    <a:pt x="1868329" y="3322699"/>
                    <a:pt x="2467134" y="3311434"/>
                  </a:cubicBezTo>
                  <a:cubicBezTo>
                    <a:pt x="3056811" y="3298760"/>
                    <a:pt x="3648313" y="3284679"/>
                    <a:pt x="4239816" y="3283271"/>
                  </a:cubicBezTo>
                  <a:cubicBezTo>
                    <a:pt x="4228862" y="3097394"/>
                    <a:pt x="4216082" y="2911517"/>
                    <a:pt x="4208780" y="2724232"/>
                  </a:cubicBezTo>
                  <a:cubicBezTo>
                    <a:pt x="4190524" y="2255316"/>
                    <a:pt x="4216082" y="1787807"/>
                    <a:pt x="4232513" y="1318891"/>
                  </a:cubicBezTo>
                  <a:cubicBezTo>
                    <a:pt x="4248388" y="886587"/>
                    <a:pt x="4254738" y="451466"/>
                    <a:pt x="4219734" y="17753"/>
                  </a:cubicBezTo>
                  <a:close/>
                </a:path>
              </a:pathLst>
            </a:custGeom>
            <a:blipFill>
              <a:blip r:embed="rId14"/>
              <a:stretch>
                <a:fillRect l="-8697" t="0" r="-8697" b="0"/>
              </a:stretch>
            </a:blip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3795467" y="6526079"/>
            <a:ext cx="3120061" cy="2441787"/>
            <a:chOff x="0" y="0"/>
            <a:chExt cx="4244578" cy="3321844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-2540" y="-5080"/>
              <a:ext cx="4254738" cy="3330734"/>
            </a:xfrm>
            <a:custGeom>
              <a:avLst/>
              <a:gdLst/>
              <a:ahLst/>
              <a:cxnLst/>
              <a:rect r="r" b="b" t="t" l="l"/>
              <a:pathLst>
                <a:path h="3330734" w="4254738">
                  <a:moveTo>
                    <a:pt x="4219734" y="17753"/>
                  </a:moveTo>
                  <a:lnTo>
                    <a:pt x="4205129" y="17753"/>
                  </a:lnTo>
                  <a:cubicBezTo>
                    <a:pt x="3858260" y="17753"/>
                    <a:pt x="3511391" y="20570"/>
                    <a:pt x="3166348" y="23386"/>
                  </a:cubicBezTo>
                  <a:cubicBezTo>
                    <a:pt x="2551112" y="29019"/>
                    <a:pt x="1934051" y="37468"/>
                    <a:pt x="1318816" y="38876"/>
                  </a:cubicBezTo>
                  <a:cubicBezTo>
                    <a:pt x="1079659" y="38876"/>
                    <a:pt x="840502" y="29019"/>
                    <a:pt x="601345" y="17753"/>
                  </a:cubicBezTo>
                  <a:cubicBezTo>
                    <a:pt x="404178" y="7896"/>
                    <a:pt x="203359" y="0"/>
                    <a:pt x="6191" y="10713"/>
                  </a:cubicBezTo>
                  <a:cubicBezTo>
                    <a:pt x="8017" y="233202"/>
                    <a:pt x="9842" y="455690"/>
                    <a:pt x="13494" y="676771"/>
                  </a:cubicBezTo>
                  <a:cubicBezTo>
                    <a:pt x="18971" y="1171035"/>
                    <a:pt x="28099" y="1665298"/>
                    <a:pt x="22622" y="2159561"/>
                  </a:cubicBezTo>
                  <a:cubicBezTo>
                    <a:pt x="20796" y="2404580"/>
                    <a:pt x="8017" y="2649600"/>
                    <a:pt x="2540" y="2894619"/>
                  </a:cubicBezTo>
                  <a:cubicBezTo>
                    <a:pt x="0" y="3026986"/>
                    <a:pt x="13494" y="3159353"/>
                    <a:pt x="24448" y="3290312"/>
                  </a:cubicBezTo>
                  <a:cubicBezTo>
                    <a:pt x="110252" y="3284679"/>
                    <a:pt x="197882" y="3288904"/>
                    <a:pt x="281861" y="3294536"/>
                  </a:cubicBezTo>
                  <a:cubicBezTo>
                    <a:pt x="411480" y="3302985"/>
                    <a:pt x="539274" y="3312842"/>
                    <a:pt x="668893" y="3317067"/>
                  </a:cubicBezTo>
                  <a:cubicBezTo>
                    <a:pt x="1267698" y="3330734"/>
                    <a:pt x="1868329" y="3322699"/>
                    <a:pt x="2467134" y="3311434"/>
                  </a:cubicBezTo>
                  <a:cubicBezTo>
                    <a:pt x="3056811" y="3298760"/>
                    <a:pt x="3648313" y="3284679"/>
                    <a:pt x="4239816" y="3283271"/>
                  </a:cubicBezTo>
                  <a:cubicBezTo>
                    <a:pt x="4228862" y="3097394"/>
                    <a:pt x="4216082" y="2911517"/>
                    <a:pt x="4208780" y="2724232"/>
                  </a:cubicBezTo>
                  <a:cubicBezTo>
                    <a:pt x="4190524" y="2255316"/>
                    <a:pt x="4216082" y="1787807"/>
                    <a:pt x="4232513" y="1318891"/>
                  </a:cubicBezTo>
                  <a:cubicBezTo>
                    <a:pt x="4248388" y="886587"/>
                    <a:pt x="4254738" y="451466"/>
                    <a:pt x="4219734" y="17753"/>
                  </a:cubicBezTo>
                  <a:close/>
                </a:path>
              </a:pathLst>
            </a:custGeom>
            <a:blipFill>
              <a:blip r:embed="rId15"/>
              <a:stretch>
                <a:fillRect l="-2142" t="0" r="-2142" b="0"/>
              </a:stretch>
            </a:blip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6118213" y="4858960"/>
            <a:ext cx="3120061" cy="2441787"/>
            <a:chOff x="0" y="0"/>
            <a:chExt cx="4244578" cy="3321844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-2540" y="-5080"/>
              <a:ext cx="4254738" cy="3330734"/>
            </a:xfrm>
            <a:custGeom>
              <a:avLst/>
              <a:gdLst/>
              <a:ahLst/>
              <a:cxnLst/>
              <a:rect r="r" b="b" t="t" l="l"/>
              <a:pathLst>
                <a:path h="3330734" w="4254738">
                  <a:moveTo>
                    <a:pt x="4219734" y="17753"/>
                  </a:moveTo>
                  <a:lnTo>
                    <a:pt x="4205129" y="17753"/>
                  </a:lnTo>
                  <a:cubicBezTo>
                    <a:pt x="3858260" y="17753"/>
                    <a:pt x="3511391" y="20570"/>
                    <a:pt x="3166348" y="23386"/>
                  </a:cubicBezTo>
                  <a:cubicBezTo>
                    <a:pt x="2551112" y="29019"/>
                    <a:pt x="1934051" y="37468"/>
                    <a:pt x="1318816" y="38876"/>
                  </a:cubicBezTo>
                  <a:cubicBezTo>
                    <a:pt x="1079659" y="38876"/>
                    <a:pt x="840502" y="29019"/>
                    <a:pt x="601345" y="17753"/>
                  </a:cubicBezTo>
                  <a:cubicBezTo>
                    <a:pt x="404178" y="7896"/>
                    <a:pt x="203359" y="0"/>
                    <a:pt x="6191" y="10713"/>
                  </a:cubicBezTo>
                  <a:cubicBezTo>
                    <a:pt x="8017" y="233202"/>
                    <a:pt x="9842" y="455690"/>
                    <a:pt x="13494" y="676771"/>
                  </a:cubicBezTo>
                  <a:cubicBezTo>
                    <a:pt x="18971" y="1171035"/>
                    <a:pt x="28099" y="1665298"/>
                    <a:pt x="22622" y="2159561"/>
                  </a:cubicBezTo>
                  <a:cubicBezTo>
                    <a:pt x="20796" y="2404580"/>
                    <a:pt x="8017" y="2649600"/>
                    <a:pt x="2540" y="2894619"/>
                  </a:cubicBezTo>
                  <a:cubicBezTo>
                    <a:pt x="0" y="3026986"/>
                    <a:pt x="13494" y="3159353"/>
                    <a:pt x="24448" y="3290312"/>
                  </a:cubicBezTo>
                  <a:cubicBezTo>
                    <a:pt x="110252" y="3284679"/>
                    <a:pt x="197882" y="3288904"/>
                    <a:pt x="281861" y="3294536"/>
                  </a:cubicBezTo>
                  <a:cubicBezTo>
                    <a:pt x="411480" y="3302985"/>
                    <a:pt x="539274" y="3312842"/>
                    <a:pt x="668893" y="3317067"/>
                  </a:cubicBezTo>
                  <a:cubicBezTo>
                    <a:pt x="1267698" y="3330734"/>
                    <a:pt x="1868329" y="3322699"/>
                    <a:pt x="2467134" y="3311434"/>
                  </a:cubicBezTo>
                  <a:cubicBezTo>
                    <a:pt x="3056811" y="3298760"/>
                    <a:pt x="3648313" y="3284679"/>
                    <a:pt x="4239816" y="3283271"/>
                  </a:cubicBezTo>
                  <a:cubicBezTo>
                    <a:pt x="4228862" y="3097394"/>
                    <a:pt x="4216082" y="2911517"/>
                    <a:pt x="4208780" y="2724232"/>
                  </a:cubicBezTo>
                  <a:cubicBezTo>
                    <a:pt x="4190524" y="2255316"/>
                    <a:pt x="4216082" y="1787807"/>
                    <a:pt x="4232513" y="1318891"/>
                  </a:cubicBezTo>
                  <a:cubicBezTo>
                    <a:pt x="4248388" y="886587"/>
                    <a:pt x="4254738" y="451466"/>
                    <a:pt x="4219734" y="17753"/>
                  </a:cubicBezTo>
                  <a:close/>
                </a:path>
              </a:pathLst>
            </a:custGeom>
            <a:blipFill>
              <a:blip r:embed="rId16"/>
              <a:stretch>
                <a:fillRect l="0" t="-22030" r="0" b="-22030"/>
              </a:stretch>
            </a:blipFill>
          </p:spPr>
        </p:sp>
      </p:grpSp>
      <p:grpSp>
        <p:nvGrpSpPr>
          <p:cNvPr name="Group 21" id="21"/>
          <p:cNvGrpSpPr/>
          <p:nvPr/>
        </p:nvGrpSpPr>
        <p:grpSpPr>
          <a:xfrm rot="0">
            <a:off x="13508896" y="6467388"/>
            <a:ext cx="3195055" cy="2500478"/>
            <a:chOff x="0" y="0"/>
            <a:chExt cx="4244578" cy="3321844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-2540" y="-5080"/>
              <a:ext cx="4254738" cy="3330734"/>
            </a:xfrm>
            <a:custGeom>
              <a:avLst/>
              <a:gdLst/>
              <a:ahLst/>
              <a:cxnLst/>
              <a:rect r="r" b="b" t="t" l="l"/>
              <a:pathLst>
                <a:path h="3330734" w="4254738">
                  <a:moveTo>
                    <a:pt x="4219734" y="17753"/>
                  </a:moveTo>
                  <a:lnTo>
                    <a:pt x="4205129" y="17753"/>
                  </a:lnTo>
                  <a:cubicBezTo>
                    <a:pt x="3858260" y="17753"/>
                    <a:pt x="3511391" y="20570"/>
                    <a:pt x="3166348" y="23386"/>
                  </a:cubicBezTo>
                  <a:cubicBezTo>
                    <a:pt x="2551112" y="29019"/>
                    <a:pt x="1934051" y="37468"/>
                    <a:pt x="1318816" y="38876"/>
                  </a:cubicBezTo>
                  <a:cubicBezTo>
                    <a:pt x="1079659" y="38876"/>
                    <a:pt x="840502" y="29019"/>
                    <a:pt x="601345" y="17753"/>
                  </a:cubicBezTo>
                  <a:cubicBezTo>
                    <a:pt x="404178" y="7896"/>
                    <a:pt x="203359" y="0"/>
                    <a:pt x="6191" y="10713"/>
                  </a:cubicBezTo>
                  <a:cubicBezTo>
                    <a:pt x="8017" y="233202"/>
                    <a:pt x="9842" y="455690"/>
                    <a:pt x="13494" y="676771"/>
                  </a:cubicBezTo>
                  <a:cubicBezTo>
                    <a:pt x="18971" y="1171035"/>
                    <a:pt x="28099" y="1665298"/>
                    <a:pt x="22622" y="2159561"/>
                  </a:cubicBezTo>
                  <a:cubicBezTo>
                    <a:pt x="20796" y="2404580"/>
                    <a:pt x="8017" y="2649600"/>
                    <a:pt x="2540" y="2894619"/>
                  </a:cubicBezTo>
                  <a:cubicBezTo>
                    <a:pt x="0" y="3026986"/>
                    <a:pt x="13494" y="3159353"/>
                    <a:pt x="24448" y="3290312"/>
                  </a:cubicBezTo>
                  <a:cubicBezTo>
                    <a:pt x="110252" y="3284679"/>
                    <a:pt x="197882" y="3288904"/>
                    <a:pt x="281861" y="3294536"/>
                  </a:cubicBezTo>
                  <a:cubicBezTo>
                    <a:pt x="411480" y="3302985"/>
                    <a:pt x="539274" y="3312842"/>
                    <a:pt x="668893" y="3317067"/>
                  </a:cubicBezTo>
                  <a:cubicBezTo>
                    <a:pt x="1267698" y="3330734"/>
                    <a:pt x="1868329" y="3322699"/>
                    <a:pt x="2467134" y="3311434"/>
                  </a:cubicBezTo>
                  <a:cubicBezTo>
                    <a:pt x="3056811" y="3298760"/>
                    <a:pt x="3648313" y="3284679"/>
                    <a:pt x="4239816" y="3283271"/>
                  </a:cubicBezTo>
                  <a:cubicBezTo>
                    <a:pt x="4228862" y="3097394"/>
                    <a:pt x="4216082" y="2911517"/>
                    <a:pt x="4208780" y="2724232"/>
                  </a:cubicBezTo>
                  <a:cubicBezTo>
                    <a:pt x="4190524" y="2255316"/>
                    <a:pt x="4216082" y="1787807"/>
                    <a:pt x="4232513" y="1318891"/>
                  </a:cubicBezTo>
                  <a:cubicBezTo>
                    <a:pt x="4248388" y="886587"/>
                    <a:pt x="4254738" y="451466"/>
                    <a:pt x="4219734" y="17753"/>
                  </a:cubicBezTo>
                  <a:close/>
                </a:path>
              </a:pathLst>
            </a:custGeom>
            <a:blipFill>
              <a:blip r:embed="rId17"/>
              <a:stretch>
                <a:fillRect l="-19834" t="0" r="-19834" b="0"/>
              </a:stretch>
            </a:blipFill>
          </p:spPr>
        </p:sp>
      </p:grpSp>
      <p:sp>
        <p:nvSpPr>
          <p:cNvPr name="Freeform 23" id="23"/>
          <p:cNvSpPr/>
          <p:nvPr/>
        </p:nvSpPr>
        <p:spPr>
          <a:xfrm flipH="false" flipV="false" rot="0">
            <a:off x="1292840" y="4858960"/>
            <a:ext cx="752717" cy="752717"/>
          </a:xfrm>
          <a:custGeom>
            <a:avLst/>
            <a:gdLst/>
            <a:ahLst/>
            <a:cxnLst/>
            <a:rect r="r" b="b" t="t" l="l"/>
            <a:pathLst>
              <a:path h="752717" w="752717">
                <a:moveTo>
                  <a:pt x="0" y="0"/>
                </a:moveTo>
                <a:lnTo>
                  <a:pt x="752717" y="0"/>
                </a:lnTo>
                <a:lnTo>
                  <a:pt x="752717" y="752717"/>
                </a:lnTo>
                <a:lnTo>
                  <a:pt x="0" y="752717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6118213" y="4873632"/>
            <a:ext cx="738044" cy="738044"/>
          </a:xfrm>
          <a:custGeom>
            <a:avLst/>
            <a:gdLst/>
            <a:ahLst/>
            <a:cxnLst/>
            <a:rect r="r" b="b" t="t" l="l"/>
            <a:pathLst>
              <a:path h="738044" w="738044">
                <a:moveTo>
                  <a:pt x="0" y="0"/>
                </a:moveTo>
                <a:lnTo>
                  <a:pt x="738044" y="0"/>
                </a:lnTo>
                <a:lnTo>
                  <a:pt x="738044" y="738045"/>
                </a:lnTo>
                <a:lnTo>
                  <a:pt x="0" y="73804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11013759" y="4873632"/>
            <a:ext cx="738044" cy="738044"/>
          </a:xfrm>
          <a:custGeom>
            <a:avLst/>
            <a:gdLst/>
            <a:ahLst/>
            <a:cxnLst/>
            <a:rect r="r" b="b" t="t" l="l"/>
            <a:pathLst>
              <a:path h="738044" w="738044">
                <a:moveTo>
                  <a:pt x="0" y="0"/>
                </a:moveTo>
                <a:lnTo>
                  <a:pt x="738045" y="0"/>
                </a:lnTo>
                <a:lnTo>
                  <a:pt x="738045" y="738045"/>
                </a:lnTo>
                <a:lnTo>
                  <a:pt x="0" y="73804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3795467" y="8245320"/>
            <a:ext cx="722546" cy="722546"/>
          </a:xfrm>
          <a:custGeom>
            <a:avLst/>
            <a:gdLst/>
            <a:ahLst/>
            <a:cxnLst/>
            <a:rect r="r" b="b" t="t" l="l"/>
            <a:pathLst>
              <a:path h="722546" w="722546">
                <a:moveTo>
                  <a:pt x="0" y="0"/>
                </a:moveTo>
                <a:lnTo>
                  <a:pt x="722546" y="0"/>
                </a:lnTo>
                <a:lnTo>
                  <a:pt x="722546" y="722546"/>
                </a:lnTo>
                <a:lnTo>
                  <a:pt x="0" y="72254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8643956" y="8197602"/>
            <a:ext cx="770264" cy="770264"/>
          </a:xfrm>
          <a:custGeom>
            <a:avLst/>
            <a:gdLst/>
            <a:ahLst/>
            <a:cxnLst/>
            <a:rect r="r" b="b" t="t" l="l"/>
            <a:pathLst>
              <a:path h="770264" w="770264">
                <a:moveTo>
                  <a:pt x="0" y="0"/>
                </a:moveTo>
                <a:lnTo>
                  <a:pt x="770264" y="0"/>
                </a:lnTo>
                <a:lnTo>
                  <a:pt x="770264" y="770264"/>
                </a:lnTo>
                <a:lnTo>
                  <a:pt x="0" y="770264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13496361" y="8163933"/>
            <a:ext cx="837601" cy="837601"/>
          </a:xfrm>
          <a:custGeom>
            <a:avLst/>
            <a:gdLst/>
            <a:ahLst/>
            <a:cxnLst/>
            <a:rect r="r" b="b" t="t" l="l"/>
            <a:pathLst>
              <a:path h="837601" w="837601">
                <a:moveTo>
                  <a:pt x="0" y="0"/>
                </a:moveTo>
                <a:lnTo>
                  <a:pt x="837601" y="0"/>
                </a:lnTo>
                <a:lnTo>
                  <a:pt x="837601" y="837601"/>
                </a:lnTo>
                <a:lnTo>
                  <a:pt x="0" y="837601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9" id="29"/>
          <p:cNvSpPr txBox="true"/>
          <p:nvPr/>
        </p:nvSpPr>
        <p:spPr>
          <a:xfrm rot="0">
            <a:off x="1584049" y="1896831"/>
            <a:ext cx="15119902" cy="13265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53264"/>
                </a:solidFill>
                <a:latin typeface="Gagalin"/>
                <a:ea typeface="Gagalin"/>
                <a:cs typeface="Gagalin"/>
                <a:sym typeface="Gagalin"/>
              </a:rPr>
              <a:t>Липидите са група органични съединения, които са важни за осъществяването на жизнените процеси в организма. отделните групи липиди се различават по своето устройство и функции.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5619750" y="879475"/>
            <a:ext cx="7588940" cy="502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959"/>
              </a:lnSpc>
            </a:pPr>
            <a:r>
              <a:rPr lang="en-US" sz="3599">
                <a:solidFill>
                  <a:srgbClr val="053264"/>
                </a:solidFill>
                <a:latin typeface="Gagalin"/>
                <a:ea typeface="Gagalin"/>
                <a:cs typeface="Gagalin"/>
                <a:sym typeface="Gagalin"/>
              </a:rPr>
              <a:t>Какво представляват липидите?</a:t>
            </a:r>
          </a:p>
        </p:txBody>
      </p: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7081630" y="-5481430"/>
            <a:ext cx="4124739" cy="16230600"/>
          </a:xfrm>
          <a:custGeom>
            <a:avLst/>
            <a:gdLst/>
            <a:ahLst/>
            <a:cxnLst/>
            <a:rect r="r" b="b" t="t" l="l"/>
            <a:pathLst>
              <a:path h="16230600" w="4124739">
                <a:moveTo>
                  <a:pt x="0" y="16230600"/>
                </a:moveTo>
                <a:lnTo>
                  <a:pt x="0" y="0"/>
                </a:lnTo>
                <a:lnTo>
                  <a:pt x="4124740" y="0"/>
                </a:lnTo>
                <a:lnTo>
                  <a:pt x="4124740" y="16230600"/>
                </a:lnTo>
                <a:lnTo>
                  <a:pt x="0" y="16230600"/>
                </a:lnTo>
                <a:close/>
              </a:path>
            </a:pathLst>
          </a:custGeom>
          <a:blipFill>
            <a:blip r:embed="rId2"/>
            <a:stretch>
              <a:fillRect l="-82884" t="0" r="-13018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5379892"/>
            <a:ext cx="16230600" cy="4476550"/>
            <a:chOff x="0" y="0"/>
            <a:chExt cx="5788168" cy="159643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-10795" y="-1905"/>
              <a:ext cx="5798836" cy="1598208"/>
            </a:xfrm>
            <a:custGeom>
              <a:avLst/>
              <a:gdLst/>
              <a:ahLst/>
              <a:cxnLst/>
              <a:rect r="r" b="b" t="t" l="l"/>
              <a:pathLst>
                <a:path h="1598208" w="5798836">
                  <a:moveTo>
                    <a:pt x="5782707" y="186309"/>
                  </a:moveTo>
                  <a:cubicBezTo>
                    <a:pt x="5782326" y="125349"/>
                    <a:pt x="5791724" y="8509"/>
                    <a:pt x="5791724" y="8509"/>
                  </a:cubicBezTo>
                  <a:lnTo>
                    <a:pt x="5646817" y="6223"/>
                  </a:lnTo>
                  <a:lnTo>
                    <a:pt x="5441331" y="16002"/>
                  </a:lnTo>
                  <a:cubicBezTo>
                    <a:pt x="5441331" y="16002"/>
                    <a:pt x="5107702" y="0"/>
                    <a:pt x="5075825" y="14986"/>
                  </a:cubicBezTo>
                  <a:cubicBezTo>
                    <a:pt x="5043821" y="29972"/>
                    <a:pt x="4977908" y="6223"/>
                    <a:pt x="4977908" y="6223"/>
                  </a:cubicBezTo>
                  <a:lnTo>
                    <a:pt x="931164" y="4318"/>
                  </a:lnTo>
                  <a:lnTo>
                    <a:pt x="640207" y="3556"/>
                  </a:lnTo>
                  <a:lnTo>
                    <a:pt x="413258" y="11430"/>
                  </a:lnTo>
                  <a:lnTo>
                    <a:pt x="149479" y="10668"/>
                  </a:lnTo>
                  <a:lnTo>
                    <a:pt x="49403" y="1905"/>
                  </a:lnTo>
                  <a:cubicBezTo>
                    <a:pt x="33528" y="1905"/>
                    <a:pt x="20701" y="14605"/>
                    <a:pt x="20701" y="30480"/>
                  </a:cubicBezTo>
                  <a:lnTo>
                    <a:pt x="36957" y="275590"/>
                  </a:lnTo>
                  <a:lnTo>
                    <a:pt x="19177" y="546989"/>
                  </a:lnTo>
                  <a:lnTo>
                    <a:pt x="17018" y="952540"/>
                  </a:lnTo>
                  <a:lnTo>
                    <a:pt x="25019" y="1131356"/>
                  </a:lnTo>
                  <a:cubicBezTo>
                    <a:pt x="25019" y="1131356"/>
                    <a:pt x="0" y="1172504"/>
                    <a:pt x="16002" y="1332524"/>
                  </a:cubicBezTo>
                  <a:cubicBezTo>
                    <a:pt x="32004" y="1492544"/>
                    <a:pt x="49276" y="1587794"/>
                    <a:pt x="49276" y="1587794"/>
                  </a:cubicBezTo>
                  <a:lnTo>
                    <a:pt x="132842" y="1588048"/>
                  </a:lnTo>
                  <a:lnTo>
                    <a:pt x="305562" y="1571538"/>
                  </a:lnTo>
                  <a:lnTo>
                    <a:pt x="532511" y="1589064"/>
                  </a:lnTo>
                  <a:lnTo>
                    <a:pt x="771144" y="1598208"/>
                  </a:lnTo>
                  <a:lnTo>
                    <a:pt x="906526" y="1573062"/>
                  </a:lnTo>
                  <a:lnTo>
                    <a:pt x="1008761" y="1590334"/>
                  </a:lnTo>
                  <a:lnTo>
                    <a:pt x="5042678" y="1592239"/>
                  </a:lnTo>
                  <a:lnTo>
                    <a:pt x="5285629" y="1592874"/>
                  </a:lnTo>
                  <a:lnTo>
                    <a:pt x="5522484" y="1583222"/>
                  </a:lnTo>
                  <a:lnTo>
                    <a:pt x="5708793" y="1594017"/>
                  </a:lnTo>
                  <a:lnTo>
                    <a:pt x="5786263" y="1594271"/>
                  </a:lnTo>
                  <a:lnTo>
                    <a:pt x="5786644" y="1446316"/>
                  </a:lnTo>
                  <a:lnTo>
                    <a:pt x="5786898" y="1332651"/>
                  </a:lnTo>
                  <a:lnTo>
                    <a:pt x="5779024" y="1127165"/>
                  </a:lnTo>
                  <a:lnTo>
                    <a:pt x="5787914" y="959017"/>
                  </a:lnTo>
                  <a:lnTo>
                    <a:pt x="5789692" y="671576"/>
                  </a:lnTo>
                  <a:lnTo>
                    <a:pt x="5798836" y="424561"/>
                  </a:lnTo>
                  <a:cubicBezTo>
                    <a:pt x="5798836" y="424561"/>
                    <a:pt x="5782834" y="247015"/>
                    <a:pt x="5782453" y="186055"/>
                  </a:cubicBezTo>
                  <a:close/>
                </a:path>
              </a:pathLst>
            </a:custGeom>
            <a:solidFill>
              <a:srgbClr val="FFFAEB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1310711" y="5781675"/>
            <a:ext cx="7101302" cy="3238500"/>
            <a:chOff x="0" y="0"/>
            <a:chExt cx="6879386" cy="313729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-2540" y="-5080"/>
              <a:ext cx="6889546" cy="3146187"/>
            </a:xfrm>
            <a:custGeom>
              <a:avLst/>
              <a:gdLst/>
              <a:ahLst/>
              <a:cxnLst/>
              <a:rect r="r" b="b" t="t" l="l"/>
              <a:pathLst>
                <a:path h="3146187" w="6889546">
                  <a:moveTo>
                    <a:pt x="6837543" y="17049"/>
                  </a:moveTo>
                  <a:lnTo>
                    <a:pt x="6813872" y="17049"/>
                  </a:lnTo>
                  <a:cubicBezTo>
                    <a:pt x="6251685" y="17049"/>
                    <a:pt x="5689499" y="19709"/>
                    <a:pt x="5130272" y="22369"/>
                  </a:cubicBezTo>
                  <a:cubicBezTo>
                    <a:pt x="4133130" y="27689"/>
                    <a:pt x="3133030" y="35668"/>
                    <a:pt x="2135889" y="36998"/>
                  </a:cubicBezTo>
                  <a:cubicBezTo>
                    <a:pt x="1748277" y="36998"/>
                    <a:pt x="1360664" y="27689"/>
                    <a:pt x="973051" y="17049"/>
                  </a:cubicBezTo>
                  <a:cubicBezTo>
                    <a:pt x="653493" y="7740"/>
                    <a:pt x="328016" y="0"/>
                    <a:pt x="8458" y="10400"/>
                  </a:cubicBezTo>
                  <a:cubicBezTo>
                    <a:pt x="11417" y="220528"/>
                    <a:pt x="14376" y="430656"/>
                    <a:pt x="20293" y="639455"/>
                  </a:cubicBezTo>
                  <a:cubicBezTo>
                    <a:pt x="29170" y="1106259"/>
                    <a:pt x="43964" y="1573063"/>
                    <a:pt x="35088" y="2039868"/>
                  </a:cubicBezTo>
                  <a:cubicBezTo>
                    <a:pt x="32129" y="2271275"/>
                    <a:pt x="11417" y="2502682"/>
                    <a:pt x="2540" y="2734089"/>
                  </a:cubicBezTo>
                  <a:cubicBezTo>
                    <a:pt x="0" y="2859102"/>
                    <a:pt x="20293" y="2984116"/>
                    <a:pt x="38047" y="3107799"/>
                  </a:cubicBezTo>
                  <a:cubicBezTo>
                    <a:pt x="177114" y="3102479"/>
                    <a:pt x="319140" y="3106469"/>
                    <a:pt x="455248" y="3111788"/>
                  </a:cubicBezTo>
                  <a:cubicBezTo>
                    <a:pt x="665328" y="3119768"/>
                    <a:pt x="872449" y="3129077"/>
                    <a:pt x="1082530" y="3133067"/>
                  </a:cubicBezTo>
                  <a:cubicBezTo>
                    <a:pt x="2053041" y="3146187"/>
                    <a:pt x="3026511" y="3138387"/>
                    <a:pt x="3997022" y="3127748"/>
                  </a:cubicBezTo>
                  <a:cubicBezTo>
                    <a:pt x="4952739" y="3115778"/>
                    <a:pt x="5911415" y="3102479"/>
                    <a:pt x="6870091" y="3101149"/>
                  </a:cubicBezTo>
                  <a:cubicBezTo>
                    <a:pt x="6852337" y="2925599"/>
                    <a:pt x="6831625" y="2750048"/>
                    <a:pt x="6819790" y="2573168"/>
                  </a:cubicBezTo>
                  <a:cubicBezTo>
                    <a:pt x="6790201" y="2130303"/>
                    <a:pt x="6831625" y="1688767"/>
                    <a:pt x="6858255" y="1245901"/>
                  </a:cubicBezTo>
                  <a:cubicBezTo>
                    <a:pt x="6883196" y="837614"/>
                    <a:pt x="6889546" y="426667"/>
                    <a:pt x="6837543" y="17049"/>
                  </a:cubicBezTo>
                  <a:close/>
                </a:path>
              </a:pathLst>
            </a:custGeom>
            <a:blipFill>
              <a:blip r:embed="rId3"/>
              <a:stretch>
                <a:fillRect l="-84" t="-45966" r="-67" b="-377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1028700" y="571500"/>
            <a:ext cx="2886880" cy="962293"/>
          </a:xfrm>
          <a:custGeom>
            <a:avLst/>
            <a:gdLst/>
            <a:ahLst/>
            <a:cxnLst/>
            <a:rect r="r" b="b" t="t" l="l"/>
            <a:pathLst>
              <a:path h="962293" w="2886880">
                <a:moveTo>
                  <a:pt x="0" y="0"/>
                </a:moveTo>
                <a:lnTo>
                  <a:pt x="2886880" y="0"/>
                </a:lnTo>
                <a:lnTo>
                  <a:pt x="2886880" y="962293"/>
                </a:lnTo>
                <a:lnTo>
                  <a:pt x="0" y="96229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028700" y="2144012"/>
            <a:ext cx="16230600" cy="1924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49"/>
              </a:lnSpc>
              <a:spcBef>
                <a:spcPct val="0"/>
              </a:spcBef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Клас липиди, които съдържат фосфатна група в своята структура. Играят важна роля в клетъчната сигнализация,  изолирането на нервните влакна и ускоряването на предаването на нервните импулси. Тяхната амфифилна природа ги прави идеални за образуването на мембранни структури, които са стабилни, но същевременно гъвкави и селективно пропускливи.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429000" y="723945"/>
            <a:ext cx="11430000" cy="962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480"/>
              </a:lnSpc>
              <a:spcBef>
                <a:spcPct val="0"/>
              </a:spcBef>
            </a:pPr>
            <a:r>
              <a:rPr lang="en-US" sz="6800">
                <a:solidFill>
                  <a:srgbClr val="053264"/>
                </a:solidFill>
                <a:latin typeface="Gagalin"/>
                <a:ea typeface="Gagalin"/>
                <a:cs typeface="Gagalin"/>
                <a:sym typeface="Gagalin"/>
              </a:rPr>
              <a:t>Фосфолипиди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8629650" y="5705475"/>
            <a:ext cx="8384899" cy="3324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49"/>
              </a:lnSpc>
              <a:spcBef>
                <a:spcPct val="0"/>
              </a:spcBef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Фосфолипидите съдържат две мастни киселини, които се свързват с глицерол или сфингозин. Тази част от структурата им е хидрофобна. Фосфатната група пък е хидрофилна - разтворима е във вода. Съдържа фосфорен атом, който е свързан с една или повече допълнителни химични групи (например: холин, серин, инозитол).</a:t>
            </a:r>
          </a:p>
        </p:txBody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9467850" y="1219200"/>
            <a:ext cx="4000500" cy="3619500"/>
            <a:chOff x="0" y="0"/>
            <a:chExt cx="2177535" cy="197015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10795" y="-1905"/>
              <a:ext cx="2188203" cy="1971929"/>
            </a:xfrm>
            <a:custGeom>
              <a:avLst/>
              <a:gdLst/>
              <a:ahLst/>
              <a:cxnLst/>
              <a:rect r="r" b="b" t="t" l="l"/>
              <a:pathLst>
                <a:path h="1971929" w="2188203">
                  <a:moveTo>
                    <a:pt x="2172074" y="186309"/>
                  </a:moveTo>
                  <a:cubicBezTo>
                    <a:pt x="2171693" y="125349"/>
                    <a:pt x="2181091" y="8509"/>
                    <a:pt x="2181091" y="8509"/>
                  </a:cubicBezTo>
                  <a:lnTo>
                    <a:pt x="2036184" y="6223"/>
                  </a:lnTo>
                  <a:lnTo>
                    <a:pt x="1830698" y="16002"/>
                  </a:lnTo>
                  <a:cubicBezTo>
                    <a:pt x="1830698" y="16002"/>
                    <a:pt x="1497069" y="0"/>
                    <a:pt x="1465192" y="14986"/>
                  </a:cubicBezTo>
                  <a:cubicBezTo>
                    <a:pt x="1433188" y="29972"/>
                    <a:pt x="1367275" y="6223"/>
                    <a:pt x="1367275" y="6223"/>
                  </a:cubicBezTo>
                  <a:lnTo>
                    <a:pt x="931164" y="4318"/>
                  </a:lnTo>
                  <a:lnTo>
                    <a:pt x="640207" y="3556"/>
                  </a:lnTo>
                  <a:lnTo>
                    <a:pt x="413258" y="11430"/>
                  </a:lnTo>
                  <a:lnTo>
                    <a:pt x="149479" y="10668"/>
                  </a:lnTo>
                  <a:lnTo>
                    <a:pt x="49403" y="1905"/>
                  </a:lnTo>
                  <a:cubicBezTo>
                    <a:pt x="33528" y="1905"/>
                    <a:pt x="20701" y="14605"/>
                    <a:pt x="20701" y="30480"/>
                  </a:cubicBezTo>
                  <a:lnTo>
                    <a:pt x="36957" y="275590"/>
                  </a:lnTo>
                  <a:lnTo>
                    <a:pt x="19177" y="546989"/>
                  </a:lnTo>
                  <a:lnTo>
                    <a:pt x="17018" y="1326261"/>
                  </a:lnTo>
                  <a:lnTo>
                    <a:pt x="25019" y="1505077"/>
                  </a:lnTo>
                  <a:cubicBezTo>
                    <a:pt x="25019" y="1505077"/>
                    <a:pt x="0" y="1546225"/>
                    <a:pt x="16002" y="1706245"/>
                  </a:cubicBezTo>
                  <a:cubicBezTo>
                    <a:pt x="32004" y="1866265"/>
                    <a:pt x="49276" y="1961515"/>
                    <a:pt x="49276" y="1961515"/>
                  </a:cubicBezTo>
                  <a:lnTo>
                    <a:pt x="132842" y="1961769"/>
                  </a:lnTo>
                  <a:lnTo>
                    <a:pt x="305562" y="1945259"/>
                  </a:lnTo>
                  <a:lnTo>
                    <a:pt x="532511" y="1962785"/>
                  </a:lnTo>
                  <a:lnTo>
                    <a:pt x="771144" y="1971929"/>
                  </a:lnTo>
                  <a:lnTo>
                    <a:pt x="906526" y="1946783"/>
                  </a:lnTo>
                  <a:lnTo>
                    <a:pt x="1008761" y="1964055"/>
                  </a:lnTo>
                  <a:lnTo>
                    <a:pt x="1432045" y="1965960"/>
                  </a:lnTo>
                  <a:lnTo>
                    <a:pt x="1674996" y="1966595"/>
                  </a:lnTo>
                  <a:lnTo>
                    <a:pt x="1911851" y="1956943"/>
                  </a:lnTo>
                  <a:lnTo>
                    <a:pt x="2098160" y="1967738"/>
                  </a:lnTo>
                  <a:lnTo>
                    <a:pt x="2175630" y="1967992"/>
                  </a:lnTo>
                  <a:lnTo>
                    <a:pt x="2176011" y="1820037"/>
                  </a:lnTo>
                  <a:lnTo>
                    <a:pt x="2176265" y="1706372"/>
                  </a:lnTo>
                  <a:lnTo>
                    <a:pt x="2168391" y="1500886"/>
                  </a:lnTo>
                  <a:lnTo>
                    <a:pt x="2177281" y="1332738"/>
                  </a:lnTo>
                  <a:lnTo>
                    <a:pt x="2179059" y="671576"/>
                  </a:lnTo>
                  <a:lnTo>
                    <a:pt x="2188203" y="424561"/>
                  </a:lnTo>
                  <a:cubicBezTo>
                    <a:pt x="2188203" y="424561"/>
                    <a:pt x="2172201" y="247015"/>
                    <a:pt x="2171820" y="186055"/>
                  </a:cubicBezTo>
                  <a:close/>
                </a:path>
              </a:pathLst>
            </a:custGeom>
            <a:solidFill>
              <a:srgbClr val="FFFAEB"/>
            </a:solidFill>
          </p:spPr>
        </p:sp>
      </p:grpSp>
      <p:grpSp>
        <p:nvGrpSpPr>
          <p:cNvPr name="Group 4" id="4"/>
          <p:cNvGrpSpPr/>
          <p:nvPr/>
        </p:nvGrpSpPr>
        <p:grpSpPr>
          <a:xfrm rot="-10800000">
            <a:off x="13639800" y="1028700"/>
            <a:ext cx="3619500" cy="4000500"/>
            <a:chOff x="0" y="0"/>
            <a:chExt cx="5656337" cy="625174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-889"/>
              <a:ext cx="5656337" cy="6252630"/>
            </a:xfrm>
            <a:custGeom>
              <a:avLst/>
              <a:gdLst/>
              <a:ahLst/>
              <a:cxnLst/>
              <a:rect r="r" b="b" t="t" l="l"/>
              <a:pathLst>
                <a:path h="6252630" w="5656337">
                  <a:moveTo>
                    <a:pt x="5550674" y="6227230"/>
                  </a:moveTo>
                  <a:cubicBezTo>
                    <a:pt x="5550674" y="6227230"/>
                    <a:pt x="5529337" y="5978564"/>
                    <a:pt x="5530607" y="5961419"/>
                  </a:cubicBezTo>
                  <a:cubicBezTo>
                    <a:pt x="5532639" y="5933479"/>
                    <a:pt x="5610744" y="5817782"/>
                    <a:pt x="5610744" y="5817782"/>
                  </a:cubicBezTo>
                  <a:lnTo>
                    <a:pt x="5630937" y="5580419"/>
                  </a:lnTo>
                  <a:lnTo>
                    <a:pt x="5440437" y="5559337"/>
                  </a:lnTo>
                  <a:lnTo>
                    <a:pt x="5474474" y="5462055"/>
                  </a:lnTo>
                  <a:lnTo>
                    <a:pt x="5643637" y="5436655"/>
                  </a:lnTo>
                  <a:lnTo>
                    <a:pt x="5643637" y="697357"/>
                  </a:lnTo>
                  <a:lnTo>
                    <a:pt x="5618237" y="482219"/>
                  </a:lnTo>
                  <a:lnTo>
                    <a:pt x="5643637" y="386588"/>
                  </a:lnTo>
                  <a:lnTo>
                    <a:pt x="5461774" y="241681"/>
                  </a:lnTo>
                  <a:lnTo>
                    <a:pt x="5551689" y="254381"/>
                  </a:lnTo>
                  <a:lnTo>
                    <a:pt x="5643637" y="241681"/>
                  </a:lnTo>
                  <a:lnTo>
                    <a:pt x="5656337" y="191135"/>
                  </a:lnTo>
                  <a:lnTo>
                    <a:pt x="5643637" y="123698"/>
                  </a:lnTo>
                  <a:lnTo>
                    <a:pt x="5643637" y="26289"/>
                  </a:lnTo>
                  <a:cubicBezTo>
                    <a:pt x="5643637" y="26289"/>
                    <a:pt x="5503937" y="12573"/>
                    <a:pt x="5479935" y="13589"/>
                  </a:cubicBezTo>
                  <a:cubicBezTo>
                    <a:pt x="5453137" y="14732"/>
                    <a:pt x="5355601" y="26289"/>
                    <a:pt x="5355601" y="26289"/>
                  </a:cubicBezTo>
                  <a:lnTo>
                    <a:pt x="5212218" y="13589"/>
                  </a:lnTo>
                  <a:lnTo>
                    <a:pt x="623824" y="13589"/>
                  </a:lnTo>
                  <a:cubicBezTo>
                    <a:pt x="623824" y="13589"/>
                    <a:pt x="590931" y="0"/>
                    <a:pt x="566547" y="889"/>
                  </a:cubicBezTo>
                  <a:cubicBezTo>
                    <a:pt x="514858" y="2921"/>
                    <a:pt x="303657" y="26289"/>
                    <a:pt x="303657" y="26289"/>
                  </a:cubicBezTo>
                  <a:lnTo>
                    <a:pt x="144780" y="889"/>
                  </a:lnTo>
                  <a:lnTo>
                    <a:pt x="0" y="13589"/>
                  </a:lnTo>
                  <a:lnTo>
                    <a:pt x="25400" y="347980"/>
                  </a:lnTo>
                  <a:lnTo>
                    <a:pt x="132207" y="488188"/>
                  </a:lnTo>
                  <a:lnTo>
                    <a:pt x="25400" y="715772"/>
                  </a:lnTo>
                  <a:lnTo>
                    <a:pt x="20955" y="5403255"/>
                  </a:lnTo>
                  <a:lnTo>
                    <a:pt x="19431" y="5685321"/>
                  </a:lnTo>
                  <a:cubicBezTo>
                    <a:pt x="19431" y="5685321"/>
                    <a:pt x="6731" y="5847755"/>
                    <a:pt x="6731" y="5851564"/>
                  </a:cubicBezTo>
                  <a:cubicBezTo>
                    <a:pt x="6731" y="5855374"/>
                    <a:pt x="32131" y="5981612"/>
                    <a:pt x="32131" y="5981612"/>
                  </a:cubicBezTo>
                  <a:lnTo>
                    <a:pt x="19431" y="6239930"/>
                  </a:lnTo>
                  <a:lnTo>
                    <a:pt x="238125" y="6252630"/>
                  </a:lnTo>
                  <a:lnTo>
                    <a:pt x="355346" y="6239930"/>
                  </a:lnTo>
                  <a:cubicBezTo>
                    <a:pt x="355346" y="6239930"/>
                    <a:pt x="552958" y="5898046"/>
                    <a:pt x="540258" y="5948846"/>
                  </a:cubicBezTo>
                  <a:cubicBezTo>
                    <a:pt x="527558" y="5999646"/>
                    <a:pt x="513207" y="6239930"/>
                    <a:pt x="513207" y="6239930"/>
                  </a:cubicBezTo>
                  <a:lnTo>
                    <a:pt x="5188469" y="6239930"/>
                  </a:lnTo>
                  <a:lnTo>
                    <a:pt x="5358776" y="6252630"/>
                  </a:lnTo>
                  <a:lnTo>
                    <a:pt x="5550800" y="6227230"/>
                  </a:lnTo>
                  <a:close/>
                </a:path>
              </a:pathLst>
            </a:custGeom>
            <a:solidFill>
              <a:srgbClr val="FFFAEB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13639800" y="5257800"/>
            <a:ext cx="3619500" cy="4000500"/>
            <a:chOff x="0" y="0"/>
            <a:chExt cx="3603643" cy="398297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603770" cy="3983101"/>
            </a:xfrm>
            <a:custGeom>
              <a:avLst/>
              <a:gdLst/>
              <a:ahLst/>
              <a:cxnLst/>
              <a:rect r="r" b="b" t="t" l="l"/>
              <a:pathLst>
                <a:path h="3983101" w="3603770">
                  <a:moveTo>
                    <a:pt x="3175" y="0"/>
                  </a:moveTo>
                  <a:lnTo>
                    <a:pt x="175133" y="12700"/>
                  </a:lnTo>
                  <a:lnTo>
                    <a:pt x="3374154" y="12700"/>
                  </a:lnTo>
                  <a:cubicBezTo>
                    <a:pt x="3375170" y="12700"/>
                    <a:pt x="3414540" y="14097"/>
                    <a:pt x="3485660" y="25400"/>
                  </a:cubicBezTo>
                  <a:cubicBezTo>
                    <a:pt x="3565670" y="38100"/>
                    <a:pt x="3571385" y="38100"/>
                    <a:pt x="3571385" y="38100"/>
                  </a:cubicBezTo>
                  <a:lnTo>
                    <a:pt x="3571385" y="319278"/>
                  </a:lnTo>
                  <a:lnTo>
                    <a:pt x="3479183" y="341503"/>
                  </a:lnTo>
                  <a:lnTo>
                    <a:pt x="3414413" y="340614"/>
                  </a:lnTo>
                  <a:lnTo>
                    <a:pt x="3273570" y="343027"/>
                  </a:lnTo>
                  <a:lnTo>
                    <a:pt x="3578370" y="399034"/>
                  </a:lnTo>
                  <a:lnTo>
                    <a:pt x="3578370" y="3404743"/>
                  </a:lnTo>
                  <a:lnTo>
                    <a:pt x="3591070" y="3626993"/>
                  </a:lnTo>
                  <a:lnTo>
                    <a:pt x="3286270" y="3633343"/>
                  </a:lnTo>
                  <a:lnTo>
                    <a:pt x="3387870" y="3658743"/>
                  </a:lnTo>
                  <a:cubicBezTo>
                    <a:pt x="3389013" y="3664458"/>
                    <a:pt x="3476770" y="3658743"/>
                    <a:pt x="3517410" y="3670173"/>
                  </a:cubicBezTo>
                  <a:cubicBezTo>
                    <a:pt x="3565797" y="3683762"/>
                    <a:pt x="3591070" y="3696843"/>
                    <a:pt x="3591070" y="3696843"/>
                  </a:cubicBezTo>
                  <a:cubicBezTo>
                    <a:pt x="3591070" y="3696843"/>
                    <a:pt x="3589927" y="3772027"/>
                    <a:pt x="3596785" y="3823335"/>
                  </a:cubicBezTo>
                  <a:cubicBezTo>
                    <a:pt x="3603643" y="3874643"/>
                    <a:pt x="3596785" y="3912997"/>
                    <a:pt x="3596785" y="3912997"/>
                  </a:cubicBezTo>
                  <a:lnTo>
                    <a:pt x="3603770" y="3950843"/>
                  </a:lnTo>
                  <a:lnTo>
                    <a:pt x="3464070" y="3963543"/>
                  </a:lnTo>
                  <a:cubicBezTo>
                    <a:pt x="3464070" y="3963543"/>
                    <a:pt x="3358406" y="3964432"/>
                    <a:pt x="3309638" y="3970401"/>
                  </a:cubicBezTo>
                  <a:cubicBezTo>
                    <a:pt x="3260870" y="3976370"/>
                    <a:pt x="3004838" y="3972687"/>
                    <a:pt x="3004838" y="3972687"/>
                  </a:cubicBezTo>
                  <a:lnTo>
                    <a:pt x="600202" y="3976243"/>
                  </a:lnTo>
                  <a:lnTo>
                    <a:pt x="343789" y="3970401"/>
                  </a:lnTo>
                  <a:cubicBezTo>
                    <a:pt x="343789" y="3970401"/>
                    <a:pt x="276987" y="3964559"/>
                    <a:pt x="228981" y="3970401"/>
                  </a:cubicBezTo>
                  <a:cubicBezTo>
                    <a:pt x="180975" y="3976243"/>
                    <a:pt x="153670" y="3983101"/>
                    <a:pt x="153670" y="3983101"/>
                  </a:cubicBezTo>
                  <a:lnTo>
                    <a:pt x="49657" y="3983101"/>
                  </a:lnTo>
                  <a:lnTo>
                    <a:pt x="36957" y="3773043"/>
                  </a:lnTo>
                  <a:cubicBezTo>
                    <a:pt x="36957" y="3773043"/>
                    <a:pt x="68580" y="3781679"/>
                    <a:pt x="169291" y="3726561"/>
                  </a:cubicBezTo>
                  <a:cubicBezTo>
                    <a:pt x="270002" y="3671443"/>
                    <a:pt x="295402" y="3658743"/>
                    <a:pt x="295402" y="3658743"/>
                  </a:cubicBezTo>
                  <a:lnTo>
                    <a:pt x="29845" y="3689858"/>
                  </a:lnTo>
                  <a:cubicBezTo>
                    <a:pt x="17653" y="3626231"/>
                    <a:pt x="3302" y="3404743"/>
                    <a:pt x="3302" y="3404743"/>
                  </a:cubicBezTo>
                  <a:lnTo>
                    <a:pt x="381" y="502920"/>
                  </a:lnTo>
                  <a:lnTo>
                    <a:pt x="2032" y="337185"/>
                  </a:lnTo>
                  <a:lnTo>
                    <a:pt x="333375" y="304800"/>
                  </a:lnTo>
                  <a:lnTo>
                    <a:pt x="3175" y="266700"/>
                  </a:lnTo>
                  <a:lnTo>
                    <a:pt x="7112" y="188468"/>
                  </a:lnTo>
                  <a:lnTo>
                    <a:pt x="0" y="77089"/>
                  </a:lnTo>
                  <a:lnTo>
                    <a:pt x="3175" y="0"/>
                  </a:lnTo>
                  <a:close/>
                </a:path>
              </a:pathLst>
            </a:custGeom>
            <a:solidFill>
              <a:srgbClr val="FFFAEB"/>
            </a:solidFill>
          </p:spPr>
        </p:sp>
      </p:grpSp>
      <p:grpSp>
        <p:nvGrpSpPr>
          <p:cNvPr name="Group 8" id="8"/>
          <p:cNvGrpSpPr/>
          <p:nvPr/>
        </p:nvGrpSpPr>
        <p:grpSpPr>
          <a:xfrm rot="5400000">
            <a:off x="9467850" y="5448300"/>
            <a:ext cx="4000500" cy="3619500"/>
            <a:chOff x="0" y="0"/>
            <a:chExt cx="2177535" cy="1970151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-10795" y="-1905"/>
              <a:ext cx="2188203" cy="1971929"/>
            </a:xfrm>
            <a:custGeom>
              <a:avLst/>
              <a:gdLst/>
              <a:ahLst/>
              <a:cxnLst/>
              <a:rect r="r" b="b" t="t" l="l"/>
              <a:pathLst>
                <a:path h="1971929" w="2188203">
                  <a:moveTo>
                    <a:pt x="2172074" y="186309"/>
                  </a:moveTo>
                  <a:cubicBezTo>
                    <a:pt x="2171693" y="125349"/>
                    <a:pt x="2181091" y="8509"/>
                    <a:pt x="2181091" y="8509"/>
                  </a:cubicBezTo>
                  <a:lnTo>
                    <a:pt x="2036184" y="6223"/>
                  </a:lnTo>
                  <a:lnTo>
                    <a:pt x="1830698" y="16002"/>
                  </a:lnTo>
                  <a:cubicBezTo>
                    <a:pt x="1830698" y="16002"/>
                    <a:pt x="1497069" y="0"/>
                    <a:pt x="1465192" y="14986"/>
                  </a:cubicBezTo>
                  <a:cubicBezTo>
                    <a:pt x="1433188" y="29972"/>
                    <a:pt x="1367275" y="6223"/>
                    <a:pt x="1367275" y="6223"/>
                  </a:cubicBezTo>
                  <a:lnTo>
                    <a:pt x="931164" y="4318"/>
                  </a:lnTo>
                  <a:lnTo>
                    <a:pt x="640207" y="3556"/>
                  </a:lnTo>
                  <a:lnTo>
                    <a:pt x="413258" y="11430"/>
                  </a:lnTo>
                  <a:lnTo>
                    <a:pt x="149479" y="10668"/>
                  </a:lnTo>
                  <a:lnTo>
                    <a:pt x="49403" y="1905"/>
                  </a:lnTo>
                  <a:cubicBezTo>
                    <a:pt x="33528" y="1905"/>
                    <a:pt x="20701" y="14605"/>
                    <a:pt x="20701" y="30480"/>
                  </a:cubicBezTo>
                  <a:lnTo>
                    <a:pt x="36957" y="275590"/>
                  </a:lnTo>
                  <a:lnTo>
                    <a:pt x="19177" y="546989"/>
                  </a:lnTo>
                  <a:lnTo>
                    <a:pt x="17018" y="1326261"/>
                  </a:lnTo>
                  <a:lnTo>
                    <a:pt x="25019" y="1505077"/>
                  </a:lnTo>
                  <a:cubicBezTo>
                    <a:pt x="25019" y="1505077"/>
                    <a:pt x="0" y="1546225"/>
                    <a:pt x="16002" y="1706245"/>
                  </a:cubicBezTo>
                  <a:cubicBezTo>
                    <a:pt x="32004" y="1866265"/>
                    <a:pt x="49276" y="1961515"/>
                    <a:pt x="49276" y="1961515"/>
                  </a:cubicBezTo>
                  <a:lnTo>
                    <a:pt x="132842" y="1961769"/>
                  </a:lnTo>
                  <a:lnTo>
                    <a:pt x="305562" y="1945259"/>
                  </a:lnTo>
                  <a:lnTo>
                    <a:pt x="532511" y="1962785"/>
                  </a:lnTo>
                  <a:lnTo>
                    <a:pt x="771144" y="1971929"/>
                  </a:lnTo>
                  <a:lnTo>
                    <a:pt x="906526" y="1946783"/>
                  </a:lnTo>
                  <a:lnTo>
                    <a:pt x="1008761" y="1964055"/>
                  </a:lnTo>
                  <a:lnTo>
                    <a:pt x="1432045" y="1965960"/>
                  </a:lnTo>
                  <a:lnTo>
                    <a:pt x="1674996" y="1966595"/>
                  </a:lnTo>
                  <a:lnTo>
                    <a:pt x="1911851" y="1956943"/>
                  </a:lnTo>
                  <a:lnTo>
                    <a:pt x="2098160" y="1967738"/>
                  </a:lnTo>
                  <a:lnTo>
                    <a:pt x="2175630" y="1967992"/>
                  </a:lnTo>
                  <a:lnTo>
                    <a:pt x="2176011" y="1820037"/>
                  </a:lnTo>
                  <a:lnTo>
                    <a:pt x="2176265" y="1706372"/>
                  </a:lnTo>
                  <a:lnTo>
                    <a:pt x="2168391" y="1500886"/>
                  </a:lnTo>
                  <a:lnTo>
                    <a:pt x="2177281" y="1332738"/>
                  </a:lnTo>
                  <a:lnTo>
                    <a:pt x="2179059" y="671576"/>
                  </a:lnTo>
                  <a:lnTo>
                    <a:pt x="2188203" y="424561"/>
                  </a:lnTo>
                  <a:cubicBezTo>
                    <a:pt x="2188203" y="424561"/>
                    <a:pt x="2172201" y="247015"/>
                    <a:pt x="2171820" y="186055"/>
                  </a:cubicBezTo>
                  <a:close/>
                </a:path>
              </a:pathLst>
            </a:custGeom>
            <a:solidFill>
              <a:srgbClr val="FFFAEB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5057896" y="1091008"/>
            <a:ext cx="793775" cy="833359"/>
            <a:chOff x="0" y="0"/>
            <a:chExt cx="1058366" cy="1111146"/>
          </a:xfrm>
        </p:grpSpPr>
        <p:sp>
          <p:nvSpPr>
            <p:cNvPr name="Freeform 11" id="11"/>
            <p:cNvSpPr/>
            <p:nvPr/>
          </p:nvSpPr>
          <p:spPr>
            <a:xfrm flipH="false" flipV="false" rot="-5400000">
              <a:off x="-26390" y="26390"/>
              <a:ext cx="1111146" cy="1058366"/>
            </a:xfrm>
            <a:custGeom>
              <a:avLst/>
              <a:gdLst/>
              <a:ahLst/>
              <a:cxnLst/>
              <a:rect r="r" b="b" t="t" l="l"/>
              <a:pathLst>
                <a:path h="1058366" w="1111146">
                  <a:moveTo>
                    <a:pt x="0" y="0"/>
                  </a:moveTo>
                  <a:lnTo>
                    <a:pt x="1111146" y="0"/>
                  </a:lnTo>
                  <a:lnTo>
                    <a:pt x="1111146" y="1058366"/>
                  </a:lnTo>
                  <a:lnTo>
                    <a:pt x="0" y="105836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  <a:ln cap="sq">
              <a:noFill/>
              <a:prstDash val="solid"/>
              <a:miter/>
            </a:ln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281990" y="212673"/>
              <a:ext cx="569912" cy="685800"/>
            </a:xfrm>
            <a:custGeom>
              <a:avLst/>
              <a:gdLst/>
              <a:ahLst/>
              <a:cxnLst/>
              <a:rect r="r" b="b" t="t" l="l"/>
              <a:pathLst>
                <a:path h="685800" w="569912">
                  <a:moveTo>
                    <a:pt x="0" y="0"/>
                  </a:moveTo>
                  <a:lnTo>
                    <a:pt x="569912" y="0"/>
                  </a:lnTo>
                  <a:lnTo>
                    <a:pt x="569912" y="685800"/>
                  </a:lnTo>
                  <a:lnTo>
                    <a:pt x="0" y="685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1071213" y="1091008"/>
            <a:ext cx="786483" cy="833359"/>
            <a:chOff x="0" y="0"/>
            <a:chExt cx="1048644" cy="1111146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48644" cy="1111146"/>
            </a:xfrm>
            <a:custGeom>
              <a:avLst/>
              <a:gdLst/>
              <a:ahLst/>
              <a:cxnLst/>
              <a:rect r="r" b="b" t="t" l="l"/>
              <a:pathLst>
                <a:path h="1111146" w="1048644">
                  <a:moveTo>
                    <a:pt x="0" y="0"/>
                  </a:moveTo>
                  <a:lnTo>
                    <a:pt x="1048644" y="0"/>
                  </a:lnTo>
                  <a:lnTo>
                    <a:pt x="1048644" y="1111146"/>
                  </a:lnTo>
                  <a:lnTo>
                    <a:pt x="0" y="11111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  <a:ln cap="sq">
              <a:noFill/>
              <a:prstDash val="solid"/>
              <a:miter/>
            </a:ln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362050" y="222969"/>
              <a:ext cx="265515" cy="711200"/>
            </a:xfrm>
            <a:custGeom>
              <a:avLst/>
              <a:gdLst/>
              <a:ahLst/>
              <a:cxnLst/>
              <a:rect r="r" b="b" t="t" l="l"/>
              <a:pathLst>
                <a:path h="711200" w="265515">
                  <a:moveTo>
                    <a:pt x="0" y="0"/>
                  </a:moveTo>
                  <a:lnTo>
                    <a:pt x="265515" y="0"/>
                  </a:lnTo>
                  <a:lnTo>
                    <a:pt x="265515" y="711200"/>
                  </a:lnTo>
                  <a:lnTo>
                    <a:pt x="0" y="711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  <a:ln cap="sq">
              <a:noFill/>
              <a:prstDash val="solid"/>
              <a:miter/>
            </a:ln>
          </p:spPr>
        </p:sp>
      </p:grpSp>
      <p:grpSp>
        <p:nvGrpSpPr>
          <p:cNvPr name="Group 16" id="16"/>
          <p:cNvGrpSpPr/>
          <p:nvPr/>
        </p:nvGrpSpPr>
        <p:grpSpPr>
          <a:xfrm rot="0">
            <a:off x="11063921" y="5320108"/>
            <a:ext cx="793775" cy="833359"/>
            <a:chOff x="0" y="0"/>
            <a:chExt cx="1058366" cy="1111146"/>
          </a:xfrm>
        </p:grpSpPr>
        <p:sp>
          <p:nvSpPr>
            <p:cNvPr name="Freeform 17" id="17"/>
            <p:cNvSpPr/>
            <p:nvPr/>
          </p:nvSpPr>
          <p:spPr>
            <a:xfrm flipH="false" flipV="false" rot="-5400000">
              <a:off x="-26390" y="26390"/>
              <a:ext cx="1111146" cy="1058366"/>
            </a:xfrm>
            <a:custGeom>
              <a:avLst/>
              <a:gdLst/>
              <a:ahLst/>
              <a:cxnLst/>
              <a:rect r="r" b="b" t="t" l="l"/>
              <a:pathLst>
                <a:path h="1058366" w="1111146">
                  <a:moveTo>
                    <a:pt x="0" y="0"/>
                  </a:moveTo>
                  <a:lnTo>
                    <a:pt x="1111146" y="0"/>
                  </a:lnTo>
                  <a:lnTo>
                    <a:pt x="1111146" y="1058366"/>
                  </a:lnTo>
                  <a:lnTo>
                    <a:pt x="0" y="105836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  <a:ln cap="sq">
              <a:noFill/>
              <a:prstDash val="solid"/>
              <a:miter/>
            </a:ln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194766" y="212673"/>
              <a:ext cx="547497" cy="685800"/>
            </a:xfrm>
            <a:custGeom>
              <a:avLst/>
              <a:gdLst/>
              <a:ahLst/>
              <a:cxnLst/>
              <a:rect r="r" b="b" t="t" l="l"/>
              <a:pathLst>
                <a:path h="685800" w="547497">
                  <a:moveTo>
                    <a:pt x="0" y="0"/>
                  </a:moveTo>
                  <a:lnTo>
                    <a:pt x="547497" y="0"/>
                  </a:lnTo>
                  <a:lnTo>
                    <a:pt x="547497" y="685800"/>
                  </a:lnTo>
                  <a:lnTo>
                    <a:pt x="0" y="685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  <a:ln cap="sq">
              <a:noFill/>
              <a:prstDash val="solid"/>
              <a:miter/>
            </a:ln>
          </p:spPr>
        </p:sp>
      </p:grpSp>
      <p:grpSp>
        <p:nvGrpSpPr>
          <p:cNvPr name="Group 19" id="19"/>
          <p:cNvGrpSpPr/>
          <p:nvPr/>
        </p:nvGrpSpPr>
        <p:grpSpPr>
          <a:xfrm rot="0">
            <a:off x="15048026" y="5320108"/>
            <a:ext cx="786483" cy="833359"/>
            <a:chOff x="0" y="0"/>
            <a:chExt cx="1048644" cy="1111146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048644" cy="1111146"/>
            </a:xfrm>
            <a:custGeom>
              <a:avLst/>
              <a:gdLst/>
              <a:ahLst/>
              <a:cxnLst/>
              <a:rect r="r" b="b" t="t" l="l"/>
              <a:pathLst>
                <a:path h="1111146" w="1048644">
                  <a:moveTo>
                    <a:pt x="0" y="0"/>
                  </a:moveTo>
                  <a:lnTo>
                    <a:pt x="1048644" y="0"/>
                  </a:lnTo>
                  <a:lnTo>
                    <a:pt x="1048644" y="1111146"/>
                  </a:lnTo>
                  <a:lnTo>
                    <a:pt x="0" y="11111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  <a:ln cap="sq">
              <a:noFill/>
              <a:prstDash val="solid"/>
              <a:miter/>
            </a:ln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240117" y="187273"/>
              <a:ext cx="568410" cy="736600"/>
            </a:xfrm>
            <a:custGeom>
              <a:avLst/>
              <a:gdLst/>
              <a:ahLst/>
              <a:cxnLst/>
              <a:rect r="r" b="b" t="t" l="l"/>
              <a:pathLst>
                <a:path h="736600" w="568410">
                  <a:moveTo>
                    <a:pt x="0" y="0"/>
                  </a:moveTo>
                  <a:lnTo>
                    <a:pt x="568410" y="0"/>
                  </a:lnTo>
                  <a:lnTo>
                    <a:pt x="568410" y="736600"/>
                  </a:lnTo>
                  <a:lnTo>
                    <a:pt x="0" y="7366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  <a:ln cap="sq">
              <a:noFill/>
              <a:prstDash val="solid"/>
              <a:miter/>
            </a:ln>
          </p:spPr>
        </p:sp>
      </p:grpSp>
      <p:sp>
        <p:nvSpPr>
          <p:cNvPr name="TextBox 22" id="22"/>
          <p:cNvSpPr txBox="true"/>
          <p:nvPr/>
        </p:nvSpPr>
        <p:spPr>
          <a:xfrm rot="0">
            <a:off x="9936808" y="2270443"/>
            <a:ext cx="3048000" cy="2098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50"/>
              </a:lnSpc>
              <a:spcBef>
                <a:spcPct val="0"/>
              </a:spcBef>
            </a:pPr>
            <a:r>
              <a:rPr lang="en-US" sz="2600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Състоят се от молекула на глицерол, свързана с три мастни киселини.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3687425" y="1978977"/>
            <a:ext cx="3507685" cy="29171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50"/>
              </a:lnSpc>
              <a:spcBef>
                <a:spcPct val="0"/>
              </a:spcBef>
            </a:pPr>
            <a:r>
              <a:rPr lang="en-US" sz="2600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Те могат да бъдат наситени (без двойни връзки между въглеродните атоми) или ненаситени (с една или повече двойни връзки).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3870678" y="6210618"/>
            <a:ext cx="3141179" cy="29171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50"/>
              </a:lnSpc>
              <a:spcBef>
                <a:spcPct val="0"/>
              </a:spcBef>
            </a:pPr>
            <a:r>
              <a:rPr lang="en-US" sz="2600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Съхраняват се в подкожната тъкан и около жизненоважни органи, като мозък и сърце, и ги предпазват от механични удари.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9944100" y="6412865"/>
            <a:ext cx="3048000" cy="2507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50"/>
              </a:lnSpc>
              <a:spcBef>
                <a:spcPct val="0"/>
              </a:spcBef>
            </a:pPr>
            <a:r>
              <a:rPr lang="en-US" sz="2600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Те осигуряват концентрирана форма на енергия и служат за изолатори, като намаляват топлинните загуби.</a:t>
            </a:r>
          </a:p>
        </p:txBody>
      </p:sp>
      <p:grpSp>
        <p:nvGrpSpPr>
          <p:cNvPr name="Group 26" id="26"/>
          <p:cNvGrpSpPr/>
          <p:nvPr/>
        </p:nvGrpSpPr>
        <p:grpSpPr>
          <a:xfrm rot="0">
            <a:off x="1009650" y="3352800"/>
            <a:ext cx="7620000" cy="5905500"/>
            <a:chOff x="0" y="0"/>
            <a:chExt cx="5363645" cy="4156825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5363771" cy="4156952"/>
            </a:xfrm>
            <a:custGeom>
              <a:avLst/>
              <a:gdLst/>
              <a:ahLst/>
              <a:cxnLst/>
              <a:rect r="r" b="b" t="t" l="l"/>
              <a:pathLst>
                <a:path h="4156952" w="5363771">
                  <a:moveTo>
                    <a:pt x="3175" y="0"/>
                  </a:moveTo>
                  <a:lnTo>
                    <a:pt x="175133" y="12700"/>
                  </a:lnTo>
                  <a:lnTo>
                    <a:pt x="5134156" y="12700"/>
                  </a:lnTo>
                  <a:cubicBezTo>
                    <a:pt x="5135171" y="12700"/>
                    <a:pt x="5174542" y="14097"/>
                    <a:pt x="5245662" y="25400"/>
                  </a:cubicBezTo>
                  <a:cubicBezTo>
                    <a:pt x="5325671" y="38100"/>
                    <a:pt x="5331387" y="38100"/>
                    <a:pt x="5331387" y="38100"/>
                  </a:cubicBezTo>
                  <a:lnTo>
                    <a:pt x="5331387" y="319278"/>
                  </a:lnTo>
                  <a:lnTo>
                    <a:pt x="5239184" y="341503"/>
                  </a:lnTo>
                  <a:lnTo>
                    <a:pt x="5174414" y="340614"/>
                  </a:lnTo>
                  <a:lnTo>
                    <a:pt x="5033571" y="343027"/>
                  </a:lnTo>
                  <a:lnTo>
                    <a:pt x="5338371" y="399034"/>
                  </a:lnTo>
                  <a:lnTo>
                    <a:pt x="5338371" y="3578594"/>
                  </a:lnTo>
                  <a:lnTo>
                    <a:pt x="5351071" y="3800844"/>
                  </a:lnTo>
                  <a:lnTo>
                    <a:pt x="5046271" y="3807194"/>
                  </a:lnTo>
                  <a:lnTo>
                    <a:pt x="5147871" y="3832594"/>
                  </a:lnTo>
                  <a:cubicBezTo>
                    <a:pt x="5149014" y="3838308"/>
                    <a:pt x="5236771" y="3832594"/>
                    <a:pt x="5277412" y="3844024"/>
                  </a:cubicBezTo>
                  <a:cubicBezTo>
                    <a:pt x="5325799" y="3857613"/>
                    <a:pt x="5351071" y="3870694"/>
                    <a:pt x="5351071" y="3870694"/>
                  </a:cubicBezTo>
                  <a:cubicBezTo>
                    <a:pt x="5351071" y="3870694"/>
                    <a:pt x="5349928" y="3945877"/>
                    <a:pt x="5356787" y="3997185"/>
                  </a:cubicBezTo>
                  <a:cubicBezTo>
                    <a:pt x="5363645" y="4048494"/>
                    <a:pt x="5356787" y="4086847"/>
                    <a:pt x="5356787" y="4086847"/>
                  </a:cubicBezTo>
                  <a:lnTo>
                    <a:pt x="5363771" y="4124694"/>
                  </a:lnTo>
                  <a:lnTo>
                    <a:pt x="5224071" y="4137394"/>
                  </a:lnTo>
                  <a:cubicBezTo>
                    <a:pt x="5224071" y="4137394"/>
                    <a:pt x="5118408" y="4138283"/>
                    <a:pt x="5069639" y="4144252"/>
                  </a:cubicBezTo>
                  <a:cubicBezTo>
                    <a:pt x="5020871" y="4150221"/>
                    <a:pt x="4764839" y="4146538"/>
                    <a:pt x="4764839" y="4146538"/>
                  </a:cubicBezTo>
                  <a:lnTo>
                    <a:pt x="600202" y="4150094"/>
                  </a:lnTo>
                  <a:lnTo>
                    <a:pt x="343789" y="4144252"/>
                  </a:lnTo>
                  <a:cubicBezTo>
                    <a:pt x="343789" y="4144252"/>
                    <a:pt x="276987" y="4138409"/>
                    <a:pt x="228981" y="4144252"/>
                  </a:cubicBezTo>
                  <a:cubicBezTo>
                    <a:pt x="180975" y="4150094"/>
                    <a:pt x="153670" y="4156952"/>
                    <a:pt x="153670" y="4156952"/>
                  </a:cubicBezTo>
                  <a:lnTo>
                    <a:pt x="49657" y="4156952"/>
                  </a:lnTo>
                  <a:lnTo>
                    <a:pt x="36957" y="3946894"/>
                  </a:lnTo>
                  <a:cubicBezTo>
                    <a:pt x="36957" y="3946894"/>
                    <a:pt x="68580" y="3955529"/>
                    <a:pt x="169291" y="3900412"/>
                  </a:cubicBezTo>
                  <a:cubicBezTo>
                    <a:pt x="270002" y="3845294"/>
                    <a:pt x="295402" y="3832594"/>
                    <a:pt x="295402" y="3832594"/>
                  </a:cubicBezTo>
                  <a:lnTo>
                    <a:pt x="29845" y="3863708"/>
                  </a:lnTo>
                  <a:cubicBezTo>
                    <a:pt x="17653" y="3800082"/>
                    <a:pt x="3302" y="3578594"/>
                    <a:pt x="3302" y="3578594"/>
                  </a:cubicBezTo>
                  <a:lnTo>
                    <a:pt x="381" y="502920"/>
                  </a:lnTo>
                  <a:lnTo>
                    <a:pt x="2032" y="337185"/>
                  </a:lnTo>
                  <a:lnTo>
                    <a:pt x="333375" y="304800"/>
                  </a:lnTo>
                  <a:lnTo>
                    <a:pt x="3175" y="266700"/>
                  </a:lnTo>
                  <a:lnTo>
                    <a:pt x="7112" y="188468"/>
                  </a:lnTo>
                  <a:lnTo>
                    <a:pt x="0" y="77089"/>
                  </a:lnTo>
                  <a:lnTo>
                    <a:pt x="3175" y="0"/>
                  </a:lnTo>
                  <a:close/>
                </a:path>
              </a:pathLst>
            </a:custGeom>
            <a:solidFill>
              <a:srgbClr val="FFFAEB"/>
            </a:solidFill>
          </p:spPr>
        </p:sp>
      </p:grpSp>
      <p:sp>
        <p:nvSpPr>
          <p:cNvPr name="Freeform 28" id="28"/>
          <p:cNvSpPr/>
          <p:nvPr/>
        </p:nvSpPr>
        <p:spPr>
          <a:xfrm flipH="false" flipV="false" rot="8422530">
            <a:off x="1404582" y="4569399"/>
            <a:ext cx="1656506" cy="460810"/>
          </a:xfrm>
          <a:custGeom>
            <a:avLst/>
            <a:gdLst/>
            <a:ahLst/>
            <a:cxnLst/>
            <a:rect r="r" b="b" t="t" l="l"/>
            <a:pathLst>
              <a:path h="460810" w="1656506">
                <a:moveTo>
                  <a:pt x="0" y="0"/>
                </a:moveTo>
                <a:lnTo>
                  <a:pt x="1656506" y="0"/>
                </a:lnTo>
                <a:lnTo>
                  <a:pt x="1656506" y="460810"/>
                </a:lnTo>
                <a:lnTo>
                  <a:pt x="0" y="46081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1028700" y="1028700"/>
            <a:ext cx="7620000" cy="1904985"/>
          </a:xfrm>
          <a:custGeom>
            <a:avLst/>
            <a:gdLst/>
            <a:ahLst/>
            <a:cxnLst/>
            <a:rect r="r" b="b" t="t" l="l"/>
            <a:pathLst>
              <a:path h="1904985" w="7620000">
                <a:moveTo>
                  <a:pt x="0" y="0"/>
                </a:moveTo>
                <a:lnTo>
                  <a:pt x="7620000" y="0"/>
                </a:lnTo>
                <a:lnTo>
                  <a:pt x="7620000" y="1904985"/>
                </a:lnTo>
                <a:lnTo>
                  <a:pt x="0" y="1904985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-1281" t="-51524" r="-1760" b="-366525"/>
            </a:stretch>
          </a:blipFill>
        </p:spPr>
      </p:sp>
      <p:sp>
        <p:nvSpPr>
          <p:cNvPr name="TextBox 30" id="30"/>
          <p:cNvSpPr txBox="true"/>
          <p:nvPr/>
        </p:nvSpPr>
        <p:spPr>
          <a:xfrm rot="0">
            <a:off x="1314450" y="1221097"/>
            <a:ext cx="7048500" cy="15868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480"/>
              </a:lnSpc>
            </a:pPr>
            <a:r>
              <a:rPr lang="en-US" sz="6800">
                <a:solidFill>
                  <a:srgbClr val="053264"/>
                </a:solidFill>
                <a:latin typeface="Gagalin"/>
                <a:ea typeface="Gagalin"/>
                <a:cs typeface="Gagalin"/>
                <a:sym typeface="Gagalin"/>
              </a:rPr>
              <a:t>мазнини</a:t>
            </a:r>
          </a:p>
          <a:p>
            <a:pPr algn="ctr" marL="0" indent="0" lvl="0">
              <a:lnSpc>
                <a:spcPts val="5060"/>
              </a:lnSpc>
              <a:spcBef>
                <a:spcPct val="0"/>
              </a:spcBef>
            </a:pPr>
            <a:r>
              <a:rPr lang="en-US" sz="4600">
                <a:solidFill>
                  <a:srgbClr val="053264"/>
                </a:solidFill>
                <a:latin typeface="Gagalin"/>
                <a:ea typeface="Gagalin"/>
                <a:cs typeface="Gagalin"/>
                <a:sym typeface="Gagalin"/>
              </a:rPr>
              <a:t>(триглицериди)</a:t>
            </a:r>
          </a:p>
        </p:txBody>
      </p:sp>
      <p:sp>
        <p:nvSpPr>
          <p:cNvPr name="Freeform 31" id="31"/>
          <p:cNvSpPr/>
          <p:nvPr/>
        </p:nvSpPr>
        <p:spPr>
          <a:xfrm flipH="false" flipV="false" rot="0">
            <a:off x="3180534" y="8165556"/>
            <a:ext cx="3278233" cy="1092744"/>
          </a:xfrm>
          <a:custGeom>
            <a:avLst/>
            <a:gdLst/>
            <a:ahLst/>
            <a:cxnLst/>
            <a:rect r="r" b="b" t="t" l="l"/>
            <a:pathLst>
              <a:path h="1092744" w="3278233">
                <a:moveTo>
                  <a:pt x="0" y="0"/>
                </a:moveTo>
                <a:lnTo>
                  <a:pt x="3278232" y="0"/>
                </a:lnTo>
                <a:lnTo>
                  <a:pt x="3278232" y="1092744"/>
                </a:lnTo>
                <a:lnTo>
                  <a:pt x="0" y="1092744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  <p:grpSp>
        <p:nvGrpSpPr>
          <p:cNvPr name="Group 32" id="32"/>
          <p:cNvGrpSpPr/>
          <p:nvPr/>
        </p:nvGrpSpPr>
        <p:grpSpPr>
          <a:xfrm rot="0">
            <a:off x="1288049" y="4232910"/>
            <a:ext cx="7101302" cy="3238500"/>
            <a:chOff x="0" y="0"/>
            <a:chExt cx="6879386" cy="3137297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-2540" y="-5080"/>
              <a:ext cx="6889546" cy="3146187"/>
            </a:xfrm>
            <a:custGeom>
              <a:avLst/>
              <a:gdLst/>
              <a:ahLst/>
              <a:cxnLst/>
              <a:rect r="r" b="b" t="t" l="l"/>
              <a:pathLst>
                <a:path h="3146187" w="6889546">
                  <a:moveTo>
                    <a:pt x="6837543" y="17049"/>
                  </a:moveTo>
                  <a:lnTo>
                    <a:pt x="6813872" y="17049"/>
                  </a:lnTo>
                  <a:cubicBezTo>
                    <a:pt x="6251685" y="17049"/>
                    <a:pt x="5689499" y="19709"/>
                    <a:pt x="5130272" y="22369"/>
                  </a:cubicBezTo>
                  <a:cubicBezTo>
                    <a:pt x="4133130" y="27689"/>
                    <a:pt x="3133030" y="35668"/>
                    <a:pt x="2135889" y="36998"/>
                  </a:cubicBezTo>
                  <a:cubicBezTo>
                    <a:pt x="1748277" y="36998"/>
                    <a:pt x="1360664" y="27689"/>
                    <a:pt x="973051" y="17049"/>
                  </a:cubicBezTo>
                  <a:cubicBezTo>
                    <a:pt x="653493" y="7740"/>
                    <a:pt x="328016" y="0"/>
                    <a:pt x="8458" y="10400"/>
                  </a:cubicBezTo>
                  <a:cubicBezTo>
                    <a:pt x="11417" y="220528"/>
                    <a:pt x="14376" y="430656"/>
                    <a:pt x="20293" y="639455"/>
                  </a:cubicBezTo>
                  <a:cubicBezTo>
                    <a:pt x="29170" y="1106259"/>
                    <a:pt x="43964" y="1573063"/>
                    <a:pt x="35088" y="2039868"/>
                  </a:cubicBezTo>
                  <a:cubicBezTo>
                    <a:pt x="32129" y="2271275"/>
                    <a:pt x="11417" y="2502682"/>
                    <a:pt x="2540" y="2734089"/>
                  </a:cubicBezTo>
                  <a:cubicBezTo>
                    <a:pt x="0" y="2859102"/>
                    <a:pt x="20293" y="2984116"/>
                    <a:pt x="38047" y="3107799"/>
                  </a:cubicBezTo>
                  <a:cubicBezTo>
                    <a:pt x="177114" y="3102479"/>
                    <a:pt x="319140" y="3106469"/>
                    <a:pt x="455248" y="3111788"/>
                  </a:cubicBezTo>
                  <a:cubicBezTo>
                    <a:pt x="665328" y="3119768"/>
                    <a:pt x="872449" y="3129077"/>
                    <a:pt x="1082530" y="3133067"/>
                  </a:cubicBezTo>
                  <a:cubicBezTo>
                    <a:pt x="2053041" y="3146187"/>
                    <a:pt x="3026511" y="3138387"/>
                    <a:pt x="3997022" y="3127748"/>
                  </a:cubicBezTo>
                  <a:cubicBezTo>
                    <a:pt x="4952739" y="3115778"/>
                    <a:pt x="5911415" y="3102479"/>
                    <a:pt x="6870091" y="3101149"/>
                  </a:cubicBezTo>
                  <a:cubicBezTo>
                    <a:pt x="6852337" y="2925599"/>
                    <a:pt x="6831625" y="2750048"/>
                    <a:pt x="6819790" y="2573168"/>
                  </a:cubicBezTo>
                  <a:cubicBezTo>
                    <a:pt x="6790201" y="2130303"/>
                    <a:pt x="6831625" y="1688767"/>
                    <a:pt x="6858255" y="1245901"/>
                  </a:cubicBezTo>
                  <a:cubicBezTo>
                    <a:pt x="6883196" y="837614"/>
                    <a:pt x="6889546" y="426667"/>
                    <a:pt x="6837543" y="17049"/>
                  </a:cubicBezTo>
                  <a:close/>
                </a:path>
              </a:pathLst>
            </a:custGeom>
            <a:blipFill>
              <a:blip r:embed="rId18"/>
              <a:stretch>
                <a:fillRect l="0" t="-23061" r="0" b="-23061"/>
              </a:stretch>
            </a:blipFill>
          </p:spPr>
        </p:sp>
      </p:grp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10800000">
            <a:off x="9658350" y="1028700"/>
            <a:ext cx="7600950" cy="8229600"/>
            <a:chOff x="0" y="0"/>
            <a:chExt cx="5656337" cy="612415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889"/>
              <a:ext cx="5656337" cy="6125044"/>
            </a:xfrm>
            <a:custGeom>
              <a:avLst/>
              <a:gdLst/>
              <a:ahLst/>
              <a:cxnLst/>
              <a:rect r="r" b="b" t="t" l="l"/>
              <a:pathLst>
                <a:path h="6125044" w="5656337">
                  <a:moveTo>
                    <a:pt x="5550674" y="6099644"/>
                  </a:moveTo>
                  <a:cubicBezTo>
                    <a:pt x="5550674" y="6099644"/>
                    <a:pt x="5529337" y="5850978"/>
                    <a:pt x="5530607" y="5833833"/>
                  </a:cubicBezTo>
                  <a:cubicBezTo>
                    <a:pt x="5532639" y="5805893"/>
                    <a:pt x="5610744" y="5690196"/>
                    <a:pt x="5610744" y="5690196"/>
                  </a:cubicBezTo>
                  <a:lnTo>
                    <a:pt x="5630937" y="5452833"/>
                  </a:lnTo>
                  <a:lnTo>
                    <a:pt x="5440437" y="5431751"/>
                  </a:lnTo>
                  <a:lnTo>
                    <a:pt x="5474474" y="5334469"/>
                  </a:lnTo>
                  <a:lnTo>
                    <a:pt x="5643637" y="5309069"/>
                  </a:lnTo>
                  <a:lnTo>
                    <a:pt x="5643637" y="697357"/>
                  </a:lnTo>
                  <a:lnTo>
                    <a:pt x="5618237" y="482219"/>
                  </a:lnTo>
                  <a:lnTo>
                    <a:pt x="5643637" y="386588"/>
                  </a:lnTo>
                  <a:lnTo>
                    <a:pt x="5461774" y="241681"/>
                  </a:lnTo>
                  <a:lnTo>
                    <a:pt x="5551689" y="254381"/>
                  </a:lnTo>
                  <a:lnTo>
                    <a:pt x="5643637" y="241681"/>
                  </a:lnTo>
                  <a:lnTo>
                    <a:pt x="5656337" y="191135"/>
                  </a:lnTo>
                  <a:lnTo>
                    <a:pt x="5643637" y="123698"/>
                  </a:lnTo>
                  <a:lnTo>
                    <a:pt x="5643637" y="26289"/>
                  </a:lnTo>
                  <a:cubicBezTo>
                    <a:pt x="5643637" y="26289"/>
                    <a:pt x="5503937" y="12573"/>
                    <a:pt x="5479935" y="13589"/>
                  </a:cubicBezTo>
                  <a:cubicBezTo>
                    <a:pt x="5453137" y="14732"/>
                    <a:pt x="5355601" y="26289"/>
                    <a:pt x="5355601" y="26289"/>
                  </a:cubicBezTo>
                  <a:lnTo>
                    <a:pt x="5212218" y="13589"/>
                  </a:lnTo>
                  <a:lnTo>
                    <a:pt x="623824" y="13589"/>
                  </a:lnTo>
                  <a:cubicBezTo>
                    <a:pt x="623824" y="13589"/>
                    <a:pt x="590931" y="0"/>
                    <a:pt x="566547" y="889"/>
                  </a:cubicBezTo>
                  <a:cubicBezTo>
                    <a:pt x="514858" y="2921"/>
                    <a:pt x="303657" y="26289"/>
                    <a:pt x="303657" y="26289"/>
                  </a:cubicBezTo>
                  <a:lnTo>
                    <a:pt x="144780" y="889"/>
                  </a:lnTo>
                  <a:lnTo>
                    <a:pt x="0" y="13589"/>
                  </a:lnTo>
                  <a:lnTo>
                    <a:pt x="25400" y="347980"/>
                  </a:lnTo>
                  <a:lnTo>
                    <a:pt x="132207" y="488188"/>
                  </a:lnTo>
                  <a:lnTo>
                    <a:pt x="25400" y="715772"/>
                  </a:lnTo>
                  <a:lnTo>
                    <a:pt x="20955" y="5275668"/>
                  </a:lnTo>
                  <a:lnTo>
                    <a:pt x="19431" y="5557735"/>
                  </a:lnTo>
                  <a:cubicBezTo>
                    <a:pt x="19431" y="5557735"/>
                    <a:pt x="6731" y="5720168"/>
                    <a:pt x="6731" y="5723978"/>
                  </a:cubicBezTo>
                  <a:cubicBezTo>
                    <a:pt x="6731" y="5727788"/>
                    <a:pt x="32131" y="5854026"/>
                    <a:pt x="32131" y="5854026"/>
                  </a:cubicBezTo>
                  <a:lnTo>
                    <a:pt x="19431" y="6112344"/>
                  </a:lnTo>
                  <a:lnTo>
                    <a:pt x="238125" y="6125044"/>
                  </a:lnTo>
                  <a:lnTo>
                    <a:pt x="355346" y="6112344"/>
                  </a:lnTo>
                  <a:cubicBezTo>
                    <a:pt x="355346" y="6112344"/>
                    <a:pt x="552958" y="5770460"/>
                    <a:pt x="540258" y="5821260"/>
                  </a:cubicBezTo>
                  <a:cubicBezTo>
                    <a:pt x="527558" y="5872060"/>
                    <a:pt x="513207" y="6112344"/>
                    <a:pt x="513207" y="6112344"/>
                  </a:cubicBezTo>
                  <a:lnTo>
                    <a:pt x="5188469" y="6112344"/>
                  </a:lnTo>
                  <a:lnTo>
                    <a:pt x="5358776" y="6125044"/>
                  </a:lnTo>
                  <a:lnTo>
                    <a:pt x="5550800" y="6099644"/>
                  </a:lnTo>
                  <a:close/>
                </a:path>
              </a:pathLst>
            </a:custGeom>
            <a:solidFill>
              <a:srgbClr val="FFFAEB"/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1028700"/>
            <a:ext cx="7620000" cy="2857500"/>
          </a:xfrm>
          <a:custGeom>
            <a:avLst/>
            <a:gdLst/>
            <a:ahLst/>
            <a:cxnLst/>
            <a:rect r="r" b="b" t="t" l="l"/>
            <a:pathLst>
              <a:path h="2857500" w="7620000">
                <a:moveTo>
                  <a:pt x="0" y="0"/>
                </a:moveTo>
                <a:lnTo>
                  <a:pt x="7620000" y="0"/>
                </a:lnTo>
                <a:lnTo>
                  <a:pt x="7620000" y="2857500"/>
                </a:lnTo>
                <a:lnTo>
                  <a:pt x="0" y="2857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34" t="-1863" r="0" b="-23744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877691" y="802863"/>
            <a:ext cx="1922018" cy="451674"/>
          </a:xfrm>
          <a:custGeom>
            <a:avLst/>
            <a:gdLst/>
            <a:ahLst/>
            <a:cxnLst/>
            <a:rect r="r" b="b" t="t" l="l"/>
            <a:pathLst>
              <a:path h="451674" w="1922018">
                <a:moveTo>
                  <a:pt x="0" y="0"/>
                </a:moveTo>
                <a:lnTo>
                  <a:pt x="1922018" y="0"/>
                </a:lnTo>
                <a:lnTo>
                  <a:pt x="1922018" y="451674"/>
                </a:lnTo>
                <a:lnTo>
                  <a:pt x="0" y="45167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314450" y="2009457"/>
            <a:ext cx="7048500" cy="962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480"/>
              </a:lnSpc>
              <a:spcBef>
                <a:spcPct val="0"/>
              </a:spcBef>
            </a:pPr>
            <a:r>
              <a:rPr lang="en-US" sz="6800">
                <a:solidFill>
                  <a:srgbClr val="053264"/>
                </a:solidFill>
                <a:latin typeface="Gagalin"/>
                <a:ea typeface="Gagalin"/>
                <a:cs typeface="Gagalin"/>
                <a:sym typeface="Gagalin"/>
              </a:rPr>
              <a:t>стероиди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1028700" y="4495800"/>
            <a:ext cx="7620000" cy="4762500"/>
            <a:chOff x="0" y="0"/>
            <a:chExt cx="2717450" cy="1698406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-10795" y="-1905"/>
              <a:ext cx="2728118" cy="1700184"/>
            </a:xfrm>
            <a:custGeom>
              <a:avLst/>
              <a:gdLst/>
              <a:ahLst/>
              <a:cxnLst/>
              <a:rect r="r" b="b" t="t" l="l"/>
              <a:pathLst>
                <a:path h="1700184" w="2728118">
                  <a:moveTo>
                    <a:pt x="2711989" y="186309"/>
                  </a:moveTo>
                  <a:cubicBezTo>
                    <a:pt x="2711608" y="125349"/>
                    <a:pt x="2721006" y="8509"/>
                    <a:pt x="2721006" y="8509"/>
                  </a:cubicBezTo>
                  <a:lnTo>
                    <a:pt x="2576099" y="6223"/>
                  </a:lnTo>
                  <a:lnTo>
                    <a:pt x="2370613" y="16002"/>
                  </a:lnTo>
                  <a:cubicBezTo>
                    <a:pt x="2370613" y="16002"/>
                    <a:pt x="2036984" y="0"/>
                    <a:pt x="2005107" y="14986"/>
                  </a:cubicBezTo>
                  <a:cubicBezTo>
                    <a:pt x="1973103" y="29972"/>
                    <a:pt x="1907190" y="6223"/>
                    <a:pt x="1907190" y="6223"/>
                  </a:cubicBezTo>
                  <a:lnTo>
                    <a:pt x="931164" y="4318"/>
                  </a:lnTo>
                  <a:lnTo>
                    <a:pt x="640207" y="3556"/>
                  </a:lnTo>
                  <a:lnTo>
                    <a:pt x="413258" y="11430"/>
                  </a:lnTo>
                  <a:lnTo>
                    <a:pt x="149479" y="10668"/>
                  </a:lnTo>
                  <a:lnTo>
                    <a:pt x="49403" y="1905"/>
                  </a:lnTo>
                  <a:cubicBezTo>
                    <a:pt x="33528" y="1905"/>
                    <a:pt x="20701" y="14605"/>
                    <a:pt x="20701" y="30480"/>
                  </a:cubicBezTo>
                  <a:lnTo>
                    <a:pt x="36957" y="275590"/>
                  </a:lnTo>
                  <a:lnTo>
                    <a:pt x="19177" y="546989"/>
                  </a:lnTo>
                  <a:lnTo>
                    <a:pt x="17018" y="1054516"/>
                  </a:lnTo>
                  <a:lnTo>
                    <a:pt x="25019" y="1233332"/>
                  </a:lnTo>
                  <a:cubicBezTo>
                    <a:pt x="25019" y="1233332"/>
                    <a:pt x="0" y="1274480"/>
                    <a:pt x="16002" y="1434500"/>
                  </a:cubicBezTo>
                  <a:cubicBezTo>
                    <a:pt x="32004" y="1594520"/>
                    <a:pt x="49276" y="1689770"/>
                    <a:pt x="49276" y="1689770"/>
                  </a:cubicBezTo>
                  <a:lnTo>
                    <a:pt x="132842" y="1690024"/>
                  </a:lnTo>
                  <a:lnTo>
                    <a:pt x="305562" y="1673514"/>
                  </a:lnTo>
                  <a:lnTo>
                    <a:pt x="532511" y="1691040"/>
                  </a:lnTo>
                  <a:lnTo>
                    <a:pt x="771144" y="1700184"/>
                  </a:lnTo>
                  <a:lnTo>
                    <a:pt x="906526" y="1675038"/>
                  </a:lnTo>
                  <a:lnTo>
                    <a:pt x="1008761" y="1692310"/>
                  </a:lnTo>
                  <a:lnTo>
                    <a:pt x="1971960" y="1694215"/>
                  </a:lnTo>
                  <a:lnTo>
                    <a:pt x="2214911" y="1694850"/>
                  </a:lnTo>
                  <a:lnTo>
                    <a:pt x="2451766" y="1685198"/>
                  </a:lnTo>
                  <a:lnTo>
                    <a:pt x="2638075" y="1695993"/>
                  </a:lnTo>
                  <a:lnTo>
                    <a:pt x="2715545" y="1696247"/>
                  </a:lnTo>
                  <a:lnTo>
                    <a:pt x="2715926" y="1548292"/>
                  </a:lnTo>
                  <a:lnTo>
                    <a:pt x="2716180" y="1434627"/>
                  </a:lnTo>
                  <a:lnTo>
                    <a:pt x="2708306" y="1229141"/>
                  </a:lnTo>
                  <a:lnTo>
                    <a:pt x="2717196" y="1060993"/>
                  </a:lnTo>
                  <a:lnTo>
                    <a:pt x="2718974" y="671576"/>
                  </a:lnTo>
                  <a:lnTo>
                    <a:pt x="2728118" y="424561"/>
                  </a:lnTo>
                  <a:cubicBezTo>
                    <a:pt x="2728118" y="424561"/>
                    <a:pt x="2712116" y="247015"/>
                    <a:pt x="2711735" y="186055"/>
                  </a:cubicBezTo>
                  <a:close/>
                </a:path>
              </a:pathLst>
            </a:custGeom>
            <a:solidFill>
              <a:srgbClr val="FFFAEB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9952176" y="1343025"/>
            <a:ext cx="7013299" cy="7524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49"/>
              </a:lnSpc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Стероидите са важни биологични молекули, които играят разнообразни роли в организма -  регулират хормоналната дейност, метаболизма, възпалителните процеси и репродукцията.</a:t>
            </a:r>
          </a:p>
          <a:p>
            <a:pPr algn="ctr">
              <a:lnSpc>
                <a:spcPts val="3749"/>
              </a:lnSpc>
            </a:pPr>
          </a:p>
          <a:p>
            <a:pPr algn="ctr">
              <a:lnSpc>
                <a:spcPts val="3749"/>
              </a:lnSpc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Някои важни стероиди са: холестерол, полови хормони, кортикостероиди, жлъчни киселини, антиандрогени и анаболни стероиди.</a:t>
            </a:r>
          </a:p>
          <a:p>
            <a:pPr algn="ctr">
              <a:lnSpc>
                <a:spcPts val="3749"/>
              </a:lnSpc>
            </a:pPr>
          </a:p>
          <a:p>
            <a:pPr algn="ctr" marL="0" indent="0" lvl="0">
              <a:lnSpc>
                <a:spcPts val="3749"/>
              </a:lnSpc>
              <a:spcBef>
                <a:spcPct val="0"/>
              </a:spcBef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Стероидите имат обща структура, състояща се от четири въглеродни пръстена (три шест-членни и един пет-членен), които са свързани в специфична конфигурация.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3180534" y="8165556"/>
            <a:ext cx="3278233" cy="1092744"/>
          </a:xfrm>
          <a:custGeom>
            <a:avLst/>
            <a:gdLst/>
            <a:ahLst/>
            <a:cxnLst/>
            <a:rect r="r" b="b" t="t" l="l"/>
            <a:pathLst>
              <a:path h="1092744" w="3278233">
                <a:moveTo>
                  <a:pt x="0" y="0"/>
                </a:moveTo>
                <a:lnTo>
                  <a:pt x="3278232" y="0"/>
                </a:lnTo>
                <a:lnTo>
                  <a:pt x="3278232" y="1092744"/>
                </a:lnTo>
                <a:lnTo>
                  <a:pt x="0" y="10927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288049" y="4773350"/>
            <a:ext cx="7101302" cy="3238500"/>
            <a:chOff x="0" y="0"/>
            <a:chExt cx="6879386" cy="3137297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-2540" y="-5080"/>
              <a:ext cx="6889546" cy="3146187"/>
            </a:xfrm>
            <a:custGeom>
              <a:avLst/>
              <a:gdLst/>
              <a:ahLst/>
              <a:cxnLst/>
              <a:rect r="r" b="b" t="t" l="l"/>
              <a:pathLst>
                <a:path h="3146187" w="6889546">
                  <a:moveTo>
                    <a:pt x="6837543" y="17049"/>
                  </a:moveTo>
                  <a:lnTo>
                    <a:pt x="6813872" y="17049"/>
                  </a:lnTo>
                  <a:cubicBezTo>
                    <a:pt x="6251685" y="17049"/>
                    <a:pt x="5689499" y="19709"/>
                    <a:pt x="5130272" y="22369"/>
                  </a:cubicBezTo>
                  <a:cubicBezTo>
                    <a:pt x="4133130" y="27689"/>
                    <a:pt x="3133030" y="35668"/>
                    <a:pt x="2135889" y="36998"/>
                  </a:cubicBezTo>
                  <a:cubicBezTo>
                    <a:pt x="1748277" y="36998"/>
                    <a:pt x="1360664" y="27689"/>
                    <a:pt x="973051" y="17049"/>
                  </a:cubicBezTo>
                  <a:cubicBezTo>
                    <a:pt x="653493" y="7740"/>
                    <a:pt x="328016" y="0"/>
                    <a:pt x="8458" y="10400"/>
                  </a:cubicBezTo>
                  <a:cubicBezTo>
                    <a:pt x="11417" y="220528"/>
                    <a:pt x="14376" y="430656"/>
                    <a:pt x="20293" y="639455"/>
                  </a:cubicBezTo>
                  <a:cubicBezTo>
                    <a:pt x="29170" y="1106259"/>
                    <a:pt x="43964" y="1573063"/>
                    <a:pt x="35088" y="2039868"/>
                  </a:cubicBezTo>
                  <a:cubicBezTo>
                    <a:pt x="32129" y="2271275"/>
                    <a:pt x="11417" y="2502682"/>
                    <a:pt x="2540" y="2734089"/>
                  </a:cubicBezTo>
                  <a:cubicBezTo>
                    <a:pt x="0" y="2859102"/>
                    <a:pt x="20293" y="2984116"/>
                    <a:pt x="38047" y="3107799"/>
                  </a:cubicBezTo>
                  <a:cubicBezTo>
                    <a:pt x="177114" y="3102479"/>
                    <a:pt x="319140" y="3106469"/>
                    <a:pt x="455248" y="3111788"/>
                  </a:cubicBezTo>
                  <a:cubicBezTo>
                    <a:pt x="665328" y="3119768"/>
                    <a:pt x="872449" y="3129077"/>
                    <a:pt x="1082530" y="3133067"/>
                  </a:cubicBezTo>
                  <a:cubicBezTo>
                    <a:pt x="2053041" y="3146187"/>
                    <a:pt x="3026511" y="3138387"/>
                    <a:pt x="3997022" y="3127748"/>
                  </a:cubicBezTo>
                  <a:cubicBezTo>
                    <a:pt x="4952739" y="3115778"/>
                    <a:pt x="5911415" y="3102479"/>
                    <a:pt x="6870091" y="3101149"/>
                  </a:cubicBezTo>
                  <a:cubicBezTo>
                    <a:pt x="6852337" y="2925599"/>
                    <a:pt x="6831625" y="2750048"/>
                    <a:pt x="6819790" y="2573168"/>
                  </a:cubicBezTo>
                  <a:cubicBezTo>
                    <a:pt x="6790201" y="2130303"/>
                    <a:pt x="6831625" y="1688767"/>
                    <a:pt x="6858255" y="1245901"/>
                  </a:cubicBezTo>
                  <a:cubicBezTo>
                    <a:pt x="6883196" y="837614"/>
                    <a:pt x="6889546" y="426667"/>
                    <a:pt x="6837543" y="17049"/>
                  </a:cubicBezTo>
                  <a:close/>
                </a:path>
              </a:pathLst>
            </a:custGeom>
            <a:blipFill>
              <a:blip r:embed="rId5"/>
              <a:stretch>
                <a:fillRect l="0" t="-11821" r="0" b="-11821"/>
              </a:stretch>
            </a:blipFill>
          </p:spPr>
        </p:sp>
      </p:grp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3733800"/>
            <a:ext cx="7620000" cy="5524500"/>
            <a:chOff x="0" y="0"/>
            <a:chExt cx="2717450" cy="197015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10795" y="-1905"/>
              <a:ext cx="2728118" cy="1971929"/>
            </a:xfrm>
            <a:custGeom>
              <a:avLst/>
              <a:gdLst/>
              <a:ahLst/>
              <a:cxnLst/>
              <a:rect r="r" b="b" t="t" l="l"/>
              <a:pathLst>
                <a:path h="1971929" w="2728118">
                  <a:moveTo>
                    <a:pt x="2711989" y="186309"/>
                  </a:moveTo>
                  <a:cubicBezTo>
                    <a:pt x="2711608" y="125349"/>
                    <a:pt x="2721006" y="8509"/>
                    <a:pt x="2721006" y="8509"/>
                  </a:cubicBezTo>
                  <a:lnTo>
                    <a:pt x="2576099" y="6223"/>
                  </a:lnTo>
                  <a:lnTo>
                    <a:pt x="2370613" y="16002"/>
                  </a:lnTo>
                  <a:cubicBezTo>
                    <a:pt x="2370613" y="16002"/>
                    <a:pt x="2036984" y="0"/>
                    <a:pt x="2005107" y="14986"/>
                  </a:cubicBezTo>
                  <a:cubicBezTo>
                    <a:pt x="1973103" y="29972"/>
                    <a:pt x="1907190" y="6223"/>
                    <a:pt x="1907190" y="6223"/>
                  </a:cubicBezTo>
                  <a:lnTo>
                    <a:pt x="931164" y="4318"/>
                  </a:lnTo>
                  <a:lnTo>
                    <a:pt x="640207" y="3556"/>
                  </a:lnTo>
                  <a:lnTo>
                    <a:pt x="413258" y="11430"/>
                  </a:lnTo>
                  <a:lnTo>
                    <a:pt x="149479" y="10668"/>
                  </a:lnTo>
                  <a:lnTo>
                    <a:pt x="49403" y="1905"/>
                  </a:lnTo>
                  <a:cubicBezTo>
                    <a:pt x="33528" y="1905"/>
                    <a:pt x="20701" y="14605"/>
                    <a:pt x="20701" y="30480"/>
                  </a:cubicBezTo>
                  <a:lnTo>
                    <a:pt x="36957" y="275590"/>
                  </a:lnTo>
                  <a:lnTo>
                    <a:pt x="19177" y="546989"/>
                  </a:lnTo>
                  <a:lnTo>
                    <a:pt x="17018" y="1326261"/>
                  </a:lnTo>
                  <a:lnTo>
                    <a:pt x="25019" y="1505077"/>
                  </a:lnTo>
                  <a:cubicBezTo>
                    <a:pt x="25019" y="1505077"/>
                    <a:pt x="0" y="1546225"/>
                    <a:pt x="16002" y="1706245"/>
                  </a:cubicBezTo>
                  <a:cubicBezTo>
                    <a:pt x="32004" y="1866265"/>
                    <a:pt x="49276" y="1961515"/>
                    <a:pt x="49276" y="1961515"/>
                  </a:cubicBezTo>
                  <a:lnTo>
                    <a:pt x="132842" y="1961769"/>
                  </a:lnTo>
                  <a:lnTo>
                    <a:pt x="305562" y="1945259"/>
                  </a:lnTo>
                  <a:lnTo>
                    <a:pt x="532511" y="1962785"/>
                  </a:lnTo>
                  <a:lnTo>
                    <a:pt x="771144" y="1971929"/>
                  </a:lnTo>
                  <a:lnTo>
                    <a:pt x="906526" y="1946783"/>
                  </a:lnTo>
                  <a:lnTo>
                    <a:pt x="1008761" y="1964055"/>
                  </a:lnTo>
                  <a:lnTo>
                    <a:pt x="1971960" y="1965960"/>
                  </a:lnTo>
                  <a:lnTo>
                    <a:pt x="2214911" y="1966595"/>
                  </a:lnTo>
                  <a:lnTo>
                    <a:pt x="2451766" y="1956943"/>
                  </a:lnTo>
                  <a:lnTo>
                    <a:pt x="2638075" y="1967738"/>
                  </a:lnTo>
                  <a:lnTo>
                    <a:pt x="2715545" y="1967992"/>
                  </a:lnTo>
                  <a:lnTo>
                    <a:pt x="2715926" y="1820037"/>
                  </a:lnTo>
                  <a:lnTo>
                    <a:pt x="2716180" y="1706372"/>
                  </a:lnTo>
                  <a:lnTo>
                    <a:pt x="2708306" y="1500886"/>
                  </a:lnTo>
                  <a:lnTo>
                    <a:pt x="2717196" y="1332738"/>
                  </a:lnTo>
                  <a:lnTo>
                    <a:pt x="2718974" y="671576"/>
                  </a:lnTo>
                  <a:lnTo>
                    <a:pt x="2728118" y="424561"/>
                  </a:lnTo>
                  <a:cubicBezTo>
                    <a:pt x="2728118" y="424561"/>
                    <a:pt x="2712116" y="247015"/>
                    <a:pt x="2711735" y="186055"/>
                  </a:cubicBezTo>
                  <a:close/>
                </a:path>
              </a:pathLst>
            </a:custGeom>
            <a:solidFill>
              <a:srgbClr val="FFFAE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9639300" y="3733800"/>
            <a:ext cx="7620000" cy="5524500"/>
            <a:chOff x="0" y="0"/>
            <a:chExt cx="2717450" cy="197015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-10795" y="-1905"/>
              <a:ext cx="2728118" cy="1971929"/>
            </a:xfrm>
            <a:custGeom>
              <a:avLst/>
              <a:gdLst/>
              <a:ahLst/>
              <a:cxnLst/>
              <a:rect r="r" b="b" t="t" l="l"/>
              <a:pathLst>
                <a:path h="1971929" w="2728118">
                  <a:moveTo>
                    <a:pt x="2711989" y="186309"/>
                  </a:moveTo>
                  <a:cubicBezTo>
                    <a:pt x="2711608" y="125349"/>
                    <a:pt x="2721006" y="8509"/>
                    <a:pt x="2721006" y="8509"/>
                  </a:cubicBezTo>
                  <a:lnTo>
                    <a:pt x="2576099" y="6223"/>
                  </a:lnTo>
                  <a:lnTo>
                    <a:pt x="2370613" y="16002"/>
                  </a:lnTo>
                  <a:cubicBezTo>
                    <a:pt x="2370613" y="16002"/>
                    <a:pt x="2036984" y="0"/>
                    <a:pt x="2005107" y="14986"/>
                  </a:cubicBezTo>
                  <a:cubicBezTo>
                    <a:pt x="1973103" y="29972"/>
                    <a:pt x="1907190" y="6223"/>
                    <a:pt x="1907190" y="6223"/>
                  </a:cubicBezTo>
                  <a:lnTo>
                    <a:pt x="931164" y="4318"/>
                  </a:lnTo>
                  <a:lnTo>
                    <a:pt x="640207" y="3556"/>
                  </a:lnTo>
                  <a:lnTo>
                    <a:pt x="413258" y="11430"/>
                  </a:lnTo>
                  <a:lnTo>
                    <a:pt x="149479" y="10668"/>
                  </a:lnTo>
                  <a:lnTo>
                    <a:pt x="49403" y="1905"/>
                  </a:lnTo>
                  <a:cubicBezTo>
                    <a:pt x="33528" y="1905"/>
                    <a:pt x="20701" y="14605"/>
                    <a:pt x="20701" y="30480"/>
                  </a:cubicBezTo>
                  <a:lnTo>
                    <a:pt x="36957" y="275590"/>
                  </a:lnTo>
                  <a:lnTo>
                    <a:pt x="19177" y="546989"/>
                  </a:lnTo>
                  <a:lnTo>
                    <a:pt x="17018" y="1326261"/>
                  </a:lnTo>
                  <a:lnTo>
                    <a:pt x="25019" y="1505077"/>
                  </a:lnTo>
                  <a:cubicBezTo>
                    <a:pt x="25019" y="1505077"/>
                    <a:pt x="0" y="1546225"/>
                    <a:pt x="16002" y="1706245"/>
                  </a:cubicBezTo>
                  <a:cubicBezTo>
                    <a:pt x="32004" y="1866265"/>
                    <a:pt x="49276" y="1961515"/>
                    <a:pt x="49276" y="1961515"/>
                  </a:cubicBezTo>
                  <a:lnTo>
                    <a:pt x="132842" y="1961769"/>
                  </a:lnTo>
                  <a:lnTo>
                    <a:pt x="305562" y="1945259"/>
                  </a:lnTo>
                  <a:lnTo>
                    <a:pt x="532511" y="1962785"/>
                  </a:lnTo>
                  <a:lnTo>
                    <a:pt x="771144" y="1971929"/>
                  </a:lnTo>
                  <a:lnTo>
                    <a:pt x="906526" y="1946783"/>
                  </a:lnTo>
                  <a:lnTo>
                    <a:pt x="1008761" y="1964055"/>
                  </a:lnTo>
                  <a:lnTo>
                    <a:pt x="1971960" y="1965960"/>
                  </a:lnTo>
                  <a:lnTo>
                    <a:pt x="2214911" y="1966595"/>
                  </a:lnTo>
                  <a:lnTo>
                    <a:pt x="2451766" y="1956943"/>
                  </a:lnTo>
                  <a:lnTo>
                    <a:pt x="2638075" y="1967738"/>
                  </a:lnTo>
                  <a:lnTo>
                    <a:pt x="2715545" y="1967992"/>
                  </a:lnTo>
                  <a:lnTo>
                    <a:pt x="2715926" y="1820037"/>
                  </a:lnTo>
                  <a:lnTo>
                    <a:pt x="2716180" y="1706372"/>
                  </a:lnTo>
                  <a:lnTo>
                    <a:pt x="2708306" y="1500886"/>
                  </a:lnTo>
                  <a:lnTo>
                    <a:pt x="2717196" y="1332738"/>
                  </a:lnTo>
                  <a:lnTo>
                    <a:pt x="2718974" y="671576"/>
                  </a:lnTo>
                  <a:lnTo>
                    <a:pt x="2728118" y="424561"/>
                  </a:lnTo>
                  <a:cubicBezTo>
                    <a:pt x="2728118" y="424561"/>
                    <a:pt x="2712116" y="247015"/>
                    <a:pt x="2711735" y="186055"/>
                  </a:cubicBezTo>
                  <a:close/>
                </a:path>
              </a:pathLst>
            </a:custGeom>
            <a:solidFill>
              <a:srgbClr val="FFFAEB"/>
            </a:solidFill>
          </p:spPr>
        </p:sp>
      </p:grpSp>
      <p:sp>
        <p:nvSpPr>
          <p:cNvPr name="Freeform 6" id="6"/>
          <p:cNvSpPr/>
          <p:nvPr/>
        </p:nvSpPr>
        <p:spPr>
          <a:xfrm flipH="false" flipV="false" rot="5400000">
            <a:off x="7986513" y="-6449997"/>
            <a:ext cx="2314974" cy="16230600"/>
          </a:xfrm>
          <a:custGeom>
            <a:avLst/>
            <a:gdLst/>
            <a:ahLst/>
            <a:cxnLst/>
            <a:rect r="r" b="b" t="t" l="l"/>
            <a:pathLst>
              <a:path h="16230600" w="2314974">
                <a:moveTo>
                  <a:pt x="0" y="16230600"/>
                </a:moveTo>
                <a:lnTo>
                  <a:pt x="0" y="0"/>
                </a:lnTo>
                <a:lnTo>
                  <a:pt x="2314974" y="0"/>
                </a:lnTo>
                <a:lnTo>
                  <a:pt x="2314974" y="16230600"/>
                </a:lnTo>
                <a:lnTo>
                  <a:pt x="0" y="16230600"/>
                </a:lnTo>
                <a:close/>
              </a:path>
            </a:pathLst>
          </a:custGeom>
          <a:blipFill>
            <a:blip r:embed="rId2"/>
            <a:stretch>
              <a:fillRect l="-24831" t="0" r="-432991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347146">
            <a:off x="16447941" y="137119"/>
            <a:ext cx="650239" cy="972808"/>
          </a:xfrm>
          <a:custGeom>
            <a:avLst/>
            <a:gdLst/>
            <a:ahLst/>
            <a:cxnLst/>
            <a:rect r="r" b="b" t="t" l="l"/>
            <a:pathLst>
              <a:path h="972808" w="650239">
                <a:moveTo>
                  <a:pt x="0" y="0"/>
                </a:moveTo>
                <a:lnTo>
                  <a:pt x="650238" y="0"/>
                </a:lnTo>
                <a:lnTo>
                  <a:pt x="650238" y="972809"/>
                </a:lnTo>
                <a:lnTo>
                  <a:pt x="0" y="9728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476500" y="580707"/>
            <a:ext cx="13335000" cy="962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480"/>
              </a:lnSpc>
              <a:spcBef>
                <a:spcPct val="0"/>
              </a:spcBef>
            </a:pPr>
            <a:r>
              <a:rPr lang="en-US" sz="6800">
                <a:solidFill>
                  <a:srgbClr val="053264"/>
                </a:solidFill>
                <a:latin typeface="Gagalin"/>
                <a:ea typeface="Gagalin"/>
                <a:cs typeface="Gagalin"/>
                <a:sym typeface="Gagalin"/>
              </a:rPr>
              <a:t>гликолипиди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402246" y="4329112"/>
            <a:ext cx="6710984" cy="4724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49"/>
              </a:lnSpc>
              <a:spcBef>
                <a:spcPct val="0"/>
              </a:spcBef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Гликолипидите са важни молекули в клетъчните мембрани, които  изпълняват структурни функции, но също така участват в клетъчната комуникация, разпознаване и сигнализация. Тези молекули са особено важни в нервната система и имунните процеси, като подпомагат клетъчната защита и координацията на клетъчните отговори.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1889094" y="8165556"/>
            <a:ext cx="3278233" cy="1092744"/>
          </a:xfrm>
          <a:custGeom>
            <a:avLst/>
            <a:gdLst/>
            <a:ahLst/>
            <a:cxnLst/>
            <a:rect r="r" b="b" t="t" l="l"/>
            <a:pathLst>
              <a:path h="1092744" w="3278233">
                <a:moveTo>
                  <a:pt x="0" y="0"/>
                </a:moveTo>
                <a:lnTo>
                  <a:pt x="3278233" y="0"/>
                </a:lnTo>
                <a:lnTo>
                  <a:pt x="3278233" y="1092744"/>
                </a:lnTo>
                <a:lnTo>
                  <a:pt x="0" y="109274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9977559" y="4580283"/>
            <a:ext cx="7101302" cy="3238500"/>
            <a:chOff x="0" y="0"/>
            <a:chExt cx="6879386" cy="3137297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-2540" y="-5080"/>
              <a:ext cx="6889546" cy="3146187"/>
            </a:xfrm>
            <a:custGeom>
              <a:avLst/>
              <a:gdLst/>
              <a:ahLst/>
              <a:cxnLst/>
              <a:rect r="r" b="b" t="t" l="l"/>
              <a:pathLst>
                <a:path h="3146187" w="6889546">
                  <a:moveTo>
                    <a:pt x="6837543" y="17049"/>
                  </a:moveTo>
                  <a:lnTo>
                    <a:pt x="6813872" y="17049"/>
                  </a:lnTo>
                  <a:cubicBezTo>
                    <a:pt x="6251685" y="17049"/>
                    <a:pt x="5689499" y="19709"/>
                    <a:pt x="5130272" y="22369"/>
                  </a:cubicBezTo>
                  <a:cubicBezTo>
                    <a:pt x="4133130" y="27689"/>
                    <a:pt x="3133030" y="35668"/>
                    <a:pt x="2135889" y="36998"/>
                  </a:cubicBezTo>
                  <a:cubicBezTo>
                    <a:pt x="1748277" y="36998"/>
                    <a:pt x="1360664" y="27689"/>
                    <a:pt x="973051" y="17049"/>
                  </a:cubicBezTo>
                  <a:cubicBezTo>
                    <a:pt x="653493" y="7740"/>
                    <a:pt x="328016" y="0"/>
                    <a:pt x="8458" y="10400"/>
                  </a:cubicBezTo>
                  <a:cubicBezTo>
                    <a:pt x="11417" y="220528"/>
                    <a:pt x="14376" y="430656"/>
                    <a:pt x="20293" y="639455"/>
                  </a:cubicBezTo>
                  <a:cubicBezTo>
                    <a:pt x="29170" y="1106259"/>
                    <a:pt x="43964" y="1573063"/>
                    <a:pt x="35088" y="2039868"/>
                  </a:cubicBezTo>
                  <a:cubicBezTo>
                    <a:pt x="32129" y="2271275"/>
                    <a:pt x="11417" y="2502682"/>
                    <a:pt x="2540" y="2734089"/>
                  </a:cubicBezTo>
                  <a:cubicBezTo>
                    <a:pt x="0" y="2859102"/>
                    <a:pt x="20293" y="2984116"/>
                    <a:pt x="38047" y="3107799"/>
                  </a:cubicBezTo>
                  <a:cubicBezTo>
                    <a:pt x="177114" y="3102479"/>
                    <a:pt x="319140" y="3106469"/>
                    <a:pt x="455248" y="3111788"/>
                  </a:cubicBezTo>
                  <a:cubicBezTo>
                    <a:pt x="665328" y="3119768"/>
                    <a:pt x="872449" y="3129077"/>
                    <a:pt x="1082530" y="3133067"/>
                  </a:cubicBezTo>
                  <a:cubicBezTo>
                    <a:pt x="2053041" y="3146187"/>
                    <a:pt x="3026511" y="3138387"/>
                    <a:pt x="3997022" y="3127748"/>
                  </a:cubicBezTo>
                  <a:cubicBezTo>
                    <a:pt x="4952739" y="3115778"/>
                    <a:pt x="5911415" y="3102479"/>
                    <a:pt x="6870091" y="3101149"/>
                  </a:cubicBezTo>
                  <a:cubicBezTo>
                    <a:pt x="6852337" y="2925599"/>
                    <a:pt x="6831625" y="2750048"/>
                    <a:pt x="6819790" y="2573168"/>
                  </a:cubicBezTo>
                  <a:cubicBezTo>
                    <a:pt x="6790201" y="2130303"/>
                    <a:pt x="6831625" y="1688767"/>
                    <a:pt x="6858255" y="1245901"/>
                  </a:cubicBezTo>
                  <a:cubicBezTo>
                    <a:pt x="6883196" y="837614"/>
                    <a:pt x="6889546" y="426667"/>
                    <a:pt x="6837543" y="17049"/>
                  </a:cubicBezTo>
                  <a:close/>
                </a:path>
              </a:pathLst>
            </a:custGeom>
            <a:blipFill>
              <a:blip r:embed="rId6"/>
              <a:stretch>
                <a:fillRect l="0" t="-32245" r="0" b="-32245"/>
              </a:stretch>
            </a:blip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1402246" y="1635693"/>
            <a:ext cx="15676615" cy="1457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49"/>
              </a:lnSpc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Липиди, които съдържат една или повече захарни молекули, свързани с липидната част. Най-често срещаните захари в гликолипидите са глюкоза, галактоза и сорбитол.</a:t>
            </a:r>
          </a:p>
          <a:p>
            <a:pPr algn="ctr" marL="0" indent="0" lvl="0">
              <a:lnSpc>
                <a:spcPts val="3749"/>
              </a:lnSpc>
              <a:spcBef>
                <a:spcPct val="0"/>
              </a:spcBef>
            </a:pPr>
          </a:p>
        </p:txBody>
      </p:sp>
    </p:spTree>
  </p:cSld>
  <p:clrMapOvr>
    <a:masterClrMapping/>
  </p:clrMapOvr>
  <p:transition spd="fast">
    <p:fad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401300" y="1028700"/>
            <a:ext cx="6858000" cy="7620000"/>
          </a:xfrm>
          <a:custGeom>
            <a:avLst/>
            <a:gdLst/>
            <a:ahLst/>
            <a:cxnLst/>
            <a:rect r="r" b="b" t="t" l="l"/>
            <a:pathLst>
              <a:path h="7620000" w="6858000">
                <a:moveTo>
                  <a:pt x="0" y="0"/>
                </a:moveTo>
                <a:lnTo>
                  <a:pt x="6858000" y="0"/>
                </a:lnTo>
                <a:lnTo>
                  <a:pt x="6858000" y="7620000"/>
                </a:lnTo>
                <a:lnTo>
                  <a:pt x="0" y="762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-13118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9639300" y="1508372"/>
            <a:ext cx="7048500" cy="7749928"/>
            <a:chOff x="0" y="0"/>
            <a:chExt cx="5232400" cy="57531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1269" y="0"/>
              <a:ext cx="5231131" cy="5722620"/>
            </a:xfrm>
            <a:custGeom>
              <a:avLst/>
              <a:gdLst/>
              <a:ahLst/>
              <a:cxnLst/>
              <a:rect r="r" b="b" t="t" l="l"/>
              <a:pathLst>
                <a:path h="5722620" w="5231131">
                  <a:moveTo>
                    <a:pt x="5231131" y="0"/>
                  </a:moveTo>
                  <a:lnTo>
                    <a:pt x="5231131" y="5293360"/>
                  </a:lnTo>
                  <a:lnTo>
                    <a:pt x="5231131" y="5416550"/>
                  </a:lnTo>
                  <a:lnTo>
                    <a:pt x="5231131" y="5661660"/>
                  </a:lnTo>
                  <a:cubicBezTo>
                    <a:pt x="5231131" y="5661660"/>
                    <a:pt x="5170171" y="5692140"/>
                    <a:pt x="5139691" y="5692140"/>
                  </a:cubicBezTo>
                  <a:cubicBezTo>
                    <a:pt x="5139691" y="5692140"/>
                    <a:pt x="5078731" y="5692140"/>
                    <a:pt x="5048251" y="5692140"/>
                  </a:cubicBezTo>
                  <a:cubicBezTo>
                    <a:pt x="5048251" y="5692140"/>
                    <a:pt x="4987291" y="5661660"/>
                    <a:pt x="4956811" y="5661660"/>
                  </a:cubicBezTo>
                  <a:cubicBezTo>
                    <a:pt x="4926330" y="5661660"/>
                    <a:pt x="4895851" y="5661660"/>
                    <a:pt x="4834890" y="5661660"/>
                  </a:cubicBezTo>
                  <a:cubicBezTo>
                    <a:pt x="4834890" y="5661660"/>
                    <a:pt x="4773931" y="5661660"/>
                    <a:pt x="4743450" y="5661660"/>
                  </a:cubicBezTo>
                  <a:lnTo>
                    <a:pt x="4498340" y="5631180"/>
                  </a:lnTo>
                  <a:cubicBezTo>
                    <a:pt x="4498340" y="5631180"/>
                    <a:pt x="4467861" y="5600700"/>
                    <a:pt x="4406900" y="5631180"/>
                  </a:cubicBezTo>
                  <a:cubicBezTo>
                    <a:pt x="4406900" y="5631180"/>
                    <a:pt x="4222750" y="5692140"/>
                    <a:pt x="4131310" y="5661660"/>
                  </a:cubicBezTo>
                  <a:cubicBezTo>
                    <a:pt x="4131310" y="5661660"/>
                    <a:pt x="3978910" y="5631180"/>
                    <a:pt x="3947160" y="5631180"/>
                  </a:cubicBezTo>
                  <a:cubicBezTo>
                    <a:pt x="3915410" y="5631180"/>
                    <a:pt x="3855720" y="5661660"/>
                    <a:pt x="3855720" y="5661660"/>
                  </a:cubicBezTo>
                  <a:cubicBezTo>
                    <a:pt x="3855720" y="5661660"/>
                    <a:pt x="3733800" y="5692140"/>
                    <a:pt x="3671570" y="5661660"/>
                  </a:cubicBezTo>
                  <a:cubicBezTo>
                    <a:pt x="3671570" y="5661660"/>
                    <a:pt x="3549650" y="5600700"/>
                    <a:pt x="3456940" y="5661660"/>
                  </a:cubicBezTo>
                  <a:cubicBezTo>
                    <a:pt x="3456940" y="5661660"/>
                    <a:pt x="3365500" y="5692140"/>
                    <a:pt x="3335020" y="5661660"/>
                  </a:cubicBezTo>
                  <a:cubicBezTo>
                    <a:pt x="3335020" y="5661660"/>
                    <a:pt x="3059430" y="5692140"/>
                    <a:pt x="2998470" y="5722620"/>
                  </a:cubicBezTo>
                  <a:lnTo>
                    <a:pt x="2722880" y="5600700"/>
                  </a:lnTo>
                  <a:lnTo>
                    <a:pt x="2661920" y="5600700"/>
                  </a:lnTo>
                  <a:cubicBezTo>
                    <a:pt x="2661920" y="5600700"/>
                    <a:pt x="2540000" y="5600700"/>
                    <a:pt x="2447290" y="5509259"/>
                  </a:cubicBezTo>
                  <a:lnTo>
                    <a:pt x="2294890" y="5509259"/>
                  </a:lnTo>
                  <a:lnTo>
                    <a:pt x="2142490" y="5570219"/>
                  </a:lnTo>
                  <a:cubicBezTo>
                    <a:pt x="2142490" y="5570219"/>
                    <a:pt x="1990090" y="5631179"/>
                    <a:pt x="1927860" y="5600699"/>
                  </a:cubicBezTo>
                  <a:lnTo>
                    <a:pt x="1591310" y="5631179"/>
                  </a:lnTo>
                  <a:lnTo>
                    <a:pt x="1469390" y="5631179"/>
                  </a:lnTo>
                  <a:cubicBezTo>
                    <a:pt x="1469390" y="5631179"/>
                    <a:pt x="1438910" y="5570219"/>
                    <a:pt x="1377950" y="5631179"/>
                  </a:cubicBezTo>
                  <a:cubicBezTo>
                    <a:pt x="1377950" y="5631179"/>
                    <a:pt x="1225550" y="5692139"/>
                    <a:pt x="1163320" y="5661659"/>
                  </a:cubicBezTo>
                  <a:lnTo>
                    <a:pt x="948690" y="5631179"/>
                  </a:lnTo>
                  <a:cubicBezTo>
                    <a:pt x="948690" y="5631179"/>
                    <a:pt x="796290" y="5661659"/>
                    <a:pt x="764540" y="5631179"/>
                  </a:cubicBezTo>
                  <a:cubicBezTo>
                    <a:pt x="764540" y="5631179"/>
                    <a:pt x="673100" y="5600699"/>
                    <a:pt x="580390" y="5631179"/>
                  </a:cubicBezTo>
                  <a:cubicBezTo>
                    <a:pt x="580390" y="5631179"/>
                    <a:pt x="488950" y="5570219"/>
                    <a:pt x="458470" y="5600699"/>
                  </a:cubicBezTo>
                  <a:cubicBezTo>
                    <a:pt x="427990" y="5631179"/>
                    <a:pt x="306070" y="5631179"/>
                    <a:pt x="306070" y="5631179"/>
                  </a:cubicBezTo>
                  <a:cubicBezTo>
                    <a:pt x="306070" y="5631179"/>
                    <a:pt x="184150" y="5692139"/>
                    <a:pt x="121920" y="5692139"/>
                  </a:cubicBezTo>
                  <a:cubicBezTo>
                    <a:pt x="59690" y="5692139"/>
                    <a:pt x="0" y="5692139"/>
                    <a:pt x="0" y="5692139"/>
                  </a:cubicBezTo>
                  <a:lnTo>
                    <a:pt x="0" y="5416549"/>
                  </a:lnTo>
                  <a:lnTo>
                    <a:pt x="0" y="5337809"/>
                  </a:lnTo>
                  <a:lnTo>
                    <a:pt x="0" y="0"/>
                  </a:lnTo>
                  <a:lnTo>
                    <a:pt x="5231131" y="0"/>
                  </a:lnTo>
                  <a:close/>
                </a:path>
              </a:pathLst>
            </a:custGeom>
            <a:blipFill>
              <a:blip r:embed="rId3"/>
              <a:stretch>
                <a:fillRect l="-32097" t="0" r="-32097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5477510"/>
              <a:ext cx="5232400" cy="275590"/>
            </a:xfrm>
            <a:custGeom>
              <a:avLst/>
              <a:gdLst/>
              <a:ahLst/>
              <a:cxnLst/>
              <a:rect r="r" b="b" t="t" l="l"/>
              <a:pathLst>
                <a:path h="275590" w="5232400">
                  <a:moveTo>
                    <a:pt x="5232400" y="275590"/>
                  </a:moveTo>
                  <a:lnTo>
                    <a:pt x="0" y="275590"/>
                  </a:lnTo>
                  <a:lnTo>
                    <a:pt x="0" y="0"/>
                  </a:lnTo>
                  <a:lnTo>
                    <a:pt x="5232400" y="0"/>
                  </a:lnTo>
                  <a:lnTo>
                    <a:pt x="5232400" y="275590"/>
                  </a:lnTo>
                  <a:close/>
                </a:path>
              </a:pathLst>
            </a:custGeom>
            <a:blipFill>
              <a:blip r:embed="rId4"/>
              <a:stretch>
                <a:fillRect l="-6641" t="-51757" r="-11933" b="-33974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1028700" y="1028700"/>
            <a:ext cx="7620000" cy="1870198"/>
          </a:xfrm>
          <a:custGeom>
            <a:avLst/>
            <a:gdLst/>
            <a:ahLst/>
            <a:cxnLst/>
            <a:rect r="r" b="b" t="t" l="l"/>
            <a:pathLst>
              <a:path h="1870198" w="7620000">
                <a:moveTo>
                  <a:pt x="0" y="0"/>
                </a:moveTo>
                <a:lnTo>
                  <a:pt x="7620000" y="0"/>
                </a:lnTo>
                <a:lnTo>
                  <a:pt x="7620000" y="1870198"/>
                </a:lnTo>
                <a:lnTo>
                  <a:pt x="0" y="18701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7404" r="0" b="-38470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409700" y="1547487"/>
            <a:ext cx="6858000" cy="962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480"/>
              </a:lnSpc>
              <a:spcBef>
                <a:spcPct val="0"/>
              </a:spcBef>
            </a:pPr>
            <a:r>
              <a:rPr lang="en-US" sz="6800">
                <a:solidFill>
                  <a:srgbClr val="053264"/>
                </a:solidFill>
                <a:latin typeface="Gagalin"/>
                <a:ea typeface="Gagalin"/>
                <a:cs typeface="Gagalin"/>
                <a:sym typeface="Gagalin"/>
              </a:rPr>
              <a:t>восъци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2151941" y="1264738"/>
            <a:ext cx="2023219" cy="487267"/>
          </a:xfrm>
          <a:custGeom>
            <a:avLst/>
            <a:gdLst/>
            <a:ahLst/>
            <a:cxnLst/>
            <a:rect r="r" b="b" t="t" l="l"/>
            <a:pathLst>
              <a:path h="487267" w="2023219">
                <a:moveTo>
                  <a:pt x="0" y="0"/>
                </a:moveTo>
                <a:lnTo>
                  <a:pt x="2023218" y="0"/>
                </a:lnTo>
                <a:lnTo>
                  <a:pt x="2023218" y="487267"/>
                </a:lnTo>
                <a:lnTo>
                  <a:pt x="0" y="48726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1028700" y="3176795"/>
            <a:ext cx="7620000" cy="6305136"/>
            <a:chOff x="0" y="0"/>
            <a:chExt cx="5570975" cy="4609679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-889"/>
              <a:ext cx="5570975" cy="4610568"/>
            </a:xfrm>
            <a:custGeom>
              <a:avLst/>
              <a:gdLst/>
              <a:ahLst/>
              <a:cxnLst/>
              <a:rect r="r" b="b" t="t" l="l"/>
              <a:pathLst>
                <a:path h="4610568" w="5570975">
                  <a:moveTo>
                    <a:pt x="5465311" y="4585168"/>
                  </a:moveTo>
                  <a:cubicBezTo>
                    <a:pt x="5465311" y="4585168"/>
                    <a:pt x="5443975" y="4336502"/>
                    <a:pt x="5445245" y="4319357"/>
                  </a:cubicBezTo>
                  <a:cubicBezTo>
                    <a:pt x="5447277" y="4291417"/>
                    <a:pt x="5525382" y="4175720"/>
                    <a:pt x="5525382" y="4175720"/>
                  </a:cubicBezTo>
                  <a:lnTo>
                    <a:pt x="5545575" y="3938357"/>
                  </a:lnTo>
                  <a:lnTo>
                    <a:pt x="5355075" y="3917275"/>
                  </a:lnTo>
                  <a:lnTo>
                    <a:pt x="5389111" y="3819993"/>
                  </a:lnTo>
                  <a:lnTo>
                    <a:pt x="5558275" y="3794593"/>
                  </a:lnTo>
                  <a:lnTo>
                    <a:pt x="5558275" y="697357"/>
                  </a:lnTo>
                  <a:lnTo>
                    <a:pt x="5532875" y="482219"/>
                  </a:lnTo>
                  <a:lnTo>
                    <a:pt x="5558275" y="386588"/>
                  </a:lnTo>
                  <a:lnTo>
                    <a:pt x="5376411" y="241681"/>
                  </a:lnTo>
                  <a:lnTo>
                    <a:pt x="5466327" y="254381"/>
                  </a:lnTo>
                  <a:lnTo>
                    <a:pt x="5558275" y="241681"/>
                  </a:lnTo>
                  <a:lnTo>
                    <a:pt x="5570975" y="191135"/>
                  </a:lnTo>
                  <a:lnTo>
                    <a:pt x="5558275" y="123698"/>
                  </a:lnTo>
                  <a:lnTo>
                    <a:pt x="5558275" y="26289"/>
                  </a:lnTo>
                  <a:cubicBezTo>
                    <a:pt x="5558275" y="26289"/>
                    <a:pt x="5418575" y="12573"/>
                    <a:pt x="5394572" y="13589"/>
                  </a:cubicBezTo>
                  <a:cubicBezTo>
                    <a:pt x="5367775" y="14732"/>
                    <a:pt x="5270239" y="26289"/>
                    <a:pt x="5270239" y="26289"/>
                  </a:cubicBezTo>
                  <a:lnTo>
                    <a:pt x="5126856" y="13589"/>
                  </a:lnTo>
                  <a:lnTo>
                    <a:pt x="623824" y="13589"/>
                  </a:lnTo>
                  <a:cubicBezTo>
                    <a:pt x="623824" y="13589"/>
                    <a:pt x="590931" y="0"/>
                    <a:pt x="566547" y="889"/>
                  </a:cubicBezTo>
                  <a:cubicBezTo>
                    <a:pt x="514858" y="2921"/>
                    <a:pt x="303657" y="26289"/>
                    <a:pt x="303657" y="26289"/>
                  </a:cubicBezTo>
                  <a:lnTo>
                    <a:pt x="144780" y="889"/>
                  </a:lnTo>
                  <a:lnTo>
                    <a:pt x="0" y="13589"/>
                  </a:lnTo>
                  <a:lnTo>
                    <a:pt x="25400" y="347980"/>
                  </a:lnTo>
                  <a:lnTo>
                    <a:pt x="132207" y="488188"/>
                  </a:lnTo>
                  <a:lnTo>
                    <a:pt x="25400" y="715772"/>
                  </a:lnTo>
                  <a:lnTo>
                    <a:pt x="20955" y="3761192"/>
                  </a:lnTo>
                  <a:lnTo>
                    <a:pt x="19431" y="4043259"/>
                  </a:lnTo>
                  <a:cubicBezTo>
                    <a:pt x="19431" y="4043259"/>
                    <a:pt x="6731" y="4205692"/>
                    <a:pt x="6731" y="4209502"/>
                  </a:cubicBezTo>
                  <a:cubicBezTo>
                    <a:pt x="6731" y="4213312"/>
                    <a:pt x="32131" y="4339550"/>
                    <a:pt x="32131" y="4339550"/>
                  </a:cubicBezTo>
                  <a:lnTo>
                    <a:pt x="19431" y="4597868"/>
                  </a:lnTo>
                  <a:lnTo>
                    <a:pt x="238125" y="4610568"/>
                  </a:lnTo>
                  <a:lnTo>
                    <a:pt x="355346" y="4597868"/>
                  </a:lnTo>
                  <a:cubicBezTo>
                    <a:pt x="355346" y="4597868"/>
                    <a:pt x="552958" y="4255984"/>
                    <a:pt x="540258" y="4306784"/>
                  </a:cubicBezTo>
                  <a:cubicBezTo>
                    <a:pt x="527558" y="4357584"/>
                    <a:pt x="513207" y="4597868"/>
                    <a:pt x="513207" y="4597868"/>
                  </a:cubicBezTo>
                  <a:lnTo>
                    <a:pt x="5103107" y="4597868"/>
                  </a:lnTo>
                  <a:lnTo>
                    <a:pt x="5273414" y="4610568"/>
                  </a:lnTo>
                  <a:lnTo>
                    <a:pt x="5465438" y="4585168"/>
                  </a:lnTo>
                  <a:close/>
                </a:path>
              </a:pathLst>
            </a:custGeom>
            <a:solidFill>
              <a:srgbClr val="FFFAEB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1112768" y="3462337"/>
            <a:ext cx="7451863" cy="5657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49"/>
              </a:lnSpc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Восъците са органични съединения, които са естери на дълговерижни мастни киселини и алкохоли. Те са твърди при стайна температура и обикновено имат водоотблъскващи и защитни свойства. Восъците са разпространени в природата и играят важна роля в различни биологични процеси, като защитават растенията и животните от вредни външни влияния.</a:t>
            </a:r>
          </a:p>
          <a:p>
            <a:pPr algn="ctr" marL="0" indent="0" lvl="0">
              <a:lnSpc>
                <a:spcPts val="3749"/>
              </a:lnSpc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Използват се в различни области като козметика, фармацевтика и хранителна индустрия.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1889094" y="8165556"/>
            <a:ext cx="3278233" cy="1092744"/>
          </a:xfrm>
          <a:custGeom>
            <a:avLst/>
            <a:gdLst/>
            <a:ahLst/>
            <a:cxnLst/>
            <a:rect r="r" b="b" t="t" l="l"/>
            <a:pathLst>
              <a:path h="1092744" w="3278233">
                <a:moveTo>
                  <a:pt x="0" y="0"/>
                </a:moveTo>
                <a:lnTo>
                  <a:pt x="3278233" y="0"/>
                </a:lnTo>
                <a:lnTo>
                  <a:pt x="3278233" y="1092744"/>
                </a:lnTo>
                <a:lnTo>
                  <a:pt x="0" y="109274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7272472" y="-7653472"/>
            <a:ext cx="3743056" cy="18669000"/>
          </a:xfrm>
          <a:custGeom>
            <a:avLst/>
            <a:gdLst/>
            <a:ahLst/>
            <a:cxnLst/>
            <a:rect r="r" b="b" t="t" l="l"/>
            <a:pathLst>
              <a:path h="18669000" w="3743056">
                <a:moveTo>
                  <a:pt x="0" y="18669000"/>
                </a:moveTo>
                <a:lnTo>
                  <a:pt x="0" y="0"/>
                </a:lnTo>
                <a:lnTo>
                  <a:pt x="3743056" y="0"/>
                </a:lnTo>
                <a:lnTo>
                  <a:pt x="3743056" y="18669000"/>
                </a:lnTo>
                <a:lnTo>
                  <a:pt x="0" y="18669000"/>
                </a:lnTo>
                <a:close/>
              </a:path>
            </a:pathLst>
          </a:custGeom>
          <a:blipFill>
            <a:blip r:embed="rId2"/>
            <a:stretch>
              <a:fillRect l="-34847" t="0" r="-261981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58911" y="153092"/>
            <a:ext cx="17583978" cy="3113714"/>
            <a:chOff x="0" y="0"/>
            <a:chExt cx="23445304" cy="4151619"/>
          </a:xfrm>
        </p:grpSpPr>
        <p:sp>
          <p:nvSpPr>
            <p:cNvPr name="TextBox 4" id="4"/>
            <p:cNvSpPr txBox="true"/>
            <p:nvPr/>
          </p:nvSpPr>
          <p:spPr>
            <a:xfrm rot="0">
              <a:off x="0" y="1611619"/>
              <a:ext cx="23445304" cy="25400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3749"/>
                </a:lnSpc>
              </a:pPr>
              <a:r>
                <a:rPr lang="en-US" sz="2999">
                  <a:solidFill>
                    <a:srgbClr val="053264"/>
                  </a:solidFill>
                  <a:latin typeface="Carlito"/>
                  <a:ea typeface="Carlito"/>
                  <a:cs typeface="Carlito"/>
                  <a:sym typeface="Carlito"/>
                </a:rPr>
                <a:t>Съдържат сфингозин (алкохол с дълга въглеродна верига) като основен компонент, вместо глицерол, който е основен компонент в триглицеридите и фосфолипидите. Те играят важна роля в структурата и функциите на клетъчните мембрани, като също така участват в клетъчната сигнализация и взаимодействията между клетките.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66675"/>
              <a:ext cx="23445304" cy="130577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7480"/>
                </a:lnSpc>
                <a:spcBef>
                  <a:spcPct val="0"/>
                </a:spcBef>
              </a:pPr>
              <a:r>
                <a:rPr lang="en-US" sz="6800">
                  <a:solidFill>
                    <a:srgbClr val="053264"/>
                  </a:solidFill>
                  <a:latin typeface="Gagalin"/>
                  <a:ea typeface="Gagalin"/>
                  <a:cs typeface="Gagalin"/>
                  <a:sym typeface="Gagalin"/>
                </a:rPr>
                <a:t>Сфинголипиди</a:t>
              </a: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7963200" y="4610173"/>
            <a:ext cx="9570554" cy="4257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49"/>
              </a:lnSpc>
            </a:pPr>
            <a:r>
              <a:rPr lang="en-US" sz="2999">
                <a:solidFill>
                  <a:srgbClr val="FFFFFF"/>
                </a:solidFill>
                <a:latin typeface="Carlito"/>
                <a:ea typeface="Carlito"/>
                <a:cs typeface="Carlito"/>
                <a:sym typeface="Carlito"/>
              </a:rPr>
              <a:t>Те участват в клетъчната сигнализация, защитата и стабилността на клетъчните мембрани и в процесите, свързани с клетъчния растеж и диференциация. </a:t>
            </a:r>
          </a:p>
          <a:p>
            <a:pPr algn="ctr">
              <a:lnSpc>
                <a:spcPts val="3749"/>
              </a:lnSpc>
            </a:pPr>
          </a:p>
          <a:p>
            <a:pPr algn="ctr" marL="0" indent="0" lvl="0">
              <a:lnSpc>
                <a:spcPts val="3749"/>
              </a:lnSpc>
            </a:pPr>
            <a:r>
              <a:rPr lang="en-US" sz="2999">
                <a:solidFill>
                  <a:srgbClr val="FFFFFF"/>
                </a:solidFill>
                <a:latin typeface="Carlito"/>
                <a:ea typeface="Carlito"/>
                <a:cs typeface="Carlito"/>
                <a:sym typeface="Carlito"/>
              </a:rPr>
              <a:t>В миелиновата обвивка на нервните влакна, сфинголипидите (особено сфингомиелините) играят основна роля в осигуряването на бързо провеждане на нервните импулси, като същевременно поддържат стабилността на мембраните на нервните клетки.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417358" y="4095616"/>
            <a:ext cx="7101302" cy="5362989"/>
            <a:chOff x="0" y="0"/>
            <a:chExt cx="6879386" cy="5195396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-2540" y="-5080"/>
              <a:ext cx="6889546" cy="5204286"/>
            </a:xfrm>
            <a:custGeom>
              <a:avLst/>
              <a:gdLst/>
              <a:ahLst/>
              <a:cxnLst/>
              <a:rect r="r" b="b" t="t" l="l"/>
              <a:pathLst>
                <a:path h="5204286" w="6889546">
                  <a:moveTo>
                    <a:pt x="6837543" y="24901"/>
                  </a:moveTo>
                  <a:lnTo>
                    <a:pt x="6813872" y="24901"/>
                  </a:lnTo>
                  <a:cubicBezTo>
                    <a:pt x="6251685" y="24901"/>
                    <a:pt x="5689499" y="29306"/>
                    <a:pt x="5130272" y="33711"/>
                  </a:cubicBezTo>
                  <a:cubicBezTo>
                    <a:pt x="4133130" y="42520"/>
                    <a:pt x="3133030" y="55735"/>
                    <a:pt x="2135889" y="57937"/>
                  </a:cubicBezTo>
                  <a:cubicBezTo>
                    <a:pt x="1748277" y="57937"/>
                    <a:pt x="1360664" y="42520"/>
                    <a:pt x="973051" y="24901"/>
                  </a:cubicBezTo>
                  <a:cubicBezTo>
                    <a:pt x="653493" y="9485"/>
                    <a:pt x="328016" y="0"/>
                    <a:pt x="8458" y="13889"/>
                  </a:cubicBezTo>
                  <a:cubicBezTo>
                    <a:pt x="11417" y="361864"/>
                    <a:pt x="14376" y="709839"/>
                    <a:pt x="20293" y="1055612"/>
                  </a:cubicBezTo>
                  <a:cubicBezTo>
                    <a:pt x="29170" y="1828644"/>
                    <a:pt x="43964" y="2601677"/>
                    <a:pt x="35088" y="3374709"/>
                  </a:cubicBezTo>
                  <a:cubicBezTo>
                    <a:pt x="32129" y="3757922"/>
                    <a:pt x="11417" y="4141135"/>
                    <a:pt x="2540" y="4524348"/>
                  </a:cubicBezTo>
                  <a:cubicBezTo>
                    <a:pt x="0" y="4731370"/>
                    <a:pt x="20293" y="4938394"/>
                    <a:pt x="38047" y="5143214"/>
                  </a:cubicBezTo>
                  <a:cubicBezTo>
                    <a:pt x="177114" y="5134405"/>
                    <a:pt x="319140" y="5141011"/>
                    <a:pt x="455248" y="5149821"/>
                  </a:cubicBezTo>
                  <a:cubicBezTo>
                    <a:pt x="665328" y="5163035"/>
                    <a:pt x="872449" y="5178452"/>
                    <a:pt x="1082530" y="5185059"/>
                  </a:cubicBezTo>
                  <a:cubicBezTo>
                    <a:pt x="2053041" y="5204286"/>
                    <a:pt x="3026511" y="5193868"/>
                    <a:pt x="3997022" y="5176250"/>
                  </a:cubicBezTo>
                  <a:cubicBezTo>
                    <a:pt x="4952739" y="5156428"/>
                    <a:pt x="5911415" y="5134405"/>
                    <a:pt x="6870091" y="5132202"/>
                  </a:cubicBezTo>
                  <a:cubicBezTo>
                    <a:pt x="6852337" y="4841489"/>
                    <a:pt x="6831625" y="4550776"/>
                    <a:pt x="6819790" y="4257860"/>
                  </a:cubicBezTo>
                  <a:cubicBezTo>
                    <a:pt x="6790201" y="3524471"/>
                    <a:pt x="6831625" y="2793283"/>
                    <a:pt x="6858255" y="2059893"/>
                  </a:cubicBezTo>
                  <a:cubicBezTo>
                    <a:pt x="6883196" y="1383765"/>
                    <a:pt x="6889546" y="703232"/>
                    <a:pt x="6837543" y="24901"/>
                  </a:cubicBezTo>
                  <a:close/>
                </a:path>
              </a:pathLst>
            </a:custGeom>
            <a:blipFill>
              <a:blip r:embed="rId3"/>
              <a:stretch>
                <a:fillRect l="-7390" t="0" r="-7390" b="0"/>
              </a:stretch>
            </a:blip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15009767" y="0"/>
            <a:ext cx="3278233" cy="1092744"/>
          </a:xfrm>
          <a:custGeom>
            <a:avLst/>
            <a:gdLst/>
            <a:ahLst/>
            <a:cxnLst/>
            <a:rect r="r" b="b" t="t" l="l"/>
            <a:pathLst>
              <a:path h="1092744" w="3278233">
                <a:moveTo>
                  <a:pt x="0" y="0"/>
                </a:moveTo>
                <a:lnTo>
                  <a:pt x="3278233" y="0"/>
                </a:lnTo>
                <a:lnTo>
                  <a:pt x="3278233" y="1092744"/>
                </a:lnTo>
                <a:lnTo>
                  <a:pt x="0" y="10927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448800" y="4514850"/>
            <a:ext cx="7810500" cy="4953000"/>
            <a:chOff x="0" y="0"/>
            <a:chExt cx="2785386" cy="176634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10795" y="-1905"/>
              <a:ext cx="2796054" cy="1768120"/>
            </a:xfrm>
            <a:custGeom>
              <a:avLst/>
              <a:gdLst/>
              <a:ahLst/>
              <a:cxnLst/>
              <a:rect r="r" b="b" t="t" l="l"/>
              <a:pathLst>
                <a:path h="1768120" w="2796054">
                  <a:moveTo>
                    <a:pt x="2779925" y="186309"/>
                  </a:moveTo>
                  <a:cubicBezTo>
                    <a:pt x="2779544" y="125349"/>
                    <a:pt x="2788942" y="8509"/>
                    <a:pt x="2788942" y="8509"/>
                  </a:cubicBezTo>
                  <a:lnTo>
                    <a:pt x="2644035" y="6223"/>
                  </a:lnTo>
                  <a:lnTo>
                    <a:pt x="2438549" y="16002"/>
                  </a:lnTo>
                  <a:cubicBezTo>
                    <a:pt x="2438549" y="16002"/>
                    <a:pt x="2104920" y="0"/>
                    <a:pt x="2073043" y="14986"/>
                  </a:cubicBezTo>
                  <a:cubicBezTo>
                    <a:pt x="2041039" y="29972"/>
                    <a:pt x="1975126" y="6223"/>
                    <a:pt x="1975126" y="6223"/>
                  </a:cubicBezTo>
                  <a:lnTo>
                    <a:pt x="931164" y="4318"/>
                  </a:lnTo>
                  <a:lnTo>
                    <a:pt x="640207" y="3556"/>
                  </a:lnTo>
                  <a:lnTo>
                    <a:pt x="413258" y="11430"/>
                  </a:lnTo>
                  <a:lnTo>
                    <a:pt x="149479" y="10668"/>
                  </a:lnTo>
                  <a:lnTo>
                    <a:pt x="49403" y="1905"/>
                  </a:lnTo>
                  <a:cubicBezTo>
                    <a:pt x="33528" y="1905"/>
                    <a:pt x="20701" y="14605"/>
                    <a:pt x="20701" y="30480"/>
                  </a:cubicBezTo>
                  <a:lnTo>
                    <a:pt x="36957" y="275590"/>
                  </a:lnTo>
                  <a:lnTo>
                    <a:pt x="19177" y="546989"/>
                  </a:lnTo>
                  <a:lnTo>
                    <a:pt x="17018" y="1122452"/>
                  </a:lnTo>
                  <a:lnTo>
                    <a:pt x="25019" y="1301268"/>
                  </a:lnTo>
                  <a:cubicBezTo>
                    <a:pt x="25019" y="1301268"/>
                    <a:pt x="0" y="1342416"/>
                    <a:pt x="16002" y="1502436"/>
                  </a:cubicBezTo>
                  <a:cubicBezTo>
                    <a:pt x="32004" y="1662456"/>
                    <a:pt x="49276" y="1757706"/>
                    <a:pt x="49276" y="1757706"/>
                  </a:cubicBezTo>
                  <a:lnTo>
                    <a:pt x="132842" y="1757960"/>
                  </a:lnTo>
                  <a:lnTo>
                    <a:pt x="305562" y="1741450"/>
                  </a:lnTo>
                  <a:lnTo>
                    <a:pt x="532511" y="1758976"/>
                  </a:lnTo>
                  <a:lnTo>
                    <a:pt x="771144" y="1768120"/>
                  </a:lnTo>
                  <a:lnTo>
                    <a:pt x="906526" y="1742974"/>
                  </a:lnTo>
                  <a:lnTo>
                    <a:pt x="1008761" y="1760246"/>
                  </a:lnTo>
                  <a:lnTo>
                    <a:pt x="2039896" y="1762151"/>
                  </a:lnTo>
                  <a:lnTo>
                    <a:pt x="2282847" y="1762786"/>
                  </a:lnTo>
                  <a:lnTo>
                    <a:pt x="2519702" y="1753134"/>
                  </a:lnTo>
                  <a:lnTo>
                    <a:pt x="2706011" y="1763929"/>
                  </a:lnTo>
                  <a:lnTo>
                    <a:pt x="2783481" y="1764183"/>
                  </a:lnTo>
                  <a:lnTo>
                    <a:pt x="2783862" y="1616228"/>
                  </a:lnTo>
                  <a:lnTo>
                    <a:pt x="2784116" y="1502563"/>
                  </a:lnTo>
                  <a:lnTo>
                    <a:pt x="2776242" y="1297077"/>
                  </a:lnTo>
                  <a:lnTo>
                    <a:pt x="2785132" y="1128929"/>
                  </a:lnTo>
                  <a:lnTo>
                    <a:pt x="2786910" y="671576"/>
                  </a:lnTo>
                  <a:lnTo>
                    <a:pt x="2796054" y="424561"/>
                  </a:lnTo>
                  <a:cubicBezTo>
                    <a:pt x="2796054" y="424561"/>
                    <a:pt x="2780052" y="247015"/>
                    <a:pt x="2779671" y="186055"/>
                  </a:cubicBezTo>
                  <a:close/>
                </a:path>
              </a:pathLst>
            </a:custGeom>
            <a:solidFill>
              <a:srgbClr val="FFFAE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1028700" y="4514850"/>
            <a:ext cx="7810500" cy="4953000"/>
            <a:chOff x="0" y="0"/>
            <a:chExt cx="2785386" cy="176634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-10795" y="-1905"/>
              <a:ext cx="2796054" cy="1768120"/>
            </a:xfrm>
            <a:custGeom>
              <a:avLst/>
              <a:gdLst/>
              <a:ahLst/>
              <a:cxnLst/>
              <a:rect r="r" b="b" t="t" l="l"/>
              <a:pathLst>
                <a:path h="1768120" w="2796054">
                  <a:moveTo>
                    <a:pt x="2779925" y="186309"/>
                  </a:moveTo>
                  <a:cubicBezTo>
                    <a:pt x="2779544" y="125349"/>
                    <a:pt x="2788942" y="8509"/>
                    <a:pt x="2788942" y="8509"/>
                  </a:cubicBezTo>
                  <a:lnTo>
                    <a:pt x="2644035" y="6223"/>
                  </a:lnTo>
                  <a:lnTo>
                    <a:pt x="2438549" y="16002"/>
                  </a:lnTo>
                  <a:cubicBezTo>
                    <a:pt x="2438549" y="16002"/>
                    <a:pt x="2104920" y="0"/>
                    <a:pt x="2073043" y="14986"/>
                  </a:cubicBezTo>
                  <a:cubicBezTo>
                    <a:pt x="2041039" y="29972"/>
                    <a:pt x="1975126" y="6223"/>
                    <a:pt x="1975126" y="6223"/>
                  </a:cubicBezTo>
                  <a:lnTo>
                    <a:pt x="931164" y="4318"/>
                  </a:lnTo>
                  <a:lnTo>
                    <a:pt x="640207" y="3556"/>
                  </a:lnTo>
                  <a:lnTo>
                    <a:pt x="413258" y="11430"/>
                  </a:lnTo>
                  <a:lnTo>
                    <a:pt x="149479" y="10668"/>
                  </a:lnTo>
                  <a:lnTo>
                    <a:pt x="49403" y="1905"/>
                  </a:lnTo>
                  <a:cubicBezTo>
                    <a:pt x="33528" y="1905"/>
                    <a:pt x="20701" y="14605"/>
                    <a:pt x="20701" y="30480"/>
                  </a:cubicBezTo>
                  <a:lnTo>
                    <a:pt x="36957" y="275590"/>
                  </a:lnTo>
                  <a:lnTo>
                    <a:pt x="19177" y="546989"/>
                  </a:lnTo>
                  <a:lnTo>
                    <a:pt x="17018" y="1122452"/>
                  </a:lnTo>
                  <a:lnTo>
                    <a:pt x="25019" y="1301268"/>
                  </a:lnTo>
                  <a:cubicBezTo>
                    <a:pt x="25019" y="1301268"/>
                    <a:pt x="0" y="1342416"/>
                    <a:pt x="16002" y="1502436"/>
                  </a:cubicBezTo>
                  <a:cubicBezTo>
                    <a:pt x="32004" y="1662456"/>
                    <a:pt x="49276" y="1757706"/>
                    <a:pt x="49276" y="1757706"/>
                  </a:cubicBezTo>
                  <a:lnTo>
                    <a:pt x="132842" y="1757960"/>
                  </a:lnTo>
                  <a:lnTo>
                    <a:pt x="305562" y="1741450"/>
                  </a:lnTo>
                  <a:lnTo>
                    <a:pt x="532511" y="1758976"/>
                  </a:lnTo>
                  <a:lnTo>
                    <a:pt x="771144" y="1768120"/>
                  </a:lnTo>
                  <a:lnTo>
                    <a:pt x="906526" y="1742974"/>
                  </a:lnTo>
                  <a:lnTo>
                    <a:pt x="1008761" y="1760246"/>
                  </a:lnTo>
                  <a:lnTo>
                    <a:pt x="2039896" y="1762151"/>
                  </a:lnTo>
                  <a:lnTo>
                    <a:pt x="2282847" y="1762786"/>
                  </a:lnTo>
                  <a:lnTo>
                    <a:pt x="2519702" y="1753134"/>
                  </a:lnTo>
                  <a:lnTo>
                    <a:pt x="2706011" y="1763929"/>
                  </a:lnTo>
                  <a:lnTo>
                    <a:pt x="2783481" y="1764183"/>
                  </a:lnTo>
                  <a:lnTo>
                    <a:pt x="2783862" y="1616228"/>
                  </a:lnTo>
                  <a:lnTo>
                    <a:pt x="2784116" y="1502563"/>
                  </a:lnTo>
                  <a:lnTo>
                    <a:pt x="2776242" y="1297077"/>
                  </a:lnTo>
                  <a:lnTo>
                    <a:pt x="2785132" y="1128929"/>
                  </a:lnTo>
                  <a:lnTo>
                    <a:pt x="2786910" y="671576"/>
                  </a:lnTo>
                  <a:lnTo>
                    <a:pt x="2796054" y="424561"/>
                  </a:lnTo>
                  <a:cubicBezTo>
                    <a:pt x="2796054" y="424561"/>
                    <a:pt x="2780052" y="247015"/>
                    <a:pt x="2779671" y="186055"/>
                  </a:cubicBezTo>
                  <a:close/>
                </a:path>
              </a:pathLst>
            </a:custGeom>
            <a:solidFill>
              <a:srgbClr val="FFFAEB"/>
            </a:solidFill>
          </p:spPr>
        </p:sp>
      </p:grpSp>
      <p:sp>
        <p:nvSpPr>
          <p:cNvPr name="Freeform 6" id="6"/>
          <p:cNvSpPr/>
          <p:nvPr/>
        </p:nvSpPr>
        <p:spPr>
          <a:xfrm flipH="false" flipV="false" rot="5400000">
            <a:off x="7467282" y="-5834380"/>
            <a:ext cx="3353435" cy="16230600"/>
          </a:xfrm>
          <a:custGeom>
            <a:avLst/>
            <a:gdLst/>
            <a:ahLst/>
            <a:cxnLst/>
            <a:rect r="r" b="b" t="t" l="l"/>
            <a:pathLst>
              <a:path h="16230600" w="3353435">
                <a:moveTo>
                  <a:pt x="0" y="16230600"/>
                </a:moveTo>
                <a:lnTo>
                  <a:pt x="0" y="0"/>
                </a:lnTo>
                <a:lnTo>
                  <a:pt x="3353436" y="0"/>
                </a:lnTo>
                <a:lnTo>
                  <a:pt x="3353436" y="16230600"/>
                </a:lnTo>
                <a:lnTo>
                  <a:pt x="0" y="16230600"/>
                </a:lnTo>
                <a:close/>
              </a:path>
            </a:pathLst>
          </a:custGeom>
          <a:blipFill>
            <a:blip r:embed="rId2"/>
            <a:stretch>
              <a:fillRect l="-122683" t="0" r="-162397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00" y="2500312"/>
            <a:ext cx="16230600" cy="1457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49"/>
              </a:lnSpc>
              <a:spcBef>
                <a:spcPct val="0"/>
              </a:spcBef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Консумирането на храни, богати на липиди (мазнини), може да има много ползи за здравето, когато се консумират в умерени количества и в контекста на здравословно и балансирано хранене.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124224" y="670877"/>
            <a:ext cx="11811000" cy="19056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480"/>
              </a:lnSpc>
            </a:pPr>
            <a:r>
              <a:rPr lang="en-US" sz="6800">
                <a:solidFill>
                  <a:srgbClr val="FA4155"/>
                </a:solidFill>
                <a:latin typeface="Gagalin"/>
                <a:ea typeface="Gagalin"/>
                <a:cs typeface="Gagalin"/>
                <a:sym typeface="Gagalin"/>
              </a:rPr>
              <a:t>ЗА</a:t>
            </a:r>
          </a:p>
          <a:p>
            <a:pPr algn="ctr" marL="0" indent="0" lvl="0">
              <a:lnSpc>
                <a:spcPts val="7480"/>
              </a:lnSpc>
              <a:spcBef>
                <a:spcPct val="0"/>
              </a:spcBef>
            </a:pPr>
            <a:r>
              <a:rPr lang="en-US" sz="6800">
                <a:solidFill>
                  <a:srgbClr val="053264"/>
                </a:solidFill>
                <a:latin typeface="Gagalin"/>
                <a:ea typeface="Gagalin"/>
                <a:cs typeface="Gagalin"/>
                <a:sym typeface="Gagalin"/>
              </a:rPr>
              <a:t>богатите на липиди храни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4591050"/>
            <a:ext cx="7600950" cy="4724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698" indent="-323849" lvl="1">
              <a:lnSpc>
                <a:spcPts val="3749"/>
              </a:lnSpc>
              <a:buFont typeface="Arial"/>
              <a:buChar char="•"/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важен енергиен ресурс за организма, особено за хора, които водят активен начин на живот или имат повишени енергийни нужди;</a:t>
            </a:r>
          </a:p>
          <a:p>
            <a:pPr algn="l" marL="647698" indent="-323849" lvl="1">
              <a:lnSpc>
                <a:spcPts val="3749"/>
              </a:lnSpc>
              <a:buFont typeface="Arial"/>
              <a:buChar char="•"/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подпомагат правилната клетъчна активност и обмен на вещества между клетката и околната среда;</a:t>
            </a:r>
          </a:p>
          <a:p>
            <a:pPr algn="l" marL="647698" indent="-323849" lvl="1">
              <a:lnSpc>
                <a:spcPts val="3749"/>
              </a:lnSpc>
              <a:buFont typeface="Arial"/>
              <a:buChar char="•"/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мазнините са необходими за усвояването и транспорта на мастноразтворими витамини (A, D, E и K);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4204698" y="482328"/>
            <a:ext cx="3278233" cy="1092744"/>
          </a:xfrm>
          <a:custGeom>
            <a:avLst/>
            <a:gdLst/>
            <a:ahLst/>
            <a:cxnLst/>
            <a:rect r="r" b="b" t="t" l="l"/>
            <a:pathLst>
              <a:path h="1092744" w="3278233">
                <a:moveTo>
                  <a:pt x="0" y="0"/>
                </a:moveTo>
                <a:lnTo>
                  <a:pt x="3278232" y="0"/>
                </a:lnTo>
                <a:lnTo>
                  <a:pt x="3278232" y="1092744"/>
                </a:lnTo>
                <a:lnTo>
                  <a:pt x="0" y="109274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9448800" y="4591050"/>
            <a:ext cx="7592357" cy="4724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698" indent="-323849" lvl="1">
              <a:lnSpc>
                <a:spcPts val="3749"/>
              </a:lnSpc>
              <a:buFont typeface="Arial"/>
              <a:buChar char="•"/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мононенаситените и полиненаситените мазнини могат да понижат нивата на лошия холестерол (LDL) и да увеличат нивата на добрия холестерол (HDL), което намалява риска от сърдечни заболявания и инсулти;</a:t>
            </a:r>
          </a:p>
          <a:p>
            <a:pPr algn="l" marL="647698" indent="-323849" lvl="1">
              <a:lnSpc>
                <a:spcPts val="3749"/>
              </a:lnSpc>
              <a:buFont typeface="Arial"/>
              <a:buChar char="•"/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липидите играят основна роля в структурата и функцията на мозъка;</a:t>
            </a:r>
          </a:p>
          <a:p>
            <a:pPr algn="l" marL="647698" indent="-323849" lvl="1">
              <a:lnSpc>
                <a:spcPts val="3749"/>
              </a:lnSpc>
              <a:buFont typeface="Arial"/>
              <a:buChar char="•"/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липидите играят основна роля в структурата и функцията на мозъка.</a:t>
            </a:r>
          </a:p>
        </p:txBody>
      </p:sp>
    </p:spTree>
  </p:cSld>
  <p:clrMapOvr>
    <a:masterClrMapping/>
  </p:clrMapOvr>
  <p:transition spd="fast">
    <p:fade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448800" y="4514850"/>
            <a:ext cx="7810500" cy="5238750"/>
            <a:chOff x="0" y="0"/>
            <a:chExt cx="2785386" cy="186824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10795" y="-1905"/>
              <a:ext cx="2796054" cy="1870024"/>
            </a:xfrm>
            <a:custGeom>
              <a:avLst/>
              <a:gdLst/>
              <a:ahLst/>
              <a:cxnLst/>
              <a:rect r="r" b="b" t="t" l="l"/>
              <a:pathLst>
                <a:path h="1870024" w="2796054">
                  <a:moveTo>
                    <a:pt x="2779925" y="186309"/>
                  </a:moveTo>
                  <a:cubicBezTo>
                    <a:pt x="2779544" y="125349"/>
                    <a:pt x="2788942" y="8509"/>
                    <a:pt x="2788942" y="8509"/>
                  </a:cubicBezTo>
                  <a:lnTo>
                    <a:pt x="2644035" y="6223"/>
                  </a:lnTo>
                  <a:lnTo>
                    <a:pt x="2438549" y="16002"/>
                  </a:lnTo>
                  <a:cubicBezTo>
                    <a:pt x="2438549" y="16002"/>
                    <a:pt x="2104920" y="0"/>
                    <a:pt x="2073043" y="14986"/>
                  </a:cubicBezTo>
                  <a:cubicBezTo>
                    <a:pt x="2041039" y="29972"/>
                    <a:pt x="1975126" y="6223"/>
                    <a:pt x="1975126" y="6223"/>
                  </a:cubicBezTo>
                  <a:lnTo>
                    <a:pt x="931164" y="4318"/>
                  </a:lnTo>
                  <a:lnTo>
                    <a:pt x="640207" y="3556"/>
                  </a:lnTo>
                  <a:lnTo>
                    <a:pt x="413258" y="11430"/>
                  </a:lnTo>
                  <a:lnTo>
                    <a:pt x="149479" y="10668"/>
                  </a:lnTo>
                  <a:lnTo>
                    <a:pt x="49403" y="1905"/>
                  </a:lnTo>
                  <a:cubicBezTo>
                    <a:pt x="33528" y="1905"/>
                    <a:pt x="20701" y="14605"/>
                    <a:pt x="20701" y="30480"/>
                  </a:cubicBezTo>
                  <a:lnTo>
                    <a:pt x="36957" y="275590"/>
                  </a:lnTo>
                  <a:lnTo>
                    <a:pt x="19177" y="546989"/>
                  </a:lnTo>
                  <a:lnTo>
                    <a:pt x="17018" y="1224357"/>
                  </a:lnTo>
                  <a:lnTo>
                    <a:pt x="25019" y="1403173"/>
                  </a:lnTo>
                  <a:cubicBezTo>
                    <a:pt x="25019" y="1403173"/>
                    <a:pt x="0" y="1444321"/>
                    <a:pt x="16002" y="1604341"/>
                  </a:cubicBezTo>
                  <a:cubicBezTo>
                    <a:pt x="32004" y="1764361"/>
                    <a:pt x="49276" y="1859611"/>
                    <a:pt x="49276" y="1859611"/>
                  </a:cubicBezTo>
                  <a:lnTo>
                    <a:pt x="132842" y="1859865"/>
                  </a:lnTo>
                  <a:lnTo>
                    <a:pt x="305562" y="1843355"/>
                  </a:lnTo>
                  <a:lnTo>
                    <a:pt x="532511" y="1860881"/>
                  </a:lnTo>
                  <a:lnTo>
                    <a:pt x="771144" y="1870024"/>
                  </a:lnTo>
                  <a:lnTo>
                    <a:pt x="906526" y="1844879"/>
                  </a:lnTo>
                  <a:lnTo>
                    <a:pt x="1008761" y="1862151"/>
                  </a:lnTo>
                  <a:lnTo>
                    <a:pt x="2039896" y="1864056"/>
                  </a:lnTo>
                  <a:lnTo>
                    <a:pt x="2282847" y="1864691"/>
                  </a:lnTo>
                  <a:lnTo>
                    <a:pt x="2519702" y="1855039"/>
                  </a:lnTo>
                  <a:lnTo>
                    <a:pt x="2706011" y="1865834"/>
                  </a:lnTo>
                  <a:lnTo>
                    <a:pt x="2783481" y="1866088"/>
                  </a:lnTo>
                  <a:lnTo>
                    <a:pt x="2783862" y="1718133"/>
                  </a:lnTo>
                  <a:lnTo>
                    <a:pt x="2784116" y="1604468"/>
                  </a:lnTo>
                  <a:lnTo>
                    <a:pt x="2776242" y="1398982"/>
                  </a:lnTo>
                  <a:lnTo>
                    <a:pt x="2785132" y="1230834"/>
                  </a:lnTo>
                  <a:lnTo>
                    <a:pt x="2786910" y="671576"/>
                  </a:lnTo>
                  <a:lnTo>
                    <a:pt x="2796054" y="424561"/>
                  </a:lnTo>
                  <a:cubicBezTo>
                    <a:pt x="2796054" y="424561"/>
                    <a:pt x="2780052" y="247015"/>
                    <a:pt x="2779671" y="186055"/>
                  </a:cubicBezTo>
                  <a:close/>
                </a:path>
              </a:pathLst>
            </a:custGeom>
            <a:solidFill>
              <a:srgbClr val="FFFAEB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1028700" y="4514850"/>
            <a:ext cx="7810500" cy="5238750"/>
            <a:chOff x="0" y="0"/>
            <a:chExt cx="2785386" cy="186824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-10795" y="-1905"/>
              <a:ext cx="2796054" cy="1870024"/>
            </a:xfrm>
            <a:custGeom>
              <a:avLst/>
              <a:gdLst/>
              <a:ahLst/>
              <a:cxnLst/>
              <a:rect r="r" b="b" t="t" l="l"/>
              <a:pathLst>
                <a:path h="1870024" w="2796054">
                  <a:moveTo>
                    <a:pt x="2779925" y="186309"/>
                  </a:moveTo>
                  <a:cubicBezTo>
                    <a:pt x="2779544" y="125349"/>
                    <a:pt x="2788942" y="8509"/>
                    <a:pt x="2788942" y="8509"/>
                  </a:cubicBezTo>
                  <a:lnTo>
                    <a:pt x="2644035" y="6223"/>
                  </a:lnTo>
                  <a:lnTo>
                    <a:pt x="2438549" y="16002"/>
                  </a:lnTo>
                  <a:cubicBezTo>
                    <a:pt x="2438549" y="16002"/>
                    <a:pt x="2104920" y="0"/>
                    <a:pt x="2073043" y="14986"/>
                  </a:cubicBezTo>
                  <a:cubicBezTo>
                    <a:pt x="2041039" y="29972"/>
                    <a:pt x="1975126" y="6223"/>
                    <a:pt x="1975126" y="6223"/>
                  </a:cubicBezTo>
                  <a:lnTo>
                    <a:pt x="931164" y="4318"/>
                  </a:lnTo>
                  <a:lnTo>
                    <a:pt x="640207" y="3556"/>
                  </a:lnTo>
                  <a:lnTo>
                    <a:pt x="413258" y="11430"/>
                  </a:lnTo>
                  <a:lnTo>
                    <a:pt x="149479" y="10668"/>
                  </a:lnTo>
                  <a:lnTo>
                    <a:pt x="49403" y="1905"/>
                  </a:lnTo>
                  <a:cubicBezTo>
                    <a:pt x="33528" y="1905"/>
                    <a:pt x="20701" y="14605"/>
                    <a:pt x="20701" y="30480"/>
                  </a:cubicBezTo>
                  <a:lnTo>
                    <a:pt x="36957" y="275590"/>
                  </a:lnTo>
                  <a:lnTo>
                    <a:pt x="19177" y="546989"/>
                  </a:lnTo>
                  <a:lnTo>
                    <a:pt x="17018" y="1224357"/>
                  </a:lnTo>
                  <a:lnTo>
                    <a:pt x="25019" y="1403173"/>
                  </a:lnTo>
                  <a:cubicBezTo>
                    <a:pt x="25019" y="1403173"/>
                    <a:pt x="0" y="1444321"/>
                    <a:pt x="16002" y="1604341"/>
                  </a:cubicBezTo>
                  <a:cubicBezTo>
                    <a:pt x="32004" y="1764361"/>
                    <a:pt x="49276" y="1859611"/>
                    <a:pt x="49276" y="1859611"/>
                  </a:cubicBezTo>
                  <a:lnTo>
                    <a:pt x="132842" y="1859865"/>
                  </a:lnTo>
                  <a:lnTo>
                    <a:pt x="305562" y="1843355"/>
                  </a:lnTo>
                  <a:lnTo>
                    <a:pt x="532511" y="1860881"/>
                  </a:lnTo>
                  <a:lnTo>
                    <a:pt x="771144" y="1870024"/>
                  </a:lnTo>
                  <a:lnTo>
                    <a:pt x="906526" y="1844879"/>
                  </a:lnTo>
                  <a:lnTo>
                    <a:pt x="1008761" y="1862151"/>
                  </a:lnTo>
                  <a:lnTo>
                    <a:pt x="2039896" y="1864056"/>
                  </a:lnTo>
                  <a:lnTo>
                    <a:pt x="2282847" y="1864691"/>
                  </a:lnTo>
                  <a:lnTo>
                    <a:pt x="2519702" y="1855039"/>
                  </a:lnTo>
                  <a:lnTo>
                    <a:pt x="2706011" y="1865834"/>
                  </a:lnTo>
                  <a:lnTo>
                    <a:pt x="2783481" y="1866088"/>
                  </a:lnTo>
                  <a:lnTo>
                    <a:pt x="2783862" y="1718133"/>
                  </a:lnTo>
                  <a:lnTo>
                    <a:pt x="2784116" y="1604468"/>
                  </a:lnTo>
                  <a:lnTo>
                    <a:pt x="2776242" y="1398982"/>
                  </a:lnTo>
                  <a:lnTo>
                    <a:pt x="2785132" y="1230834"/>
                  </a:lnTo>
                  <a:lnTo>
                    <a:pt x="2786910" y="671576"/>
                  </a:lnTo>
                  <a:lnTo>
                    <a:pt x="2796054" y="424561"/>
                  </a:lnTo>
                  <a:cubicBezTo>
                    <a:pt x="2796054" y="424561"/>
                    <a:pt x="2780052" y="247015"/>
                    <a:pt x="2779671" y="186055"/>
                  </a:cubicBezTo>
                  <a:close/>
                </a:path>
              </a:pathLst>
            </a:custGeom>
            <a:solidFill>
              <a:srgbClr val="FFFAEB"/>
            </a:solidFill>
          </p:spPr>
        </p:sp>
      </p:grpSp>
      <p:sp>
        <p:nvSpPr>
          <p:cNvPr name="Freeform 6" id="6"/>
          <p:cNvSpPr/>
          <p:nvPr/>
        </p:nvSpPr>
        <p:spPr>
          <a:xfrm flipH="false" flipV="false" rot="5400000">
            <a:off x="7467282" y="-5834380"/>
            <a:ext cx="3353435" cy="16230600"/>
          </a:xfrm>
          <a:custGeom>
            <a:avLst/>
            <a:gdLst/>
            <a:ahLst/>
            <a:cxnLst/>
            <a:rect r="r" b="b" t="t" l="l"/>
            <a:pathLst>
              <a:path h="16230600" w="3353435">
                <a:moveTo>
                  <a:pt x="0" y="16230600"/>
                </a:moveTo>
                <a:lnTo>
                  <a:pt x="0" y="0"/>
                </a:lnTo>
                <a:lnTo>
                  <a:pt x="3353436" y="0"/>
                </a:lnTo>
                <a:lnTo>
                  <a:pt x="3353436" y="16230600"/>
                </a:lnTo>
                <a:lnTo>
                  <a:pt x="0" y="16230600"/>
                </a:lnTo>
                <a:close/>
              </a:path>
            </a:pathLst>
          </a:custGeom>
          <a:blipFill>
            <a:blip r:embed="rId2"/>
            <a:stretch>
              <a:fillRect l="-122683" t="0" r="-162397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196423" y="2733675"/>
            <a:ext cx="15844734" cy="990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49"/>
              </a:lnSpc>
              <a:spcBef>
                <a:spcPct val="0"/>
              </a:spcBef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Прекомерната консумация на такива храни или приемането на нездравословни мазнини може да има негативни ефекти върху здравето.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124224" y="670877"/>
            <a:ext cx="11811000" cy="19056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480"/>
              </a:lnSpc>
            </a:pPr>
            <a:r>
              <a:rPr lang="en-US" sz="6800">
                <a:solidFill>
                  <a:srgbClr val="FA4155"/>
                </a:solidFill>
                <a:latin typeface="Gagalin"/>
                <a:ea typeface="Gagalin"/>
                <a:cs typeface="Gagalin"/>
                <a:sym typeface="Gagalin"/>
              </a:rPr>
              <a:t>Против</a:t>
            </a:r>
          </a:p>
          <a:p>
            <a:pPr algn="ctr" marL="0" indent="0" lvl="0">
              <a:lnSpc>
                <a:spcPts val="7480"/>
              </a:lnSpc>
              <a:spcBef>
                <a:spcPct val="0"/>
              </a:spcBef>
            </a:pPr>
            <a:r>
              <a:rPr lang="en-US" sz="6800">
                <a:solidFill>
                  <a:srgbClr val="053264"/>
                </a:solidFill>
                <a:latin typeface="Gagalin"/>
                <a:ea typeface="Gagalin"/>
                <a:cs typeface="Gagalin"/>
                <a:sym typeface="Gagalin"/>
              </a:rPr>
              <a:t>богатите на липиди храни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4562475"/>
            <a:ext cx="7810500" cy="5191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698" indent="-323849" lvl="1">
              <a:lnSpc>
                <a:spcPts val="3749"/>
              </a:lnSpc>
              <a:buFont typeface="Arial"/>
              <a:buChar char="•"/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Прекомерната консумация на храни, богати на мазнини, може да доведе до прекомерен прием на калории, което води до натрупване на излишно телесно тегло и риск от затлъстяване;</a:t>
            </a:r>
          </a:p>
          <a:p>
            <a:pPr algn="l" marL="647698" indent="-323849" lvl="1">
              <a:lnSpc>
                <a:spcPts val="3749"/>
              </a:lnSpc>
              <a:buFont typeface="Arial"/>
              <a:buChar char="•"/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Наситените мазнини и трансмазнините могат да увеличат нивата на LDL (лош) холестерол в кръвта и да увеличат риска от сърдечно-съдови заболявания, инсулинова резистентност и заболявания на черния дроб;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4204698" y="482328"/>
            <a:ext cx="3278233" cy="1092744"/>
          </a:xfrm>
          <a:custGeom>
            <a:avLst/>
            <a:gdLst/>
            <a:ahLst/>
            <a:cxnLst/>
            <a:rect r="r" b="b" t="t" l="l"/>
            <a:pathLst>
              <a:path h="1092744" w="3278233">
                <a:moveTo>
                  <a:pt x="0" y="0"/>
                </a:moveTo>
                <a:lnTo>
                  <a:pt x="3278232" y="0"/>
                </a:lnTo>
                <a:lnTo>
                  <a:pt x="3278232" y="1092744"/>
                </a:lnTo>
                <a:lnTo>
                  <a:pt x="0" y="109274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9448800" y="4967287"/>
            <a:ext cx="7722808" cy="4257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698" indent="-323849" lvl="1">
              <a:lnSpc>
                <a:spcPts val="3749"/>
              </a:lnSpc>
              <a:buFont typeface="Arial"/>
              <a:buChar char="•"/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Храните, богати на мазнини, могат да затруднят храносмилането и да предизвикат газове, подуване и болки в стомаха;</a:t>
            </a:r>
          </a:p>
          <a:p>
            <a:pPr algn="l" marL="647698" indent="-323849" lvl="1">
              <a:lnSpc>
                <a:spcPts val="3749"/>
              </a:lnSpc>
              <a:buFont typeface="Arial"/>
              <a:buChar char="•"/>
            </a:pPr>
            <a:r>
              <a:rPr lang="en-US" sz="2999">
                <a:solidFill>
                  <a:srgbClr val="053264"/>
                </a:solidFill>
                <a:latin typeface="Carlito"/>
                <a:ea typeface="Carlito"/>
                <a:cs typeface="Carlito"/>
                <a:sym typeface="Carlito"/>
              </a:rPr>
              <a:t>Прекомерната консумация на наситени мазнини може да увеличи риска от неконтролирано клетъчно делене, което може да доведе до развитие на ракови заболявания.</a:t>
            </a:r>
          </a:p>
        </p:txBody>
      </p:sp>
    </p:spTree>
  </p:cSld>
  <p:clrMapOvr>
    <a:masterClrMapping/>
  </p:clrMapOvr>
  <p:transition spd="fast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DAGax7MgnqU</dc:identifier>
  <dcterms:modified xsi:type="dcterms:W3CDTF">2011-08-01T06:04:30Z</dcterms:modified>
  <cp:revision>1</cp:revision>
  <dc:title>Energy in Food Education Presentation in Collage Neat Style</dc:title>
</cp:coreProperties>
</file>