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8288000" cy="10287000"/>
  <p:notesSz cx="6858000" cy="9144000"/>
  <p:embeddedFontLst>
    <p:embeddedFont>
      <p:font typeface="GilamBG 1" charset="1" panose="00000800000000000000"/>
      <p:regular r:id="rId17"/>
    </p:embeddedFont>
    <p:embeddedFont>
      <p:font typeface="Gilam" charset="1" panose="00000600000000000000"/>
      <p:regular r:id="rId18"/>
    </p:embeddedFont>
    <p:embeddedFont>
      <p:font typeface="GilamBG 2" charset="1" panose="00000500000000000000"/>
      <p:regular r:id="rId19"/>
    </p:embeddedFont>
    <p:embeddedFont>
      <p:font typeface="GilamBG 3" charset="1" panose="00000700000000000000"/>
      <p:regular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5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2.png" Type="http://schemas.openxmlformats.org/officeDocument/2006/relationships/image"/><Relationship Id="rId11" Target="../media/image13.svg" Type="http://schemas.openxmlformats.org/officeDocument/2006/relationships/image"/><Relationship Id="rId12" Target="../media/image14.png" Type="http://schemas.openxmlformats.org/officeDocument/2006/relationships/image"/><Relationship Id="rId13" Target="../media/image15.svg" Type="http://schemas.openxmlformats.org/officeDocument/2006/relationships/image"/><Relationship Id="rId14" Target="../media/image16.png" Type="http://schemas.openxmlformats.org/officeDocument/2006/relationships/image"/><Relationship Id="rId15" Target="../media/image17.svg" Type="http://schemas.openxmlformats.org/officeDocument/2006/relationships/image"/><Relationship Id="rId16" Target="../media/image18.png" Type="http://schemas.openxmlformats.org/officeDocument/2006/relationships/image"/><Relationship Id="rId17" Target="../media/image19.svg" Type="http://schemas.openxmlformats.org/officeDocument/2006/relationships/image"/><Relationship Id="rId18" Target="../media/image20.png" Type="http://schemas.openxmlformats.org/officeDocument/2006/relationships/image"/><Relationship Id="rId19" Target="../media/image21.svg" Type="http://schemas.openxmlformats.org/officeDocument/2006/relationships/image"/><Relationship Id="rId2" Target="../media/image1.png" Type="http://schemas.openxmlformats.org/officeDocument/2006/relationships/image"/><Relationship Id="rId20" Target="../media/image22.png" Type="http://schemas.openxmlformats.org/officeDocument/2006/relationships/image"/><Relationship Id="rId21" Target="../media/image23.svg" Type="http://schemas.openxmlformats.org/officeDocument/2006/relationships/image"/><Relationship Id="rId22" Target="../media/image5.png" Type="http://schemas.openxmlformats.org/officeDocument/2006/relationships/image"/><Relationship Id="rId3" Target="../media/image2.svg" Type="http://schemas.openxmlformats.org/officeDocument/2006/relationships/image"/><Relationship Id="rId4" Target="../media/image6.png" Type="http://schemas.openxmlformats.org/officeDocument/2006/relationships/image"/><Relationship Id="rId5" Target="../media/image7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Relationship Id="rId8" Target="../media/image10.png" Type="http://schemas.openxmlformats.org/officeDocument/2006/relationships/image"/><Relationship Id="rId9" Target="../media/image11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Relationship Id="rId3" Target="../media/image25.svg" Type="http://schemas.openxmlformats.org/officeDocument/2006/relationships/image"/><Relationship Id="rId4" Target="../media/image1.png" Type="http://schemas.openxmlformats.org/officeDocument/2006/relationships/image"/><Relationship Id="rId5" Target="../media/image2.svg" Type="http://schemas.openxmlformats.org/officeDocument/2006/relationships/image"/><Relationship Id="rId6" Target="../media/image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5.png" Type="http://schemas.openxmlformats.org/officeDocument/2006/relationships/image"/><Relationship Id="rId5" Target="../media/image26.png" Type="http://schemas.openxmlformats.org/officeDocument/2006/relationships/image"/><Relationship Id="rId6" Target="../media/image27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5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8.png" Type="http://schemas.openxmlformats.org/officeDocument/2006/relationships/image"/><Relationship Id="rId5" Target="../media/image29.svg" Type="http://schemas.openxmlformats.org/officeDocument/2006/relationships/image"/><Relationship Id="rId6" Target="../media/image30.png" Type="http://schemas.openxmlformats.org/officeDocument/2006/relationships/image"/><Relationship Id="rId7" Target="../media/image31.svg" Type="http://schemas.openxmlformats.org/officeDocument/2006/relationships/image"/><Relationship Id="rId8" Target="../media/image5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6.png" Type="http://schemas.openxmlformats.org/officeDocument/2006/relationships/image"/><Relationship Id="rId11" Target="../media/image37.svg" Type="http://schemas.openxmlformats.org/officeDocument/2006/relationships/image"/><Relationship Id="rId12" Target="../media/image38.png" Type="http://schemas.openxmlformats.org/officeDocument/2006/relationships/image"/><Relationship Id="rId13" Target="../media/image39.svg" Type="http://schemas.openxmlformats.org/officeDocument/2006/relationships/image"/><Relationship Id="rId14" Target="../media/image5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2.png" Type="http://schemas.openxmlformats.org/officeDocument/2006/relationships/image"/><Relationship Id="rId5" Target="../media/image33.svg" Type="http://schemas.openxmlformats.org/officeDocument/2006/relationships/image"/><Relationship Id="rId6" Target="../media/image28.png" Type="http://schemas.openxmlformats.org/officeDocument/2006/relationships/image"/><Relationship Id="rId7" Target="../media/image29.svg" Type="http://schemas.openxmlformats.org/officeDocument/2006/relationships/image"/><Relationship Id="rId8" Target="../media/image34.png" Type="http://schemas.openxmlformats.org/officeDocument/2006/relationships/image"/><Relationship Id="rId9" Target="../media/image35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.png" Type="http://schemas.openxmlformats.org/officeDocument/2006/relationships/image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28.png" Type="http://schemas.openxmlformats.org/officeDocument/2006/relationships/image"/><Relationship Id="rId5" Target="../media/image29.svg" Type="http://schemas.openxmlformats.org/officeDocument/2006/relationships/image"/><Relationship Id="rId6" Target="../media/image36.png" Type="http://schemas.openxmlformats.org/officeDocument/2006/relationships/image"/><Relationship Id="rId7" Target="../media/image37.svg" Type="http://schemas.openxmlformats.org/officeDocument/2006/relationships/image"/><Relationship Id="rId8" Target="../media/image38.png" Type="http://schemas.openxmlformats.org/officeDocument/2006/relationships/image"/><Relationship Id="rId9" Target="../media/image39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586480" y="-1327001"/>
            <a:ext cx="11345640" cy="11614001"/>
            <a:chOff x="0" y="0"/>
            <a:chExt cx="2988152" cy="30588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88152" cy="3058832"/>
            </a:xfrm>
            <a:custGeom>
              <a:avLst/>
              <a:gdLst/>
              <a:ahLst/>
              <a:cxnLst/>
              <a:rect r="r" b="b" t="t" l="l"/>
              <a:pathLst>
                <a:path h="3058832" w="2988152">
                  <a:moveTo>
                    <a:pt x="0" y="0"/>
                  </a:moveTo>
                  <a:lnTo>
                    <a:pt x="2988152" y="0"/>
                  </a:lnTo>
                  <a:lnTo>
                    <a:pt x="2988152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988152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1518827" y="0"/>
            <a:ext cx="9010650" cy="10317693"/>
            <a:chOff x="0" y="0"/>
            <a:chExt cx="1149350" cy="114935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422119" cy="5063571"/>
            </a:xfrm>
            <a:custGeom>
              <a:avLst/>
              <a:gdLst/>
              <a:ahLst/>
              <a:cxnLst/>
              <a:rect r="r" b="b" t="t" l="l"/>
              <a:pathLst>
                <a:path h="5063571" w="4422119">
                  <a:moveTo>
                    <a:pt x="4422119" y="55951"/>
                  </a:moveTo>
                  <a:lnTo>
                    <a:pt x="4422119" y="0"/>
                  </a:lnTo>
                  <a:lnTo>
                    <a:pt x="24432" y="0"/>
                  </a:lnTo>
                  <a:lnTo>
                    <a:pt x="24432" y="27976"/>
                  </a:lnTo>
                  <a:lnTo>
                    <a:pt x="0" y="27976"/>
                  </a:lnTo>
                  <a:lnTo>
                    <a:pt x="0" y="5063571"/>
                  </a:lnTo>
                  <a:lnTo>
                    <a:pt x="48863" y="5063571"/>
                  </a:lnTo>
                  <a:lnTo>
                    <a:pt x="48863" y="4084427"/>
                  </a:lnTo>
                  <a:lnTo>
                    <a:pt x="879537" y="4084427"/>
                  </a:lnTo>
                  <a:lnTo>
                    <a:pt x="879537" y="5063571"/>
                  </a:lnTo>
                  <a:lnTo>
                    <a:pt x="928401" y="5063571"/>
                  </a:lnTo>
                  <a:lnTo>
                    <a:pt x="928401" y="4084427"/>
                  </a:lnTo>
                  <a:lnTo>
                    <a:pt x="1759075" y="4084427"/>
                  </a:lnTo>
                  <a:lnTo>
                    <a:pt x="1759075" y="5063571"/>
                  </a:lnTo>
                  <a:lnTo>
                    <a:pt x="1807938" y="5063571"/>
                  </a:lnTo>
                  <a:lnTo>
                    <a:pt x="1807938" y="4084427"/>
                  </a:lnTo>
                  <a:lnTo>
                    <a:pt x="2638612" y="4084427"/>
                  </a:lnTo>
                  <a:lnTo>
                    <a:pt x="2638612" y="5063571"/>
                  </a:lnTo>
                  <a:lnTo>
                    <a:pt x="2687475" y="5063571"/>
                  </a:lnTo>
                  <a:lnTo>
                    <a:pt x="2687475" y="4084427"/>
                  </a:lnTo>
                  <a:lnTo>
                    <a:pt x="3518150" y="4084427"/>
                  </a:lnTo>
                  <a:lnTo>
                    <a:pt x="3518150" y="5063571"/>
                  </a:lnTo>
                  <a:lnTo>
                    <a:pt x="3567013" y="5063571"/>
                  </a:lnTo>
                  <a:lnTo>
                    <a:pt x="3567013" y="4084427"/>
                  </a:lnTo>
                  <a:lnTo>
                    <a:pt x="4422119" y="4084427"/>
                  </a:lnTo>
                  <a:lnTo>
                    <a:pt x="4422119" y="4028476"/>
                  </a:lnTo>
                  <a:lnTo>
                    <a:pt x="3567013" y="4028476"/>
                  </a:lnTo>
                  <a:lnTo>
                    <a:pt x="3567013" y="3077308"/>
                  </a:lnTo>
                  <a:lnTo>
                    <a:pt x="4422119" y="3077308"/>
                  </a:lnTo>
                  <a:lnTo>
                    <a:pt x="4422119" y="3021357"/>
                  </a:lnTo>
                  <a:lnTo>
                    <a:pt x="3567013" y="3021357"/>
                  </a:lnTo>
                  <a:lnTo>
                    <a:pt x="3567013" y="2070189"/>
                  </a:lnTo>
                  <a:lnTo>
                    <a:pt x="4422119" y="2070189"/>
                  </a:lnTo>
                  <a:lnTo>
                    <a:pt x="4422119" y="2014238"/>
                  </a:lnTo>
                  <a:lnTo>
                    <a:pt x="3567013" y="2014238"/>
                  </a:lnTo>
                  <a:lnTo>
                    <a:pt x="3567013" y="1063070"/>
                  </a:lnTo>
                  <a:lnTo>
                    <a:pt x="4422119" y="1063070"/>
                  </a:lnTo>
                  <a:lnTo>
                    <a:pt x="4422119" y="1007119"/>
                  </a:lnTo>
                  <a:lnTo>
                    <a:pt x="3567013" y="1007119"/>
                  </a:lnTo>
                  <a:lnTo>
                    <a:pt x="3567013" y="55951"/>
                  </a:lnTo>
                  <a:lnTo>
                    <a:pt x="4422119" y="55951"/>
                  </a:lnTo>
                  <a:close/>
                  <a:moveTo>
                    <a:pt x="928401" y="1007119"/>
                  </a:moveTo>
                  <a:lnTo>
                    <a:pt x="928401" y="55951"/>
                  </a:lnTo>
                  <a:lnTo>
                    <a:pt x="1759075" y="55951"/>
                  </a:lnTo>
                  <a:lnTo>
                    <a:pt x="1759075" y="1007119"/>
                  </a:lnTo>
                  <a:lnTo>
                    <a:pt x="928401" y="1007119"/>
                  </a:lnTo>
                  <a:close/>
                  <a:moveTo>
                    <a:pt x="1759075" y="1063070"/>
                  </a:moveTo>
                  <a:lnTo>
                    <a:pt x="1759075" y="2014238"/>
                  </a:lnTo>
                  <a:lnTo>
                    <a:pt x="928401" y="2014238"/>
                  </a:lnTo>
                  <a:lnTo>
                    <a:pt x="928401" y="1063070"/>
                  </a:lnTo>
                  <a:lnTo>
                    <a:pt x="1759075" y="1063070"/>
                  </a:lnTo>
                  <a:close/>
                  <a:moveTo>
                    <a:pt x="879537" y="1007119"/>
                  </a:moveTo>
                  <a:lnTo>
                    <a:pt x="48863" y="1007119"/>
                  </a:lnTo>
                  <a:lnTo>
                    <a:pt x="48863" y="55951"/>
                  </a:lnTo>
                  <a:lnTo>
                    <a:pt x="879537" y="55951"/>
                  </a:lnTo>
                  <a:lnTo>
                    <a:pt x="879537" y="1007119"/>
                  </a:lnTo>
                  <a:close/>
                  <a:moveTo>
                    <a:pt x="879537" y="1063070"/>
                  </a:moveTo>
                  <a:lnTo>
                    <a:pt x="879537" y="2014238"/>
                  </a:lnTo>
                  <a:lnTo>
                    <a:pt x="48863" y="2014238"/>
                  </a:lnTo>
                  <a:lnTo>
                    <a:pt x="48863" y="1063070"/>
                  </a:lnTo>
                  <a:lnTo>
                    <a:pt x="879537" y="1063070"/>
                  </a:lnTo>
                  <a:close/>
                  <a:moveTo>
                    <a:pt x="879537" y="2070189"/>
                  </a:moveTo>
                  <a:lnTo>
                    <a:pt x="879537" y="3021357"/>
                  </a:lnTo>
                  <a:lnTo>
                    <a:pt x="48863" y="3021357"/>
                  </a:lnTo>
                  <a:lnTo>
                    <a:pt x="48863" y="2070189"/>
                  </a:lnTo>
                  <a:lnTo>
                    <a:pt x="879537" y="2070189"/>
                  </a:lnTo>
                  <a:close/>
                  <a:moveTo>
                    <a:pt x="928401" y="2070189"/>
                  </a:moveTo>
                  <a:lnTo>
                    <a:pt x="1759075" y="2070189"/>
                  </a:lnTo>
                  <a:lnTo>
                    <a:pt x="1759075" y="3021357"/>
                  </a:lnTo>
                  <a:lnTo>
                    <a:pt x="928401" y="3021357"/>
                  </a:lnTo>
                  <a:lnTo>
                    <a:pt x="928401" y="2070189"/>
                  </a:lnTo>
                  <a:close/>
                  <a:moveTo>
                    <a:pt x="1807938" y="2070189"/>
                  </a:moveTo>
                  <a:lnTo>
                    <a:pt x="2638612" y="2070189"/>
                  </a:lnTo>
                  <a:lnTo>
                    <a:pt x="2638612" y="3021357"/>
                  </a:lnTo>
                  <a:lnTo>
                    <a:pt x="1807938" y="3021357"/>
                  </a:lnTo>
                  <a:lnTo>
                    <a:pt x="1807938" y="2070189"/>
                  </a:lnTo>
                  <a:close/>
                  <a:moveTo>
                    <a:pt x="1807938" y="2014238"/>
                  </a:moveTo>
                  <a:lnTo>
                    <a:pt x="1807938" y="1063070"/>
                  </a:lnTo>
                  <a:lnTo>
                    <a:pt x="2638612" y="1063070"/>
                  </a:lnTo>
                  <a:lnTo>
                    <a:pt x="2638612" y="2014238"/>
                  </a:lnTo>
                  <a:lnTo>
                    <a:pt x="1807938" y="2014238"/>
                  </a:lnTo>
                  <a:close/>
                  <a:moveTo>
                    <a:pt x="1807938" y="1007119"/>
                  </a:moveTo>
                  <a:lnTo>
                    <a:pt x="1807938" y="55951"/>
                  </a:lnTo>
                  <a:lnTo>
                    <a:pt x="2638612" y="55951"/>
                  </a:lnTo>
                  <a:lnTo>
                    <a:pt x="2638612" y="1007119"/>
                  </a:lnTo>
                  <a:lnTo>
                    <a:pt x="1807938" y="1007119"/>
                  </a:lnTo>
                  <a:close/>
                  <a:moveTo>
                    <a:pt x="48863" y="4028476"/>
                  </a:moveTo>
                  <a:lnTo>
                    <a:pt x="48863" y="3077308"/>
                  </a:lnTo>
                  <a:lnTo>
                    <a:pt x="879537" y="3077308"/>
                  </a:lnTo>
                  <a:lnTo>
                    <a:pt x="879537" y="4028476"/>
                  </a:lnTo>
                  <a:lnTo>
                    <a:pt x="48863" y="4028476"/>
                  </a:lnTo>
                  <a:close/>
                  <a:moveTo>
                    <a:pt x="928401" y="4028476"/>
                  </a:moveTo>
                  <a:lnTo>
                    <a:pt x="928401" y="3077308"/>
                  </a:lnTo>
                  <a:lnTo>
                    <a:pt x="1759075" y="3077308"/>
                  </a:lnTo>
                  <a:lnTo>
                    <a:pt x="1759075" y="4028476"/>
                  </a:lnTo>
                  <a:lnTo>
                    <a:pt x="928401" y="4028476"/>
                  </a:lnTo>
                  <a:close/>
                  <a:moveTo>
                    <a:pt x="1807938" y="4028476"/>
                  </a:moveTo>
                  <a:lnTo>
                    <a:pt x="1807938" y="3077308"/>
                  </a:lnTo>
                  <a:lnTo>
                    <a:pt x="2638612" y="3077308"/>
                  </a:lnTo>
                  <a:lnTo>
                    <a:pt x="2638612" y="4028476"/>
                  </a:lnTo>
                  <a:lnTo>
                    <a:pt x="1807938" y="4028476"/>
                  </a:lnTo>
                  <a:close/>
                  <a:moveTo>
                    <a:pt x="3518150" y="4028476"/>
                  </a:moveTo>
                  <a:lnTo>
                    <a:pt x="2687475" y="4028476"/>
                  </a:lnTo>
                  <a:lnTo>
                    <a:pt x="2687475" y="3077308"/>
                  </a:lnTo>
                  <a:lnTo>
                    <a:pt x="3518150" y="3077308"/>
                  </a:lnTo>
                  <a:lnTo>
                    <a:pt x="3518150" y="4028476"/>
                  </a:lnTo>
                  <a:close/>
                  <a:moveTo>
                    <a:pt x="3518150" y="3021357"/>
                  </a:moveTo>
                  <a:lnTo>
                    <a:pt x="2687475" y="3021357"/>
                  </a:lnTo>
                  <a:lnTo>
                    <a:pt x="2687475" y="2070189"/>
                  </a:lnTo>
                  <a:lnTo>
                    <a:pt x="3518150" y="2070189"/>
                  </a:lnTo>
                  <a:lnTo>
                    <a:pt x="3518150" y="3021357"/>
                  </a:lnTo>
                  <a:close/>
                  <a:moveTo>
                    <a:pt x="3518150" y="2014238"/>
                  </a:moveTo>
                  <a:lnTo>
                    <a:pt x="2687475" y="2014238"/>
                  </a:lnTo>
                  <a:lnTo>
                    <a:pt x="2687475" y="1063070"/>
                  </a:lnTo>
                  <a:lnTo>
                    <a:pt x="3518150" y="1063070"/>
                  </a:lnTo>
                  <a:lnTo>
                    <a:pt x="3518150" y="2014238"/>
                  </a:lnTo>
                  <a:close/>
                  <a:moveTo>
                    <a:pt x="3518150" y="1007119"/>
                  </a:moveTo>
                  <a:lnTo>
                    <a:pt x="2687475" y="1007119"/>
                  </a:lnTo>
                  <a:lnTo>
                    <a:pt x="2687475" y="55951"/>
                  </a:lnTo>
                  <a:lnTo>
                    <a:pt x="3518150" y="55951"/>
                  </a:lnTo>
                  <a:lnTo>
                    <a:pt x="3518150" y="1007119"/>
                  </a:lnTo>
                  <a:close/>
                </a:path>
              </a:pathLst>
            </a:custGeom>
            <a:solidFill>
              <a:srgbClr val="053264">
                <a:alpha val="18824"/>
              </a:srgbClr>
            </a:solidFill>
          </p:spPr>
        </p:sp>
      </p:grpSp>
      <p:sp>
        <p:nvSpPr>
          <p:cNvPr name="AutoShape 7" id="7"/>
          <p:cNvSpPr/>
          <p:nvPr/>
        </p:nvSpPr>
        <p:spPr>
          <a:xfrm flipV="true">
            <a:off x="11518827" y="-914060"/>
            <a:ext cx="0" cy="12115120"/>
          </a:xfrm>
          <a:prstGeom prst="line">
            <a:avLst/>
          </a:prstGeom>
          <a:ln cap="flat" w="13335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0">
            <a:off x="-1430945" y="7647654"/>
            <a:ext cx="3553407" cy="3553407"/>
          </a:xfrm>
          <a:custGeom>
            <a:avLst/>
            <a:gdLst/>
            <a:ahLst/>
            <a:cxnLst/>
            <a:rect r="r" b="b" t="t" l="l"/>
            <a:pathLst>
              <a:path h="3553407" w="3553407">
                <a:moveTo>
                  <a:pt x="0" y="0"/>
                </a:moveTo>
                <a:lnTo>
                  <a:pt x="3553406" y="0"/>
                </a:lnTo>
                <a:lnTo>
                  <a:pt x="3553406" y="3553406"/>
                </a:lnTo>
                <a:lnTo>
                  <a:pt x="0" y="35534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-1892880">
            <a:off x="9657589" y="328430"/>
            <a:ext cx="9526630" cy="9941360"/>
            <a:chOff x="0" y="0"/>
            <a:chExt cx="12702173" cy="13255146"/>
          </a:xfrm>
        </p:grpSpPr>
        <p:grpSp>
          <p:nvGrpSpPr>
            <p:cNvPr name="Group 10" id="10"/>
            <p:cNvGrpSpPr/>
            <p:nvPr/>
          </p:nvGrpSpPr>
          <p:grpSpPr>
            <a:xfrm rot="-9516561">
              <a:off x="5129304" y="8285981"/>
              <a:ext cx="1999663" cy="1999663"/>
              <a:chOff x="0" y="0"/>
              <a:chExt cx="812800" cy="81280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133350" cap="sq">
                <a:solidFill>
                  <a:srgbClr val="FFFFFF"/>
                </a:solidFill>
                <a:prstDash val="solid"/>
                <a:miter/>
              </a:ln>
            </p:spPr>
          </p:sp>
          <p:sp>
            <p:nvSpPr>
              <p:cNvPr name="TextBox 12" id="12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</a:pPr>
              </a:p>
            </p:txBody>
          </p:sp>
        </p:grpSp>
        <p:grpSp>
          <p:nvGrpSpPr>
            <p:cNvPr name="Group 13" id="13"/>
            <p:cNvGrpSpPr/>
            <p:nvPr/>
          </p:nvGrpSpPr>
          <p:grpSpPr>
            <a:xfrm rot="-9516561">
              <a:off x="2849148" y="9540427"/>
              <a:ext cx="1999663" cy="1999663"/>
              <a:chOff x="0" y="0"/>
              <a:chExt cx="812800" cy="81280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133350" cap="sq">
                <a:solidFill>
                  <a:srgbClr val="FFFFFF"/>
                </a:solidFill>
                <a:prstDash val="solid"/>
                <a:miter/>
              </a:ln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</a:pPr>
              </a:p>
            </p:txBody>
          </p:sp>
        </p:grpSp>
        <p:grpSp>
          <p:nvGrpSpPr>
            <p:cNvPr name="Group 16" id="16"/>
            <p:cNvGrpSpPr/>
            <p:nvPr/>
          </p:nvGrpSpPr>
          <p:grpSpPr>
            <a:xfrm rot="-9516561">
              <a:off x="6581289" y="5878603"/>
              <a:ext cx="1999663" cy="1999663"/>
              <a:chOff x="0" y="0"/>
              <a:chExt cx="812800" cy="812800"/>
            </a:xfrm>
          </p:grpSpPr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133350" cap="sq">
                <a:solidFill>
                  <a:srgbClr val="FFFFFF"/>
                </a:solidFill>
                <a:prstDash val="solid"/>
                <a:miter/>
              </a:ln>
            </p:spPr>
          </p:sp>
          <p:sp>
            <p:nvSpPr>
              <p:cNvPr name="TextBox 18" id="18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</a:pPr>
              </a:p>
            </p:txBody>
          </p:sp>
        </p:grpSp>
        <p:grpSp>
          <p:nvGrpSpPr>
            <p:cNvPr name="Group 19" id="19"/>
            <p:cNvGrpSpPr/>
            <p:nvPr/>
          </p:nvGrpSpPr>
          <p:grpSpPr>
            <a:xfrm rot="-9516561">
              <a:off x="5448699" y="3287360"/>
              <a:ext cx="1999663" cy="1999663"/>
              <a:chOff x="0" y="0"/>
              <a:chExt cx="812800" cy="812800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2B4BE"/>
              </a:solidFill>
              <a:ln w="133350" cap="sq">
                <a:solidFill>
                  <a:srgbClr val="FFFFFF"/>
                </a:solidFill>
                <a:prstDash val="solid"/>
                <a:miter/>
              </a:ln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</a:pPr>
              </a:p>
            </p:txBody>
          </p:sp>
        </p:grpSp>
        <p:grpSp>
          <p:nvGrpSpPr>
            <p:cNvPr name="Group 22" id="22"/>
            <p:cNvGrpSpPr/>
            <p:nvPr/>
          </p:nvGrpSpPr>
          <p:grpSpPr>
            <a:xfrm rot="-9516561">
              <a:off x="7815476" y="1428381"/>
              <a:ext cx="1999663" cy="1999663"/>
              <a:chOff x="0" y="0"/>
              <a:chExt cx="812800" cy="812800"/>
            </a:xfrm>
          </p:grpSpPr>
          <p:sp>
            <p:nvSpPr>
              <p:cNvPr name="Freeform 23" id="2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133350" cap="sq">
                <a:solidFill>
                  <a:srgbClr val="FFFFFF"/>
                </a:solidFill>
                <a:prstDash val="solid"/>
                <a:miter/>
              </a:ln>
            </p:spPr>
          </p:sp>
          <p:sp>
            <p:nvSpPr>
              <p:cNvPr name="TextBox 24" id="24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</a:pPr>
              </a:p>
            </p:txBody>
          </p:sp>
        </p:grpSp>
        <p:grpSp>
          <p:nvGrpSpPr>
            <p:cNvPr name="Group 25" id="25"/>
            <p:cNvGrpSpPr/>
            <p:nvPr/>
          </p:nvGrpSpPr>
          <p:grpSpPr>
            <a:xfrm rot="-9516561">
              <a:off x="10406720" y="295790"/>
              <a:ext cx="1999663" cy="1999663"/>
              <a:chOff x="0" y="0"/>
              <a:chExt cx="812800" cy="812800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133350" cap="sq">
                <a:solidFill>
                  <a:srgbClr val="FFFFFF"/>
                </a:solidFill>
                <a:prstDash val="solid"/>
                <a:miter/>
              </a:ln>
            </p:spPr>
          </p:sp>
          <p:sp>
            <p:nvSpPr>
              <p:cNvPr name="TextBox 27" id="27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</a:pPr>
              </a:p>
            </p:txBody>
          </p:sp>
        </p:grpSp>
        <p:grpSp>
          <p:nvGrpSpPr>
            <p:cNvPr name="Group 28" id="28"/>
            <p:cNvGrpSpPr/>
            <p:nvPr/>
          </p:nvGrpSpPr>
          <p:grpSpPr>
            <a:xfrm rot="-9516561">
              <a:off x="295790" y="10959693"/>
              <a:ext cx="1999663" cy="1999663"/>
              <a:chOff x="0" y="0"/>
              <a:chExt cx="812800" cy="812800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133350" cap="sq">
                <a:solidFill>
                  <a:srgbClr val="FFFFFF"/>
                </a:solidFill>
                <a:prstDash val="solid"/>
                <a:miter/>
              </a:ln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60"/>
                  </a:lnSpc>
                </a:pPr>
              </a:p>
            </p:txBody>
          </p:sp>
        </p:grpSp>
        <p:sp>
          <p:nvSpPr>
            <p:cNvPr name="AutoShape 31" id="31"/>
            <p:cNvSpPr/>
            <p:nvPr/>
          </p:nvSpPr>
          <p:spPr>
            <a:xfrm flipH="true">
              <a:off x="2169549" y="11026024"/>
              <a:ext cx="805504" cy="447734"/>
            </a:xfrm>
            <a:prstGeom prst="line">
              <a:avLst/>
            </a:prstGeom>
            <a:ln cap="flat" w="290837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32" id="32"/>
            <p:cNvSpPr/>
            <p:nvPr/>
          </p:nvSpPr>
          <p:spPr>
            <a:xfrm flipH="true">
              <a:off x="4725011" y="9767768"/>
              <a:ext cx="528092" cy="290534"/>
            </a:xfrm>
            <a:prstGeom prst="line">
              <a:avLst/>
            </a:prstGeom>
            <a:ln cap="flat" w="290837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33" id="33"/>
            <p:cNvSpPr/>
            <p:nvPr/>
          </p:nvSpPr>
          <p:spPr>
            <a:xfrm flipH="true">
              <a:off x="6645603" y="7734732"/>
              <a:ext cx="419051" cy="694782"/>
            </a:xfrm>
            <a:prstGeom prst="line">
              <a:avLst/>
            </a:prstGeom>
            <a:ln cap="flat" w="290837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34" id="34"/>
            <p:cNvSpPr/>
            <p:nvPr/>
          </p:nvSpPr>
          <p:spPr>
            <a:xfrm>
              <a:off x="6848961" y="5203334"/>
              <a:ext cx="331728" cy="758958"/>
            </a:xfrm>
            <a:prstGeom prst="line">
              <a:avLst/>
            </a:prstGeom>
            <a:ln cap="flat" w="290837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35" id="35"/>
            <p:cNvSpPr/>
            <p:nvPr/>
          </p:nvSpPr>
          <p:spPr>
            <a:xfrm flipH="true">
              <a:off x="7234943" y="3045898"/>
              <a:ext cx="793952" cy="623608"/>
            </a:xfrm>
            <a:prstGeom prst="line">
              <a:avLst/>
            </a:prstGeom>
            <a:ln cap="flat" w="290837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36" id="36"/>
            <p:cNvSpPr/>
            <p:nvPr/>
          </p:nvSpPr>
          <p:spPr>
            <a:xfrm flipV="true">
              <a:off x="9731451" y="1696053"/>
              <a:ext cx="758958" cy="331728"/>
            </a:xfrm>
            <a:prstGeom prst="line">
              <a:avLst/>
            </a:prstGeom>
            <a:ln cap="flat" w="290837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</p:grpSp>
      <p:sp>
        <p:nvSpPr>
          <p:cNvPr name="Freeform 37" id="37"/>
          <p:cNvSpPr/>
          <p:nvPr/>
        </p:nvSpPr>
        <p:spPr>
          <a:xfrm flipH="false" flipV="false" rot="1068902">
            <a:off x="432008" y="-156760"/>
            <a:ext cx="1193383" cy="3436444"/>
          </a:xfrm>
          <a:custGeom>
            <a:avLst/>
            <a:gdLst/>
            <a:ahLst/>
            <a:cxnLst/>
            <a:rect r="r" b="b" t="t" l="l"/>
            <a:pathLst>
              <a:path h="3436444" w="1193383">
                <a:moveTo>
                  <a:pt x="0" y="0"/>
                </a:moveTo>
                <a:lnTo>
                  <a:pt x="1193384" y="0"/>
                </a:lnTo>
                <a:lnTo>
                  <a:pt x="1193384" y="3436444"/>
                </a:lnTo>
                <a:lnTo>
                  <a:pt x="0" y="343644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8" id="38"/>
          <p:cNvGrpSpPr/>
          <p:nvPr/>
        </p:nvGrpSpPr>
        <p:grpSpPr>
          <a:xfrm rot="0">
            <a:off x="1915592" y="1055132"/>
            <a:ext cx="7983566" cy="3025774"/>
            <a:chOff x="0" y="0"/>
            <a:chExt cx="10644755" cy="4034365"/>
          </a:xfrm>
        </p:grpSpPr>
        <p:grpSp>
          <p:nvGrpSpPr>
            <p:cNvPr name="Group 39" id="39"/>
            <p:cNvGrpSpPr/>
            <p:nvPr/>
          </p:nvGrpSpPr>
          <p:grpSpPr>
            <a:xfrm rot="-121246">
              <a:off x="61356" y="184373"/>
              <a:ext cx="10522042" cy="3665618"/>
              <a:chOff x="0" y="0"/>
              <a:chExt cx="2258356" cy="786755"/>
            </a:xfrm>
          </p:grpSpPr>
          <p:sp>
            <p:nvSpPr>
              <p:cNvPr name="Freeform 40" id="40"/>
              <p:cNvSpPr/>
              <p:nvPr/>
            </p:nvSpPr>
            <p:spPr>
              <a:xfrm flipH="false" flipV="false" rot="0">
                <a:off x="0" y="0"/>
                <a:ext cx="2258356" cy="786755"/>
              </a:xfrm>
              <a:custGeom>
                <a:avLst/>
                <a:gdLst/>
                <a:ahLst/>
                <a:cxnLst/>
                <a:rect r="r" b="b" t="t" l="l"/>
                <a:pathLst>
                  <a:path h="786755" w="2258356">
                    <a:moveTo>
                      <a:pt x="0" y="0"/>
                    </a:moveTo>
                    <a:lnTo>
                      <a:pt x="2258356" y="0"/>
                    </a:lnTo>
                    <a:lnTo>
                      <a:pt x="2258356" y="786755"/>
                    </a:lnTo>
                    <a:lnTo>
                      <a:pt x="0" y="786755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41" id="41"/>
              <p:cNvSpPr txBox="true"/>
              <p:nvPr/>
            </p:nvSpPr>
            <p:spPr>
              <a:xfrm>
                <a:off x="0" y="-38100"/>
                <a:ext cx="2258356" cy="82485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2" id="42"/>
            <p:cNvSpPr txBox="true"/>
            <p:nvPr/>
          </p:nvSpPr>
          <p:spPr>
            <a:xfrm rot="-104616">
              <a:off x="494565" y="673960"/>
              <a:ext cx="9645201" cy="234401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4795"/>
                </a:lnSpc>
                <a:spcBef>
                  <a:spcPct val="0"/>
                </a:spcBef>
              </a:pPr>
              <a:r>
                <a:rPr lang="en-US" sz="10568">
                  <a:solidFill>
                    <a:srgbClr val="FA4155"/>
                  </a:solidFill>
                  <a:latin typeface="GilamBG 1"/>
                  <a:ea typeface="GilamBG 1"/>
                  <a:cs typeface="GilamBG 1"/>
                  <a:sym typeface="GilamBG 1"/>
                </a:rPr>
                <a:t>БЕЛТЪЧНА</a:t>
              </a:r>
            </a:p>
          </p:txBody>
        </p:sp>
      </p:grpSp>
      <p:grpSp>
        <p:nvGrpSpPr>
          <p:cNvPr name="Group 43" id="43"/>
          <p:cNvGrpSpPr/>
          <p:nvPr/>
        </p:nvGrpSpPr>
        <p:grpSpPr>
          <a:xfrm rot="0">
            <a:off x="1028700" y="3559970"/>
            <a:ext cx="9757350" cy="3219925"/>
            <a:chOff x="0" y="0"/>
            <a:chExt cx="13009799" cy="4293234"/>
          </a:xfrm>
        </p:grpSpPr>
        <p:grpSp>
          <p:nvGrpSpPr>
            <p:cNvPr name="Group 44" id="44"/>
            <p:cNvGrpSpPr/>
            <p:nvPr/>
          </p:nvGrpSpPr>
          <p:grpSpPr>
            <a:xfrm rot="169227">
              <a:off x="82406" y="313808"/>
              <a:ext cx="12844988" cy="3665618"/>
              <a:chOff x="0" y="0"/>
              <a:chExt cx="2756932" cy="786755"/>
            </a:xfrm>
          </p:grpSpPr>
          <p:sp>
            <p:nvSpPr>
              <p:cNvPr name="Freeform 45" id="45"/>
              <p:cNvSpPr/>
              <p:nvPr/>
            </p:nvSpPr>
            <p:spPr>
              <a:xfrm flipH="false" flipV="false" rot="0">
                <a:off x="0" y="0"/>
                <a:ext cx="2756932" cy="786755"/>
              </a:xfrm>
              <a:custGeom>
                <a:avLst/>
                <a:gdLst/>
                <a:ahLst/>
                <a:cxnLst/>
                <a:rect r="r" b="b" t="t" l="l"/>
                <a:pathLst>
                  <a:path h="786755" w="2756932">
                    <a:moveTo>
                      <a:pt x="0" y="0"/>
                    </a:moveTo>
                    <a:lnTo>
                      <a:pt x="2756932" y="0"/>
                    </a:lnTo>
                    <a:lnTo>
                      <a:pt x="2756932" y="786755"/>
                    </a:lnTo>
                    <a:lnTo>
                      <a:pt x="0" y="786755"/>
                    </a:lnTo>
                    <a:close/>
                  </a:path>
                </a:pathLst>
              </a:custGeom>
              <a:solidFill>
                <a:srgbClr val="FA4155"/>
              </a:solidFill>
              <a:ln cap="sq">
                <a:noFill/>
                <a:prstDash val="solid"/>
                <a:miter/>
              </a:ln>
            </p:spPr>
          </p:sp>
          <p:sp>
            <p:nvSpPr>
              <p:cNvPr name="TextBox 46" id="46"/>
              <p:cNvSpPr txBox="true"/>
              <p:nvPr/>
            </p:nvSpPr>
            <p:spPr>
              <a:xfrm>
                <a:off x="0" y="-38100"/>
                <a:ext cx="2756932" cy="824855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47" id="47"/>
            <p:cNvSpPr txBox="true"/>
            <p:nvPr/>
          </p:nvSpPr>
          <p:spPr>
            <a:xfrm rot="208792">
              <a:off x="947437" y="820525"/>
              <a:ext cx="11135721" cy="2344016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4795"/>
                </a:lnSpc>
                <a:spcBef>
                  <a:spcPct val="0"/>
                </a:spcBef>
              </a:pPr>
              <a:r>
                <a:rPr lang="en-US" sz="10568">
                  <a:solidFill>
                    <a:srgbClr val="FA4155"/>
                  </a:solidFill>
                  <a:latin typeface="GilamBG 1"/>
                  <a:ea typeface="GilamBG 1"/>
                  <a:cs typeface="GilamBG 1"/>
                  <a:sym typeface="GilamBG 1"/>
                </a:rPr>
                <a:t>ВИКТОРИНА</a:t>
              </a:r>
            </a:p>
          </p:txBody>
        </p:sp>
      </p:grpSp>
      <p:grpSp>
        <p:nvGrpSpPr>
          <p:cNvPr name="Group 48" id="48"/>
          <p:cNvGrpSpPr/>
          <p:nvPr/>
        </p:nvGrpSpPr>
        <p:grpSpPr>
          <a:xfrm rot="0">
            <a:off x="16024152" y="9131535"/>
            <a:ext cx="3086100" cy="1543050"/>
            <a:chOff x="0" y="0"/>
            <a:chExt cx="812800" cy="406400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0" id="50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1" id="51"/>
          <p:cNvSpPr/>
          <p:nvPr/>
        </p:nvSpPr>
        <p:spPr>
          <a:xfrm flipH="false" flipV="false" rot="0">
            <a:off x="16086920" y="9553307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3478764" y="-663500"/>
            <a:ext cx="7010876" cy="11614001"/>
            <a:chOff x="0" y="0"/>
            <a:chExt cx="1846486" cy="30588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46486" cy="3058832"/>
            </a:xfrm>
            <a:custGeom>
              <a:avLst/>
              <a:gdLst/>
              <a:ahLst/>
              <a:cxnLst/>
              <a:rect r="r" b="b" t="t" l="l"/>
              <a:pathLst>
                <a:path h="3058832" w="1846486">
                  <a:moveTo>
                    <a:pt x="0" y="0"/>
                  </a:moveTo>
                  <a:lnTo>
                    <a:pt x="1846486" y="0"/>
                  </a:lnTo>
                  <a:lnTo>
                    <a:pt x="1846486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846486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607265" y="3669871"/>
            <a:ext cx="7582928" cy="1576829"/>
            <a:chOff x="0" y="0"/>
            <a:chExt cx="1997150" cy="41529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15261921" y="7045506"/>
            <a:ext cx="3994759" cy="3994759"/>
          </a:xfrm>
          <a:custGeom>
            <a:avLst/>
            <a:gdLst/>
            <a:ahLst/>
            <a:cxnLst/>
            <a:rect r="r" b="b" t="t" l="l"/>
            <a:pathLst>
              <a:path h="3994759" w="3994759">
                <a:moveTo>
                  <a:pt x="0" y="0"/>
                </a:moveTo>
                <a:lnTo>
                  <a:pt x="3994758" y="0"/>
                </a:lnTo>
                <a:lnTo>
                  <a:pt x="3994758" y="3994759"/>
                </a:lnTo>
                <a:lnTo>
                  <a:pt x="0" y="3994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2187694" y="1028700"/>
            <a:ext cx="15071606" cy="2212201"/>
            <a:chOff x="0" y="0"/>
            <a:chExt cx="3969477" cy="5826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969477" cy="582637"/>
            </a:xfrm>
            <a:custGeom>
              <a:avLst/>
              <a:gdLst/>
              <a:ahLst/>
              <a:cxnLst/>
              <a:rect r="r" b="b" t="t" l="l"/>
              <a:pathLst>
                <a:path h="582637" w="3969477">
                  <a:moveTo>
                    <a:pt x="0" y="0"/>
                  </a:moveTo>
                  <a:lnTo>
                    <a:pt x="3969477" y="0"/>
                  </a:lnTo>
                  <a:lnTo>
                    <a:pt x="3969477" y="582637"/>
                  </a:lnTo>
                  <a:lnTo>
                    <a:pt x="0" y="58263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3969477" cy="62073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2" id="12"/>
          <p:cNvGrpSpPr/>
          <p:nvPr/>
        </p:nvGrpSpPr>
        <p:grpSpPr>
          <a:xfrm rot="1957741">
            <a:off x="11627147" y="2812824"/>
            <a:ext cx="3960894" cy="8220386"/>
            <a:chOff x="0" y="0"/>
            <a:chExt cx="5281192" cy="10960515"/>
          </a:xfrm>
        </p:grpSpPr>
        <p:grpSp>
          <p:nvGrpSpPr>
            <p:cNvPr name="Group 13" id="13"/>
            <p:cNvGrpSpPr/>
            <p:nvPr/>
          </p:nvGrpSpPr>
          <p:grpSpPr>
            <a:xfrm rot="0">
              <a:off x="1403456" y="2984556"/>
              <a:ext cx="1403456" cy="1403456"/>
              <a:chOff x="0" y="0"/>
              <a:chExt cx="812800" cy="81280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133350" cap="sq">
                <a:solidFill>
                  <a:srgbClr val="FFFFFF"/>
                </a:solidFill>
                <a:prstDash val="solid"/>
                <a:miter/>
              </a:ln>
            </p:spPr>
          </p:sp>
          <p:sp>
            <p:nvSpPr>
              <p:cNvPr name="TextBox 15" id="15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16" id="16"/>
            <p:cNvGrpSpPr/>
            <p:nvPr/>
          </p:nvGrpSpPr>
          <p:grpSpPr>
            <a:xfrm rot="0">
              <a:off x="2572423" y="1581100"/>
              <a:ext cx="1403456" cy="1403456"/>
              <a:chOff x="0" y="0"/>
              <a:chExt cx="812800" cy="812800"/>
            </a:xfrm>
          </p:grpSpPr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133350" cap="sq">
                <a:solidFill>
                  <a:srgbClr val="FFFFFF"/>
                </a:solidFill>
                <a:prstDash val="solid"/>
                <a:miter/>
              </a:ln>
            </p:spPr>
          </p:sp>
          <p:sp>
            <p:nvSpPr>
              <p:cNvPr name="TextBox 18" id="18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19" id="19"/>
            <p:cNvGrpSpPr/>
            <p:nvPr/>
          </p:nvGrpSpPr>
          <p:grpSpPr>
            <a:xfrm rot="0">
              <a:off x="1070826" y="4929456"/>
              <a:ext cx="1403456" cy="1403456"/>
              <a:chOff x="0" y="0"/>
              <a:chExt cx="812800" cy="812800"/>
            </a:xfrm>
          </p:grpSpPr>
          <p:sp>
            <p:nvSpPr>
              <p:cNvPr name="Freeform 20" id="20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133350" cap="sq">
                <a:solidFill>
                  <a:srgbClr val="FFFFFF"/>
                </a:solidFill>
                <a:prstDash val="solid"/>
                <a:miter/>
              </a:ln>
            </p:spPr>
          </p:sp>
          <p:sp>
            <p:nvSpPr>
              <p:cNvPr name="TextBox 21" id="21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22" id="22"/>
            <p:cNvGrpSpPr/>
            <p:nvPr/>
          </p:nvGrpSpPr>
          <p:grpSpPr>
            <a:xfrm rot="0">
              <a:off x="2474281" y="6332912"/>
              <a:ext cx="1403456" cy="1403456"/>
              <a:chOff x="0" y="0"/>
              <a:chExt cx="812800" cy="812800"/>
            </a:xfrm>
          </p:grpSpPr>
          <p:sp>
            <p:nvSpPr>
              <p:cNvPr name="Freeform 23" id="23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82B4BE"/>
              </a:solidFill>
              <a:ln w="133350" cap="sq">
                <a:solidFill>
                  <a:srgbClr val="FFFFFF"/>
                </a:solidFill>
                <a:prstDash val="solid"/>
                <a:miter/>
              </a:ln>
            </p:spPr>
          </p:sp>
          <p:sp>
            <p:nvSpPr>
              <p:cNvPr name="TextBox 24" id="24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25" id="25"/>
            <p:cNvGrpSpPr/>
            <p:nvPr/>
          </p:nvGrpSpPr>
          <p:grpSpPr>
            <a:xfrm rot="0">
              <a:off x="1403456" y="8153604"/>
              <a:ext cx="1403456" cy="1403456"/>
              <a:chOff x="0" y="0"/>
              <a:chExt cx="812800" cy="812800"/>
            </a:xfrm>
          </p:grpSpPr>
          <p:sp>
            <p:nvSpPr>
              <p:cNvPr name="Freeform 26" id="26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133350" cap="sq">
                <a:solidFill>
                  <a:srgbClr val="FFFFFF"/>
                </a:solidFill>
                <a:prstDash val="solid"/>
                <a:miter/>
              </a:ln>
            </p:spPr>
          </p:sp>
          <p:sp>
            <p:nvSpPr>
              <p:cNvPr name="TextBox 27" id="27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28" id="28"/>
            <p:cNvGrpSpPr/>
            <p:nvPr/>
          </p:nvGrpSpPr>
          <p:grpSpPr>
            <a:xfrm rot="0">
              <a:off x="0" y="9557059"/>
              <a:ext cx="1403456" cy="1403456"/>
              <a:chOff x="0" y="0"/>
              <a:chExt cx="812800" cy="812800"/>
            </a:xfrm>
          </p:grpSpPr>
          <p:sp>
            <p:nvSpPr>
              <p:cNvPr name="Freeform 29" id="29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FA4155"/>
              </a:solidFill>
              <a:ln w="133350" cap="sq">
                <a:solidFill>
                  <a:srgbClr val="FFFFFF"/>
                </a:solidFill>
                <a:prstDash val="solid"/>
                <a:miter/>
              </a:ln>
            </p:spPr>
          </p:sp>
          <p:sp>
            <p:nvSpPr>
              <p:cNvPr name="TextBox 30" id="30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grpSp>
          <p:nvGrpSpPr>
            <p:cNvPr name="Group 31" id="31"/>
            <p:cNvGrpSpPr/>
            <p:nvPr/>
          </p:nvGrpSpPr>
          <p:grpSpPr>
            <a:xfrm rot="0">
              <a:off x="3877737" y="0"/>
              <a:ext cx="1403456" cy="1403456"/>
              <a:chOff x="0" y="0"/>
              <a:chExt cx="812800" cy="812800"/>
            </a:xfrm>
          </p:grpSpPr>
          <p:sp>
            <p:nvSpPr>
              <p:cNvPr name="Freeform 32" id="32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solidFill>
                <a:srgbClr val="053264"/>
              </a:solidFill>
              <a:ln w="133350" cap="sq">
                <a:solidFill>
                  <a:srgbClr val="FFFFFF"/>
                </a:solidFill>
                <a:prstDash val="solid"/>
                <a:miter/>
              </a:ln>
            </p:spPr>
          </p:sp>
          <p:sp>
            <p:nvSpPr>
              <p:cNvPr name="TextBox 33" id="33"/>
              <p:cNvSpPr txBox="true"/>
              <p:nvPr/>
            </p:nvSpPr>
            <p:spPr>
              <a:xfrm>
                <a:off x="76200" y="38100"/>
                <a:ext cx="660400" cy="698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AutoShape 34" id="34"/>
            <p:cNvSpPr/>
            <p:nvPr/>
          </p:nvSpPr>
          <p:spPr>
            <a:xfrm flipV="true">
              <a:off x="3720915" y="1242884"/>
              <a:ext cx="411785" cy="498787"/>
            </a:xfrm>
            <a:prstGeom prst="line">
              <a:avLst/>
            </a:prstGeom>
            <a:ln cap="flat" w="192838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35" id="35"/>
            <p:cNvSpPr/>
            <p:nvPr/>
          </p:nvSpPr>
          <p:spPr>
            <a:xfrm flipV="true">
              <a:off x="2554298" y="2822033"/>
              <a:ext cx="270737" cy="325045"/>
            </a:xfrm>
            <a:prstGeom prst="line">
              <a:avLst/>
            </a:prstGeom>
            <a:ln cap="flat" w="192838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36" id="36"/>
            <p:cNvSpPr/>
            <p:nvPr/>
          </p:nvSpPr>
          <p:spPr>
            <a:xfrm flipV="true">
              <a:off x="1890869" y="4378079"/>
              <a:ext cx="95999" cy="561309"/>
            </a:xfrm>
            <a:prstGeom prst="line">
              <a:avLst/>
            </a:prstGeom>
            <a:ln cap="flat" w="192838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37" id="37"/>
            <p:cNvSpPr/>
            <p:nvPr/>
          </p:nvSpPr>
          <p:spPr>
            <a:xfrm flipH="true" flipV="true">
              <a:off x="2268750" y="6127381"/>
              <a:ext cx="411063" cy="411063"/>
            </a:xfrm>
            <a:prstGeom prst="line">
              <a:avLst/>
            </a:prstGeom>
            <a:ln cap="flat" w="192838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38" id="38"/>
            <p:cNvSpPr/>
            <p:nvPr/>
          </p:nvSpPr>
          <p:spPr>
            <a:xfrm flipV="true">
              <a:off x="2460988" y="7639604"/>
              <a:ext cx="359216" cy="610764"/>
            </a:xfrm>
            <a:prstGeom prst="line">
              <a:avLst/>
            </a:prstGeom>
            <a:ln cap="flat" w="192838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  <p:sp>
          <p:nvSpPr>
            <p:cNvPr name="AutoShape 39" id="39"/>
            <p:cNvSpPr/>
            <p:nvPr/>
          </p:nvSpPr>
          <p:spPr>
            <a:xfrm flipH="true">
              <a:off x="1197924" y="9351528"/>
              <a:ext cx="411063" cy="411063"/>
            </a:xfrm>
            <a:prstGeom prst="line">
              <a:avLst/>
            </a:prstGeom>
            <a:ln cap="flat" w="192838">
              <a:solidFill>
                <a:srgbClr val="FFFFFF"/>
              </a:solidFill>
              <a:prstDash val="solid"/>
              <a:headEnd type="none" len="sm" w="sm"/>
              <a:tailEnd type="none" len="sm" w="sm"/>
            </a:ln>
          </p:spPr>
        </p:sp>
      </p:grpSp>
      <p:grpSp>
        <p:nvGrpSpPr>
          <p:cNvPr name="Group 40" id="40"/>
          <p:cNvGrpSpPr/>
          <p:nvPr/>
        </p:nvGrpSpPr>
        <p:grpSpPr>
          <a:xfrm rot="-13378">
            <a:off x="1031866" y="1296308"/>
            <a:ext cx="1688872" cy="1630242"/>
            <a:chOff x="0" y="0"/>
            <a:chExt cx="444806" cy="429364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0" y="0"/>
              <a:ext cx="444806" cy="429364"/>
            </a:xfrm>
            <a:custGeom>
              <a:avLst/>
              <a:gdLst/>
              <a:ahLst/>
              <a:cxnLst/>
              <a:rect r="r" b="b" t="t" l="l"/>
              <a:pathLst>
                <a:path h="429364" w="444806">
                  <a:moveTo>
                    <a:pt x="0" y="0"/>
                  </a:moveTo>
                  <a:lnTo>
                    <a:pt x="444806" y="0"/>
                  </a:lnTo>
                  <a:lnTo>
                    <a:pt x="444806" y="429364"/>
                  </a:lnTo>
                  <a:lnTo>
                    <a:pt x="0" y="429364"/>
                  </a:lnTo>
                  <a:close/>
                </a:path>
              </a:pathLst>
            </a:custGeom>
            <a:solidFill>
              <a:srgbClr val="FAFADC"/>
            </a:solidFill>
            <a:ln cap="sq">
              <a:noFill/>
              <a:prstDash val="solid"/>
              <a:miter/>
            </a:ln>
          </p:spPr>
        </p:sp>
        <p:sp>
          <p:nvSpPr>
            <p:cNvPr name="TextBox 42" id="42"/>
            <p:cNvSpPr txBox="true"/>
            <p:nvPr/>
          </p:nvSpPr>
          <p:spPr>
            <a:xfrm>
              <a:off x="0" y="-38100"/>
              <a:ext cx="444806" cy="4674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3" id="43"/>
          <p:cNvGrpSpPr/>
          <p:nvPr/>
        </p:nvGrpSpPr>
        <p:grpSpPr>
          <a:xfrm rot="-13378">
            <a:off x="1030937" y="3878930"/>
            <a:ext cx="1152658" cy="1151593"/>
            <a:chOff x="0" y="0"/>
            <a:chExt cx="303581" cy="303300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45" id="45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6" id="46"/>
          <p:cNvGrpSpPr/>
          <p:nvPr/>
        </p:nvGrpSpPr>
        <p:grpSpPr>
          <a:xfrm rot="0">
            <a:off x="1561072" y="5675671"/>
            <a:ext cx="7582928" cy="1576829"/>
            <a:chOff x="0" y="0"/>
            <a:chExt cx="1997150" cy="415297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8" id="48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9" id="49"/>
          <p:cNvGrpSpPr/>
          <p:nvPr/>
        </p:nvGrpSpPr>
        <p:grpSpPr>
          <a:xfrm rot="-13378">
            <a:off x="1032799" y="5888289"/>
            <a:ext cx="1152658" cy="1151593"/>
            <a:chOff x="0" y="0"/>
            <a:chExt cx="303581" cy="303300"/>
          </a:xfrm>
        </p:grpSpPr>
        <p:sp>
          <p:nvSpPr>
            <p:cNvPr name="Freeform 50" id="50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51" id="51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2" id="52"/>
          <p:cNvSpPr txBox="true"/>
          <p:nvPr/>
        </p:nvSpPr>
        <p:spPr>
          <a:xfrm rot="-13378">
            <a:off x="1172706" y="5892548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Б</a:t>
            </a:r>
          </a:p>
        </p:txBody>
      </p:sp>
      <p:grpSp>
        <p:nvGrpSpPr>
          <p:cNvPr name="Group 53" id="53"/>
          <p:cNvGrpSpPr/>
          <p:nvPr/>
        </p:nvGrpSpPr>
        <p:grpSpPr>
          <a:xfrm rot="0">
            <a:off x="1561072" y="7681471"/>
            <a:ext cx="7582928" cy="1576829"/>
            <a:chOff x="0" y="0"/>
            <a:chExt cx="1997150" cy="415297"/>
          </a:xfrm>
        </p:grpSpPr>
        <p:sp>
          <p:nvSpPr>
            <p:cNvPr name="Freeform 54" id="54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5" id="55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6" id="56"/>
          <p:cNvGrpSpPr/>
          <p:nvPr/>
        </p:nvGrpSpPr>
        <p:grpSpPr>
          <a:xfrm rot="-13378">
            <a:off x="1032799" y="7889054"/>
            <a:ext cx="1152658" cy="1151593"/>
            <a:chOff x="0" y="0"/>
            <a:chExt cx="303581" cy="303300"/>
          </a:xfrm>
        </p:grpSpPr>
        <p:sp>
          <p:nvSpPr>
            <p:cNvPr name="Freeform 57" id="57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58" id="58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9" id="59"/>
          <p:cNvSpPr txBox="true"/>
          <p:nvPr/>
        </p:nvSpPr>
        <p:spPr>
          <a:xfrm rot="0">
            <a:off x="2408092" y="4090023"/>
            <a:ext cx="6513647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Низ от аминокиселини</a:t>
            </a:r>
          </a:p>
        </p:txBody>
      </p:sp>
      <p:sp>
        <p:nvSpPr>
          <p:cNvPr name="TextBox 60" id="60"/>
          <p:cNvSpPr txBox="true"/>
          <p:nvPr/>
        </p:nvSpPr>
        <p:spPr>
          <a:xfrm rot="0">
            <a:off x="2601041" y="1160943"/>
            <a:ext cx="14377610" cy="16255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300"/>
              </a:lnSpc>
              <a:spcBef>
                <a:spcPct val="0"/>
              </a:spcBef>
            </a:pPr>
            <a:r>
              <a:rPr lang="en-US" sz="9500">
                <a:solidFill>
                  <a:srgbClr val="FA4155"/>
                </a:solidFill>
                <a:latin typeface="GilamBG 3"/>
                <a:ea typeface="GilamBG 3"/>
                <a:cs typeface="GilamBG 3"/>
                <a:sym typeface="GilamBG 3"/>
              </a:rPr>
              <a:t>Какво е белтък?</a:t>
            </a:r>
          </a:p>
        </p:txBody>
      </p:sp>
      <p:sp>
        <p:nvSpPr>
          <p:cNvPr name="TextBox 61" id="61"/>
          <p:cNvSpPr txBox="true"/>
          <p:nvPr/>
        </p:nvSpPr>
        <p:spPr>
          <a:xfrm rot="-13378">
            <a:off x="1305956" y="1341530"/>
            <a:ext cx="1140063" cy="13779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1</a:t>
            </a:r>
          </a:p>
        </p:txBody>
      </p:sp>
      <p:sp>
        <p:nvSpPr>
          <p:cNvPr name="TextBox 62" id="62"/>
          <p:cNvSpPr txBox="true"/>
          <p:nvPr/>
        </p:nvSpPr>
        <p:spPr>
          <a:xfrm rot="-13378">
            <a:off x="1170843" y="3883189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А</a:t>
            </a:r>
          </a:p>
        </p:txBody>
      </p:sp>
      <p:sp>
        <p:nvSpPr>
          <p:cNvPr name="TextBox 63" id="63"/>
          <p:cNvSpPr txBox="true"/>
          <p:nvPr/>
        </p:nvSpPr>
        <p:spPr>
          <a:xfrm rot="0">
            <a:off x="2382703" y="6093179"/>
            <a:ext cx="6513647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Низ от глюкозни молекули</a:t>
            </a:r>
          </a:p>
        </p:txBody>
      </p:sp>
      <p:sp>
        <p:nvSpPr>
          <p:cNvPr name="TextBox 64" id="64"/>
          <p:cNvSpPr txBox="true"/>
          <p:nvPr/>
        </p:nvSpPr>
        <p:spPr>
          <a:xfrm rot="0">
            <a:off x="2376803" y="8096587"/>
            <a:ext cx="6513647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Низ от липидни молекули</a:t>
            </a:r>
          </a:p>
        </p:txBody>
      </p:sp>
      <p:sp>
        <p:nvSpPr>
          <p:cNvPr name="TextBox 65" id="65"/>
          <p:cNvSpPr txBox="true"/>
          <p:nvPr/>
        </p:nvSpPr>
        <p:spPr>
          <a:xfrm rot="-13378">
            <a:off x="1172706" y="7893313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</a:t>
            </a:r>
          </a:p>
        </p:txBody>
      </p:sp>
      <p:grpSp>
        <p:nvGrpSpPr>
          <p:cNvPr name="Group 66" id="66"/>
          <p:cNvGrpSpPr/>
          <p:nvPr/>
        </p:nvGrpSpPr>
        <p:grpSpPr>
          <a:xfrm rot="0">
            <a:off x="15942368" y="9258300"/>
            <a:ext cx="3086100" cy="1543050"/>
            <a:chOff x="0" y="0"/>
            <a:chExt cx="4114800" cy="2057400"/>
          </a:xfrm>
        </p:grpSpPr>
        <p:grpSp>
          <p:nvGrpSpPr>
            <p:cNvPr name="Group 67" id="67"/>
            <p:cNvGrpSpPr/>
            <p:nvPr/>
          </p:nvGrpSpPr>
          <p:grpSpPr>
            <a:xfrm rot="0">
              <a:off x="0" y="0"/>
              <a:ext cx="4114800" cy="2057400"/>
              <a:chOff x="0" y="0"/>
              <a:chExt cx="812800" cy="406400"/>
            </a:xfrm>
          </p:grpSpPr>
          <p:sp>
            <p:nvSpPr>
              <p:cNvPr name="Freeform 68" id="68"/>
              <p:cNvSpPr/>
              <p:nvPr/>
            </p:nvSpPr>
            <p:spPr>
              <a:xfrm flipH="false" flipV="false" rot="0">
                <a:off x="0" y="0"/>
                <a:ext cx="812800" cy="406400"/>
              </a:xfrm>
              <a:custGeom>
                <a:avLst/>
                <a:gdLst/>
                <a:ahLst/>
                <a:cxnLst/>
                <a:rect r="r" b="b" t="t" l="l"/>
                <a:pathLst>
                  <a:path h="406400" w="812800">
                    <a:moveTo>
                      <a:pt x="609600" y="0"/>
                    </a:moveTo>
                    <a:lnTo>
                      <a:pt x="203200" y="0"/>
                    </a:lnTo>
                    <a:lnTo>
                      <a:pt x="0" y="203200"/>
                    </a:lnTo>
                    <a:lnTo>
                      <a:pt x="203200" y="406400"/>
                    </a:lnTo>
                    <a:lnTo>
                      <a:pt x="609600" y="406400"/>
                    </a:lnTo>
                    <a:lnTo>
                      <a:pt x="812800" y="203200"/>
                    </a:lnTo>
                    <a:lnTo>
                      <a:pt x="60960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69" id="69"/>
              <p:cNvSpPr txBox="true"/>
              <p:nvPr/>
            </p:nvSpPr>
            <p:spPr>
              <a:xfrm>
                <a:off x="152400" y="-38100"/>
                <a:ext cx="508000" cy="444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70" id="70"/>
            <p:cNvSpPr/>
            <p:nvPr/>
          </p:nvSpPr>
          <p:spPr>
            <a:xfrm flipH="false" flipV="false" rot="0">
              <a:off x="192736" y="393342"/>
              <a:ext cx="2934773" cy="978258"/>
            </a:xfrm>
            <a:custGeom>
              <a:avLst/>
              <a:gdLst/>
              <a:ahLst/>
              <a:cxnLst/>
              <a:rect r="r" b="b" t="t" l="l"/>
              <a:pathLst>
                <a:path h="978258" w="2934773">
                  <a:moveTo>
                    <a:pt x="0" y="0"/>
                  </a:moveTo>
                  <a:lnTo>
                    <a:pt x="2934773" y="0"/>
                  </a:lnTo>
                  <a:lnTo>
                    <a:pt x="2934773" y="978258"/>
                  </a:lnTo>
                  <a:lnTo>
                    <a:pt x="0" y="9782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055557" y="-283258"/>
            <a:ext cx="7010876" cy="11614001"/>
            <a:chOff x="0" y="0"/>
            <a:chExt cx="1846486" cy="30588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46486" cy="3058832"/>
            </a:xfrm>
            <a:custGeom>
              <a:avLst/>
              <a:gdLst/>
              <a:ahLst/>
              <a:cxnLst/>
              <a:rect r="r" b="b" t="t" l="l"/>
              <a:pathLst>
                <a:path h="3058832" w="1846486">
                  <a:moveTo>
                    <a:pt x="0" y="0"/>
                  </a:moveTo>
                  <a:lnTo>
                    <a:pt x="1846486" y="0"/>
                  </a:lnTo>
                  <a:lnTo>
                    <a:pt x="1846486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846486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9676372" y="3669871"/>
            <a:ext cx="7582928" cy="1576829"/>
            <a:chOff x="0" y="0"/>
            <a:chExt cx="1997150" cy="41529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78271" y="7793985"/>
            <a:ext cx="2969074" cy="2969074"/>
          </a:xfrm>
          <a:custGeom>
            <a:avLst/>
            <a:gdLst/>
            <a:ahLst/>
            <a:cxnLst/>
            <a:rect r="r" b="b" t="t" l="l"/>
            <a:pathLst>
              <a:path h="2969074" w="2969074">
                <a:moveTo>
                  <a:pt x="0" y="0"/>
                </a:moveTo>
                <a:lnTo>
                  <a:pt x="2969074" y="0"/>
                </a:lnTo>
                <a:lnTo>
                  <a:pt x="2969074" y="2969074"/>
                </a:lnTo>
                <a:lnTo>
                  <a:pt x="0" y="29690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2358669" y="1005329"/>
            <a:ext cx="15071606" cy="2212201"/>
            <a:chOff x="0" y="0"/>
            <a:chExt cx="3969477" cy="5826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969477" cy="582637"/>
            </a:xfrm>
            <a:custGeom>
              <a:avLst/>
              <a:gdLst/>
              <a:ahLst/>
              <a:cxnLst/>
              <a:rect r="r" b="b" t="t" l="l"/>
              <a:pathLst>
                <a:path h="582637" w="3969477">
                  <a:moveTo>
                    <a:pt x="0" y="0"/>
                  </a:moveTo>
                  <a:lnTo>
                    <a:pt x="3969477" y="0"/>
                  </a:lnTo>
                  <a:lnTo>
                    <a:pt x="3969477" y="582637"/>
                  </a:lnTo>
                  <a:lnTo>
                    <a:pt x="0" y="58263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3969477" cy="62073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11531771" y="4046503"/>
            <a:ext cx="4409606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99"/>
              </a:lnSpc>
            </a:pPr>
            <a:r>
              <a:rPr lang="en-US" sz="4499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В ядрото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947848" y="1597522"/>
            <a:ext cx="14584420" cy="9947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797"/>
              </a:lnSpc>
            </a:pPr>
            <a:r>
              <a:rPr lang="en-US" sz="6900">
                <a:solidFill>
                  <a:srgbClr val="FA4155"/>
                </a:solidFill>
                <a:latin typeface="GilamBG 3"/>
                <a:ea typeface="GilamBG 3"/>
                <a:cs typeface="GilamBG 3"/>
                <a:sym typeface="GilamBG 3"/>
              </a:rPr>
              <a:t>Къде се синтезират белтъците?</a:t>
            </a:r>
          </a:p>
        </p:txBody>
      </p:sp>
      <p:grpSp>
        <p:nvGrpSpPr>
          <p:cNvPr name="Group 14" id="14"/>
          <p:cNvGrpSpPr/>
          <p:nvPr/>
        </p:nvGrpSpPr>
        <p:grpSpPr>
          <a:xfrm rot="-13378">
            <a:off x="1031866" y="1296308"/>
            <a:ext cx="1688872" cy="1630242"/>
            <a:chOff x="0" y="0"/>
            <a:chExt cx="444806" cy="42936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444806" cy="429364"/>
            </a:xfrm>
            <a:custGeom>
              <a:avLst/>
              <a:gdLst/>
              <a:ahLst/>
              <a:cxnLst/>
              <a:rect r="r" b="b" t="t" l="l"/>
              <a:pathLst>
                <a:path h="429364" w="444806">
                  <a:moveTo>
                    <a:pt x="0" y="0"/>
                  </a:moveTo>
                  <a:lnTo>
                    <a:pt x="444806" y="0"/>
                  </a:lnTo>
                  <a:lnTo>
                    <a:pt x="444806" y="429364"/>
                  </a:lnTo>
                  <a:lnTo>
                    <a:pt x="0" y="429364"/>
                  </a:lnTo>
                  <a:close/>
                </a:path>
              </a:pathLst>
            </a:custGeom>
            <a:solidFill>
              <a:srgbClr val="FAFADC"/>
            </a:solidFill>
            <a:ln cap="sq">
              <a:noFill/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444806" cy="4674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-13378">
            <a:off x="1305956" y="1341530"/>
            <a:ext cx="1140063" cy="13779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2</a:t>
            </a:r>
          </a:p>
        </p:txBody>
      </p:sp>
      <p:grpSp>
        <p:nvGrpSpPr>
          <p:cNvPr name="Group 18" id="18"/>
          <p:cNvGrpSpPr/>
          <p:nvPr/>
        </p:nvGrpSpPr>
        <p:grpSpPr>
          <a:xfrm rot="-13378">
            <a:off x="9100043" y="3878930"/>
            <a:ext cx="1152658" cy="1151593"/>
            <a:chOff x="0" y="0"/>
            <a:chExt cx="303581" cy="3033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1" id="21"/>
          <p:cNvSpPr txBox="true"/>
          <p:nvPr/>
        </p:nvSpPr>
        <p:spPr>
          <a:xfrm rot="-13378">
            <a:off x="9239949" y="3883189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А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9630179" y="5675671"/>
            <a:ext cx="7582928" cy="1576829"/>
            <a:chOff x="0" y="0"/>
            <a:chExt cx="1997150" cy="415297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5" id="25"/>
          <p:cNvSpPr txBox="true"/>
          <p:nvPr/>
        </p:nvSpPr>
        <p:spPr>
          <a:xfrm rot="0">
            <a:off x="11514583" y="6049659"/>
            <a:ext cx="4409606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99"/>
              </a:lnSpc>
            </a:pPr>
            <a:r>
              <a:rPr lang="en-US" sz="4499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В рибозомите</a:t>
            </a:r>
          </a:p>
        </p:txBody>
      </p:sp>
      <p:grpSp>
        <p:nvGrpSpPr>
          <p:cNvPr name="Group 26" id="26"/>
          <p:cNvGrpSpPr/>
          <p:nvPr/>
        </p:nvGrpSpPr>
        <p:grpSpPr>
          <a:xfrm rot="-13378">
            <a:off x="9101906" y="5888289"/>
            <a:ext cx="1152658" cy="1151593"/>
            <a:chOff x="0" y="0"/>
            <a:chExt cx="303581" cy="3033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8" id="28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9" id="29"/>
          <p:cNvSpPr txBox="true"/>
          <p:nvPr/>
        </p:nvSpPr>
        <p:spPr>
          <a:xfrm rot="-13378">
            <a:off x="9241812" y="5892548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Б</a:t>
            </a:r>
          </a:p>
        </p:txBody>
      </p:sp>
      <p:grpSp>
        <p:nvGrpSpPr>
          <p:cNvPr name="Group 30" id="30"/>
          <p:cNvGrpSpPr/>
          <p:nvPr/>
        </p:nvGrpSpPr>
        <p:grpSpPr>
          <a:xfrm rot="0">
            <a:off x="9630179" y="7681471"/>
            <a:ext cx="7582928" cy="1576829"/>
            <a:chOff x="0" y="0"/>
            <a:chExt cx="1997150" cy="415297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3" id="33"/>
          <p:cNvSpPr txBox="true"/>
          <p:nvPr/>
        </p:nvSpPr>
        <p:spPr>
          <a:xfrm rot="0">
            <a:off x="11510588" y="8053067"/>
            <a:ext cx="5107757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99"/>
              </a:lnSpc>
            </a:pPr>
            <a:r>
              <a:rPr lang="en-US" sz="4499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В цитоплазмата</a:t>
            </a:r>
          </a:p>
        </p:txBody>
      </p:sp>
      <p:grpSp>
        <p:nvGrpSpPr>
          <p:cNvPr name="Group 34" id="34"/>
          <p:cNvGrpSpPr/>
          <p:nvPr/>
        </p:nvGrpSpPr>
        <p:grpSpPr>
          <a:xfrm rot="-13378">
            <a:off x="9101906" y="7889054"/>
            <a:ext cx="1152658" cy="1151593"/>
            <a:chOff x="0" y="0"/>
            <a:chExt cx="303581" cy="30330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36" id="36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7" id="37"/>
          <p:cNvSpPr txBox="true"/>
          <p:nvPr/>
        </p:nvSpPr>
        <p:spPr>
          <a:xfrm rot="-13378">
            <a:off x="9241812" y="7893313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</a:t>
            </a:r>
          </a:p>
        </p:txBody>
      </p:sp>
      <p:grpSp>
        <p:nvGrpSpPr>
          <p:cNvPr name="Group 38" id="38"/>
          <p:cNvGrpSpPr/>
          <p:nvPr/>
        </p:nvGrpSpPr>
        <p:grpSpPr>
          <a:xfrm rot="0">
            <a:off x="2358669" y="3669871"/>
            <a:ext cx="5811488" cy="5769223"/>
            <a:chOff x="0" y="0"/>
            <a:chExt cx="7748651" cy="7692297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7748651" cy="7692297"/>
            </a:xfrm>
            <a:custGeom>
              <a:avLst/>
              <a:gdLst/>
              <a:ahLst/>
              <a:cxnLst/>
              <a:rect r="r" b="b" t="t" l="l"/>
              <a:pathLst>
                <a:path h="7692297" w="7748651">
                  <a:moveTo>
                    <a:pt x="0" y="0"/>
                  </a:moveTo>
                  <a:lnTo>
                    <a:pt x="7748651" y="0"/>
                  </a:lnTo>
                  <a:lnTo>
                    <a:pt x="7748651" y="7692297"/>
                  </a:lnTo>
                  <a:lnTo>
                    <a:pt x="0" y="769229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0" id="40"/>
            <p:cNvSpPr/>
            <p:nvPr/>
          </p:nvSpPr>
          <p:spPr>
            <a:xfrm flipH="false" flipV="false" rot="-9038171">
              <a:off x="2371263" y="1451494"/>
              <a:ext cx="1142111" cy="695650"/>
            </a:xfrm>
            <a:custGeom>
              <a:avLst/>
              <a:gdLst/>
              <a:ahLst/>
              <a:cxnLst/>
              <a:rect r="r" b="b" t="t" l="l"/>
              <a:pathLst>
                <a:path h="695650" w="1142111">
                  <a:moveTo>
                    <a:pt x="0" y="0"/>
                  </a:moveTo>
                  <a:lnTo>
                    <a:pt x="1142111" y="0"/>
                  </a:lnTo>
                  <a:lnTo>
                    <a:pt x="1142111" y="695650"/>
                  </a:lnTo>
                  <a:lnTo>
                    <a:pt x="0" y="695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1" id="41"/>
            <p:cNvSpPr/>
            <p:nvPr/>
          </p:nvSpPr>
          <p:spPr>
            <a:xfrm flipH="false" flipV="false" rot="-3834424">
              <a:off x="2934804" y="2117332"/>
              <a:ext cx="1142111" cy="695650"/>
            </a:xfrm>
            <a:custGeom>
              <a:avLst/>
              <a:gdLst/>
              <a:ahLst/>
              <a:cxnLst/>
              <a:rect r="r" b="b" t="t" l="l"/>
              <a:pathLst>
                <a:path h="695650" w="1142111">
                  <a:moveTo>
                    <a:pt x="0" y="0"/>
                  </a:moveTo>
                  <a:lnTo>
                    <a:pt x="1142112" y="0"/>
                  </a:lnTo>
                  <a:lnTo>
                    <a:pt x="1142112" y="695650"/>
                  </a:lnTo>
                  <a:lnTo>
                    <a:pt x="0" y="695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2" id="42"/>
            <p:cNvSpPr/>
            <p:nvPr/>
          </p:nvSpPr>
          <p:spPr>
            <a:xfrm flipH="false" flipV="false" rot="-1688567">
              <a:off x="2495676" y="2753906"/>
              <a:ext cx="1142111" cy="695650"/>
            </a:xfrm>
            <a:custGeom>
              <a:avLst/>
              <a:gdLst/>
              <a:ahLst/>
              <a:cxnLst/>
              <a:rect r="r" b="b" t="t" l="l"/>
              <a:pathLst>
                <a:path h="695650" w="1142111">
                  <a:moveTo>
                    <a:pt x="0" y="0"/>
                  </a:moveTo>
                  <a:lnTo>
                    <a:pt x="1142111" y="0"/>
                  </a:lnTo>
                  <a:lnTo>
                    <a:pt x="1142111" y="695650"/>
                  </a:lnTo>
                  <a:lnTo>
                    <a:pt x="0" y="695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3" id="43"/>
            <p:cNvSpPr/>
            <p:nvPr/>
          </p:nvSpPr>
          <p:spPr>
            <a:xfrm flipH="false" flipV="false" rot="3608750">
              <a:off x="1423745" y="2753906"/>
              <a:ext cx="1142111" cy="695650"/>
            </a:xfrm>
            <a:custGeom>
              <a:avLst/>
              <a:gdLst/>
              <a:ahLst/>
              <a:cxnLst/>
              <a:rect r="r" b="b" t="t" l="l"/>
              <a:pathLst>
                <a:path h="695650" w="1142111">
                  <a:moveTo>
                    <a:pt x="0" y="0"/>
                  </a:moveTo>
                  <a:lnTo>
                    <a:pt x="1142111" y="0"/>
                  </a:lnTo>
                  <a:lnTo>
                    <a:pt x="1142111" y="695650"/>
                  </a:lnTo>
                  <a:lnTo>
                    <a:pt x="0" y="695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4" id="44"/>
            <p:cNvSpPr/>
            <p:nvPr/>
          </p:nvSpPr>
          <p:spPr>
            <a:xfrm flipH="false" flipV="false" rot="9405457">
              <a:off x="1504886" y="1797061"/>
              <a:ext cx="1142111" cy="695650"/>
            </a:xfrm>
            <a:custGeom>
              <a:avLst/>
              <a:gdLst/>
              <a:ahLst/>
              <a:cxnLst/>
              <a:rect r="r" b="b" t="t" l="l"/>
              <a:pathLst>
                <a:path h="695650" w="1142111">
                  <a:moveTo>
                    <a:pt x="0" y="0"/>
                  </a:moveTo>
                  <a:lnTo>
                    <a:pt x="1142112" y="0"/>
                  </a:lnTo>
                  <a:lnTo>
                    <a:pt x="1142112" y="695650"/>
                  </a:lnTo>
                  <a:lnTo>
                    <a:pt x="0" y="6956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5" id="45"/>
            <p:cNvSpPr/>
            <p:nvPr/>
          </p:nvSpPr>
          <p:spPr>
            <a:xfrm flipH="false" flipV="false" rot="0">
              <a:off x="1741492" y="1799319"/>
              <a:ext cx="1992841" cy="1695726"/>
            </a:xfrm>
            <a:custGeom>
              <a:avLst/>
              <a:gdLst/>
              <a:ahLst/>
              <a:cxnLst/>
              <a:rect r="r" b="b" t="t" l="l"/>
              <a:pathLst>
                <a:path h="1695726" w="1992841">
                  <a:moveTo>
                    <a:pt x="0" y="0"/>
                  </a:moveTo>
                  <a:lnTo>
                    <a:pt x="1992841" y="0"/>
                  </a:lnTo>
                  <a:lnTo>
                    <a:pt x="1992841" y="1695726"/>
                  </a:lnTo>
                  <a:lnTo>
                    <a:pt x="0" y="16957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6" id="46"/>
            <p:cNvSpPr/>
            <p:nvPr/>
          </p:nvSpPr>
          <p:spPr>
            <a:xfrm flipH="false" flipV="false" rot="632857">
              <a:off x="4821835" y="3760373"/>
              <a:ext cx="1537680" cy="1490152"/>
            </a:xfrm>
            <a:custGeom>
              <a:avLst/>
              <a:gdLst/>
              <a:ahLst/>
              <a:cxnLst/>
              <a:rect r="r" b="b" t="t" l="l"/>
              <a:pathLst>
                <a:path h="1490152" w="1537680">
                  <a:moveTo>
                    <a:pt x="0" y="0"/>
                  </a:moveTo>
                  <a:lnTo>
                    <a:pt x="1537680" y="0"/>
                  </a:lnTo>
                  <a:lnTo>
                    <a:pt x="1537680" y="1490151"/>
                  </a:lnTo>
                  <a:lnTo>
                    <a:pt x="0" y="149015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7" id="47"/>
            <p:cNvSpPr/>
            <p:nvPr/>
          </p:nvSpPr>
          <p:spPr>
            <a:xfrm flipH="false" flipV="false" rot="7314160">
              <a:off x="1247316" y="5413257"/>
              <a:ext cx="529776" cy="807138"/>
            </a:xfrm>
            <a:custGeom>
              <a:avLst/>
              <a:gdLst/>
              <a:ahLst/>
              <a:cxnLst/>
              <a:rect r="r" b="b" t="t" l="l"/>
              <a:pathLst>
                <a:path h="807138" w="529776">
                  <a:moveTo>
                    <a:pt x="0" y="0"/>
                  </a:moveTo>
                  <a:lnTo>
                    <a:pt x="529776" y="0"/>
                  </a:lnTo>
                  <a:lnTo>
                    <a:pt x="529776" y="807139"/>
                  </a:lnTo>
                  <a:lnTo>
                    <a:pt x="0" y="8071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8" id="48"/>
            <p:cNvSpPr/>
            <p:nvPr/>
          </p:nvSpPr>
          <p:spPr>
            <a:xfrm flipH="false" flipV="false" rot="3985100">
              <a:off x="4280351" y="6046499"/>
              <a:ext cx="529776" cy="807138"/>
            </a:xfrm>
            <a:custGeom>
              <a:avLst/>
              <a:gdLst/>
              <a:ahLst/>
              <a:cxnLst/>
              <a:rect r="r" b="b" t="t" l="l"/>
              <a:pathLst>
                <a:path h="807138" w="529776">
                  <a:moveTo>
                    <a:pt x="0" y="0"/>
                  </a:moveTo>
                  <a:lnTo>
                    <a:pt x="529776" y="0"/>
                  </a:lnTo>
                  <a:lnTo>
                    <a:pt x="529776" y="807139"/>
                  </a:lnTo>
                  <a:lnTo>
                    <a:pt x="0" y="8071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49" id="49"/>
            <p:cNvSpPr/>
            <p:nvPr/>
          </p:nvSpPr>
          <p:spPr>
            <a:xfrm flipH="false" flipV="false" rot="-4342218">
              <a:off x="5221029" y="1395750"/>
              <a:ext cx="529776" cy="807138"/>
            </a:xfrm>
            <a:custGeom>
              <a:avLst/>
              <a:gdLst/>
              <a:ahLst/>
              <a:cxnLst/>
              <a:rect r="r" b="b" t="t" l="l"/>
              <a:pathLst>
                <a:path h="807138" w="529776">
                  <a:moveTo>
                    <a:pt x="0" y="0"/>
                  </a:moveTo>
                  <a:lnTo>
                    <a:pt x="529776" y="0"/>
                  </a:lnTo>
                  <a:lnTo>
                    <a:pt x="529776" y="807138"/>
                  </a:lnTo>
                  <a:lnTo>
                    <a:pt x="0" y="8071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0" id="50"/>
            <p:cNvSpPr/>
            <p:nvPr/>
          </p:nvSpPr>
          <p:spPr>
            <a:xfrm flipH="false" flipV="false" rot="0">
              <a:off x="5590675" y="2694178"/>
              <a:ext cx="621323" cy="586303"/>
            </a:xfrm>
            <a:custGeom>
              <a:avLst/>
              <a:gdLst/>
              <a:ahLst/>
              <a:cxnLst/>
              <a:rect r="r" b="b" t="t" l="l"/>
              <a:pathLst>
                <a:path h="586303" w="621323">
                  <a:moveTo>
                    <a:pt x="0" y="0"/>
                  </a:moveTo>
                  <a:lnTo>
                    <a:pt x="621324" y="0"/>
                  </a:lnTo>
                  <a:lnTo>
                    <a:pt x="621324" y="586303"/>
                  </a:lnTo>
                  <a:lnTo>
                    <a:pt x="0" y="5863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1" id="51"/>
            <p:cNvSpPr/>
            <p:nvPr/>
          </p:nvSpPr>
          <p:spPr>
            <a:xfrm flipH="false" flipV="false" rot="0">
              <a:off x="814594" y="3677784"/>
              <a:ext cx="621323" cy="586303"/>
            </a:xfrm>
            <a:custGeom>
              <a:avLst/>
              <a:gdLst/>
              <a:ahLst/>
              <a:cxnLst/>
              <a:rect r="r" b="b" t="t" l="l"/>
              <a:pathLst>
                <a:path h="586303" w="621323">
                  <a:moveTo>
                    <a:pt x="0" y="0"/>
                  </a:moveTo>
                  <a:lnTo>
                    <a:pt x="621323" y="0"/>
                  </a:lnTo>
                  <a:lnTo>
                    <a:pt x="621323" y="586303"/>
                  </a:lnTo>
                  <a:lnTo>
                    <a:pt x="0" y="5863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2" id="52"/>
            <p:cNvSpPr/>
            <p:nvPr/>
          </p:nvSpPr>
          <p:spPr>
            <a:xfrm flipH="false" flipV="false" rot="7049015">
              <a:off x="6430406" y="2124864"/>
              <a:ext cx="516005" cy="924438"/>
            </a:xfrm>
            <a:custGeom>
              <a:avLst/>
              <a:gdLst/>
              <a:ahLst/>
              <a:cxnLst/>
              <a:rect r="r" b="b" t="t" l="l"/>
              <a:pathLst>
                <a:path h="924438" w="516005">
                  <a:moveTo>
                    <a:pt x="0" y="0"/>
                  </a:moveTo>
                  <a:lnTo>
                    <a:pt x="516005" y="0"/>
                  </a:lnTo>
                  <a:lnTo>
                    <a:pt x="516005" y="924438"/>
                  </a:lnTo>
                  <a:lnTo>
                    <a:pt x="0" y="92443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3" id="53"/>
            <p:cNvSpPr/>
            <p:nvPr/>
          </p:nvSpPr>
          <p:spPr>
            <a:xfrm flipH="false" flipV="false" rot="-7755442">
              <a:off x="6264967" y="5239554"/>
              <a:ext cx="435891" cy="780912"/>
            </a:xfrm>
            <a:custGeom>
              <a:avLst/>
              <a:gdLst/>
              <a:ahLst/>
              <a:cxnLst/>
              <a:rect r="r" b="b" t="t" l="l"/>
              <a:pathLst>
                <a:path h="780912" w="435891">
                  <a:moveTo>
                    <a:pt x="0" y="0"/>
                  </a:moveTo>
                  <a:lnTo>
                    <a:pt x="435891" y="0"/>
                  </a:lnTo>
                  <a:lnTo>
                    <a:pt x="435891" y="780913"/>
                  </a:lnTo>
                  <a:lnTo>
                    <a:pt x="0" y="7809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4" id="54"/>
            <p:cNvSpPr/>
            <p:nvPr/>
          </p:nvSpPr>
          <p:spPr>
            <a:xfrm flipH="false" flipV="false" rot="-2503886">
              <a:off x="2516052" y="5591570"/>
              <a:ext cx="507143" cy="908562"/>
            </a:xfrm>
            <a:custGeom>
              <a:avLst/>
              <a:gdLst/>
              <a:ahLst/>
              <a:cxnLst/>
              <a:rect r="r" b="b" t="t" l="l"/>
              <a:pathLst>
                <a:path h="908562" w="507143">
                  <a:moveTo>
                    <a:pt x="0" y="0"/>
                  </a:moveTo>
                  <a:lnTo>
                    <a:pt x="507143" y="0"/>
                  </a:lnTo>
                  <a:lnTo>
                    <a:pt x="507143" y="908562"/>
                  </a:lnTo>
                  <a:lnTo>
                    <a:pt x="0" y="9085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5" id="55"/>
            <p:cNvSpPr/>
            <p:nvPr/>
          </p:nvSpPr>
          <p:spPr>
            <a:xfrm flipH="false" flipV="false" rot="5713650">
              <a:off x="2376308" y="473958"/>
              <a:ext cx="408856" cy="732477"/>
            </a:xfrm>
            <a:custGeom>
              <a:avLst/>
              <a:gdLst/>
              <a:ahLst/>
              <a:cxnLst/>
              <a:rect r="r" b="b" t="t" l="l"/>
              <a:pathLst>
                <a:path h="732477" w="408856">
                  <a:moveTo>
                    <a:pt x="0" y="0"/>
                  </a:moveTo>
                  <a:lnTo>
                    <a:pt x="408855" y="0"/>
                  </a:lnTo>
                  <a:lnTo>
                    <a:pt x="408855" y="732477"/>
                  </a:lnTo>
                  <a:lnTo>
                    <a:pt x="0" y="73247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6" id="56"/>
            <p:cNvSpPr/>
            <p:nvPr/>
          </p:nvSpPr>
          <p:spPr>
            <a:xfrm flipH="false" flipV="false" rot="-6048899">
              <a:off x="3831625" y="816687"/>
              <a:ext cx="798952" cy="798952"/>
            </a:xfrm>
            <a:custGeom>
              <a:avLst/>
              <a:gdLst/>
              <a:ahLst/>
              <a:cxnLst/>
              <a:rect r="r" b="b" t="t" l="l"/>
              <a:pathLst>
                <a:path h="798952" w="798952">
                  <a:moveTo>
                    <a:pt x="0" y="0"/>
                  </a:moveTo>
                  <a:lnTo>
                    <a:pt x="798952" y="0"/>
                  </a:lnTo>
                  <a:lnTo>
                    <a:pt x="798952" y="798952"/>
                  </a:lnTo>
                  <a:lnTo>
                    <a:pt x="0" y="7989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7" id="57"/>
            <p:cNvSpPr/>
            <p:nvPr/>
          </p:nvSpPr>
          <p:spPr>
            <a:xfrm flipH="false" flipV="false" rot="10529493">
              <a:off x="3211088" y="4385053"/>
              <a:ext cx="798952" cy="798952"/>
            </a:xfrm>
            <a:custGeom>
              <a:avLst/>
              <a:gdLst/>
              <a:ahLst/>
              <a:cxnLst/>
              <a:rect r="r" b="b" t="t" l="l"/>
              <a:pathLst>
                <a:path h="798952" w="798952">
                  <a:moveTo>
                    <a:pt x="0" y="0"/>
                  </a:moveTo>
                  <a:lnTo>
                    <a:pt x="798952" y="0"/>
                  </a:lnTo>
                  <a:lnTo>
                    <a:pt x="798952" y="798952"/>
                  </a:lnTo>
                  <a:lnTo>
                    <a:pt x="0" y="79895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8" id="58"/>
            <p:cNvSpPr/>
            <p:nvPr/>
          </p:nvSpPr>
          <p:spPr>
            <a:xfrm flipH="false" flipV="false" rot="0">
              <a:off x="6070445" y="3365075"/>
              <a:ext cx="186374" cy="175869"/>
            </a:xfrm>
            <a:custGeom>
              <a:avLst/>
              <a:gdLst/>
              <a:ahLst/>
              <a:cxnLst/>
              <a:rect r="r" b="b" t="t" l="l"/>
              <a:pathLst>
                <a:path h="175869" w="186374">
                  <a:moveTo>
                    <a:pt x="0" y="0"/>
                  </a:moveTo>
                  <a:lnTo>
                    <a:pt x="186375" y="0"/>
                  </a:lnTo>
                  <a:lnTo>
                    <a:pt x="186375" y="175869"/>
                  </a:lnTo>
                  <a:lnTo>
                    <a:pt x="0" y="1758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9" id="59"/>
            <p:cNvSpPr/>
            <p:nvPr/>
          </p:nvSpPr>
          <p:spPr>
            <a:xfrm flipH="false" flipV="false" rot="0">
              <a:off x="2011020" y="4742722"/>
              <a:ext cx="186374" cy="175869"/>
            </a:xfrm>
            <a:custGeom>
              <a:avLst/>
              <a:gdLst/>
              <a:ahLst/>
              <a:cxnLst/>
              <a:rect r="r" b="b" t="t" l="l"/>
              <a:pathLst>
                <a:path h="175869" w="186374">
                  <a:moveTo>
                    <a:pt x="0" y="0"/>
                  </a:moveTo>
                  <a:lnTo>
                    <a:pt x="186374" y="0"/>
                  </a:lnTo>
                  <a:lnTo>
                    <a:pt x="186374" y="175870"/>
                  </a:lnTo>
                  <a:lnTo>
                    <a:pt x="0" y="17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0" id="60"/>
            <p:cNvSpPr/>
            <p:nvPr/>
          </p:nvSpPr>
          <p:spPr>
            <a:xfrm flipH="false" flipV="false" rot="0">
              <a:off x="3781138" y="1595565"/>
              <a:ext cx="186374" cy="175869"/>
            </a:xfrm>
            <a:custGeom>
              <a:avLst/>
              <a:gdLst/>
              <a:ahLst/>
              <a:cxnLst/>
              <a:rect r="r" b="b" t="t" l="l"/>
              <a:pathLst>
                <a:path h="175869" w="186374">
                  <a:moveTo>
                    <a:pt x="0" y="0"/>
                  </a:moveTo>
                  <a:lnTo>
                    <a:pt x="186375" y="0"/>
                  </a:lnTo>
                  <a:lnTo>
                    <a:pt x="186375" y="175870"/>
                  </a:lnTo>
                  <a:lnTo>
                    <a:pt x="0" y="17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1" id="61"/>
            <p:cNvSpPr/>
            <p:nvPr/>
          </p:nvSpPr>
          <p:spPr>
            <a:xfrm flipH="false" flipV="false" rot="0">
              <a:off x="6211999" y="3623650"/>
              <a:ext cx="114736" cy="108269"/>
            </a:xfrm>
            <a:custGeom>
              <a:avLst/>
              <a:gdLst/>
              <a:ahLst/>
              <a:cxnLst/>
              <a:rect r="r" b="b" t="t" l="l"/>
              <a:pathLst>
                <a:path h="108269" w="114736">
                  <a:moveTo>
                    <a:pt x="0" y="0"/>
                  </a:moveTo>
                  <a:lnTo>
                    <a:pt x="114735" y="0"/>
                  </a:lnTo>
                  <a:lnTo>
                    <a:pt x="114735" y="108269"/>
                  </a:lnTo>
                  <a:lnTo>
                    <a:pt x="0" y="1082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2" id="62"/>
            <p:cNvSpPr/>
            <p:nvPr/>
          </p:nvSpPr>
          <p:spPr>
            <a:xfrm flipH="false" flipV="false" rot="0">
              <a:off x="5893389" y="3344741"/>
              <a:ext cx="114736" cy="108269"/>
            </a:xfrm>
            <a:custGeom>
              <a:avLst/>
              <a:gdLst/>
              <a:ahLst/>
              <a:cxnLst/>
              <a:rect r="r" b="b" t="t" l="l"/>
              <a:pathLst>
                <a:path h="108269" w="114736">
                  <a:moveTo>
                    <a:pt x="0" y="0"/>
                  </a:moveTo>
                  <a:lnTo>
                    <a:pt x="114736" y="0"/>
                  </a:lnTo>
                  <a:lnTo>
                    <a:pt x="114736" y="108269"/>
                  </a:lnTo>
                  <a:lnTo>
                    <a:pt x="0" y="1082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3" id="63"/>
            <p:cNvSpPr/>
            <p:nvPr/>
          </p:nvSpPr>
          <p:spPr>
            <a:xfrm flipH="false" flipV="false" rot="0">
              <a:off x="5021077" y="5630010"/>
              <a:ext cx="114736" cy="108269"/>
            </a:xfrm>
            <a:custGeom>
              <a:avLst/>
              <a:gdLst/>
              <a:ahLst/>
              <a:cxnLst/>
              <a:rect r="r" b="b" t="t" l="l"/>
              <a:pathLst>
                <a:path h="108269" w="114736">
                  <a:moveTo>
                    <a:pt x="0" y="0"/>
                  </a:moveTo>
                  <a:lnTo>
                    <a:pt x="114735" y="0"/>
                  </a:lnTo>
                  <a:lnTo>
                    <a:pt x="114735" y="108269"/>
                  </a:lnTo>
                  <a:lnTo>
                    <a:pt x="0" y="1082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4" id="64"/>
            <p:cNvSpPr/>
            <p:nvPr/>
          </p:nvSpPr>
          <p:spPr>
            <a:xfrm flipH="false" flipV="false" rot="0">
              <a:off x="4698438" y="5538046"/>
              <a:ext cx="114736" cy="108269"/>
            </a:xfrm>
            <a:custGeom>
              <a:avLst/>
              <a:gdLst/>
              <a:ahLst/>
              <a:cxnLst/>
              <a:rect r="r" b="b" t="t" l="l"/>
              <a:pathLst>
                <a:path h="108269" w="114736">
                  <a:moveTo>
                    <a:pt x="0" y="0"/>
                  </a:moveTo>
                  <a:lnTo>
                    <a:pt x="114736" y="0"/>
                  </a:lnTo>
                  <a:lnTo>
                    <a:pt x="114736" y="108269"/>
                  </a:lnTo>
                  <a:lnTo>
                    <a:pt x="0" y="1082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5" id="65"/>
            <p:cNvSpPr/>
            <p:nvPr/>
          </p:nvSpPr>
          <p:spPr>
            <a:xfrm flipH="false" flipV="false" rot="0">
              <a:off x="2274073" y="4776523"/>
              <a:ext cx="114736" cy="108269"/>
            </a:xfrm>
            <a:custGeom>
              <a:avLst/>
              <a:gdLst/>
              <a:ahLst/>
              <a:cxnLst/>
              <a:rect r="r" b="b" t="t" l="l"/>
              <a:pathLst>
                <a:path h="108269" w="114736">
                  <a:moveTo>
                    <a:pt x="0" y="0"/>
                  </a:moveTo>
                  <a:lnTo>
                    <a:pt x="114735" y="0"/>
                  </a:lnTo>
                  <a:lnTo>
                    <a:pt x="114735" y="108268"/>
                  </a:lnTo>
                  <a:lnTo>
                    <a:pt x="0" y="10826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6" id="66"/>
            <p:cNvSpPr/>
            <p:nvPr/>
          </p:nvSpPr>
          <p:spPr>
            <a:xfrm flipH="false" flipV="false" rot="0">
              <a:off x="1741492" y="4634453"/>
              <a:ext cx="114736" cy="108269"/>
            </a:xfrm>
            <a:custGeom>
              <a:avLst/>
              <a:gdLst/>
              <a:ahLst/>
              <a:cxnLst/>
              <a:rect r="r" b="b" t="t" l="l"/>
              <a:pathLst>
                <a:path h="108269" w="114736">
                  <a:moveTo>
                    <a:pt x="0" y="0"/>
                  </a:moveTo>
                  <a:lnTo>
                    <a:pt x="114736" y="0"/>
                  </a:lnTo>
                  <a:lnTo>
                    <a:pt x="114736" y="108269"/>
                  </a:lnTo>
                  <a:lnTo>
                    <a:pt x="0" y="1082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7" id="67"/>
            <p:cNvSpPr/>
            <p:nvPr/>
          </p:nvSpPr>
          <p:spPr>
            <a:xfrm flipH="false" flipV="false" rot="0">
              <a:off x="4426883" y="3130995"/>
              <a:ext cx="114736" cy="108269"/>
            </a:xfrm>
            <a:custGeom>
              <a:avLst/>
              <a:gdLst/>
              <a:ahLst/>
              <a:cxnLst/>
              <a:rect r="r" b="b" t="t" l="l"/>
              <a:pathLst>
                <a:path h="108269" w="114736">
                  <a:moveTo>
                    <a:pt x="0" y="0"/>
                  </a:moveTo>
                  <a:lnTo>
                    <a:pt x="114735" y="0"/>
                  </a:lnTo>
                  <a:lnTo>
                    <a:pt x="114735" y="108269"/>
                  </a:lnTo>
                  <a:lnTo>
                    <a:pt x="0" y="1082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8" id="68"/>
            <p:cNvSpPr/>
            <p:nvPr/>
          </p:nvSpPr>
          <p:spPr>
            <a:xfrm flipH="false" flipV="false" rot="0">
              <a:off x="3180923" y="494982"/>
              <a:ext cx="114736" cy="108269"/>
            </a:xfrm>
            <a:custGeom>
              <a:avLst/>
              <a:gdLst/>
              <a:ahLst/>
              <a:cxnLst/>
              <a:rect r="r" b="b" t="t" l="l"/>
              <a:pathLst>
                <a:path h="108269" w="114736">
                  <a:moveTo>
                    <a:pt x="0" y="0"/>
                  </a:moveTo>
                  <a:lnTo>
                    <a:pt x="114736" y="0"/>
                  </a:lnTo>
                  <a:lnTo>
                    <a:pt x="114736" y="108269"/>
                  </a:lnTo>
                  <a:lnTo>
                    <a:pt x="0" y="1082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9" id="69"/>
            <p:cNvSpPr/>
            <p:nvPr/>
          </p:nvSpPr>
          <p:spPr>
            <a:xfrm flipH="false" flipV="false" rot="0">
              <a:off x="1067888" y="2938786"/>
              <a:ext cx="114736" cy="108269"/>
            </a:xfrm>
            <a:custGeom>
              <a:avLst/>
              <a:gdLst/>
              <a:ahLst/>
              <a:cxnLst/>
              <a:rect r="r" b="b" t="t" l="l"/>
              <a:pathLst>
                <a:path h="108269" w="114736">
                  <a:moveTo>
                    <a:pt x="0" y="0"/>
                  </a:moveTo>
                  <a:lnTo>
                    <a:pt x="114736" y="0"/>
                  </a:lnTo>
                  <a:lnTo>
                    <a:pt x="114736" y="108269"/>
                  </a:lnTo>
                  <a:lnTo>
                    <a:pt x="0" y="1082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0" id="70"/>
            <p:cNvSpPr/>
            <p:nvPr/>
          </p:nvSpPr>
          <p:spPr>
            <a:xfrm flipH="false" flipV="false" rot="0">
              <a:off x="1811097" y="1595565"/>
              <a:ext cx="114736" cy="108269"/>
            </a:xfrm>
            <a:custGeom>
              <a:avLst/>
              <a:gdLst/>
              <a:ahLst/>
              <a:cxnLst/>
              <a:rect r="r" b="b" t="t" l="l"/>
              <a:pathLst>
                <a:path h="108269" w="114736">
                  <a:moveTo>
                    <a:pt x="0" y="0"/>
                  </a:moveTo>
                  <a:lnTo>
                    <a:pt x="114735" y="0"/>
                  </a:lnTo>
                  <a:lnTo>
                    <a:pt x="114735" y="108269"/>
                  </a:lnTo>
                  <a:lnTo>
                    <a:pt x="0" y="1082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1" id="71"/>
            <p:cNvSpPr/>
            <p:nvPr/>
          </p:nvSpPr>
          <p:spPr>
            <a:xfrm flipH="false" flipV="false" rot="0">
              <a:off x="2388808" y="6854286"/>
              <a:ext cx="114736" cy="108269"/>
            </a:xfrm>
            <a:custGeom>
              <a:avLst/>
              <a:gdLst/>
              <a:ahLst/>
              <a:cxnLst/>
              <a:rect r="r" b="b" t="t" l="l"/>
              <a:pathLst>
                <a:path h="108269" w="114736">
                  <a:moveTo>
                    <a:pt x="0" y="0"/>
                  </a:moveTo>
                  <a:lnTo>
                    <a:pt x="114736" y="0"/>
                  </a:lnTo>
                  <a:lnTo>
                    <a:pt x="114736" y="108269"/>
                  </a:lnTo>
                  <a:lnTo>
                    <a:pt x="0" y="10826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0">
                <a:extLst>
                  <a:ext uri="{96DAC541-7B7A-43D3-8B79-37D633B846F1}">
                    <asvg:svgBlip xmlns:asvg="http://schemas.microsoft.com/office/drawing/2016/SVG/main" r:embed="rId21"/>
                  </a:ext>
                </a:extLst>
              </a:blip>
              <a:stretch>
                <a:fillRect l="0" t="0" r="0" b="0"/>
              </a:stretch>
            </a:blipFill>
          </p:spPr>
        </p:sp>
      </p:grpSp>
      <p:grpSp>
        <p:nvGrpSpPr>
          <p:cNvPr name="Group 72" id="72"/>
          <p:cNvGrpSpPr/>
          <p:nvPr/>
        </p:nvGrpSpPr>
        <p:grpSpPr>
          <a:xfrm rot="0">
            <a:off x="-727431" y="9220009"/>
            <a:ext cx="3086100" cy="1543050"/>
            <a:chOff x="0" y="0"/>
            <a:chExt cx="812800" cy="406400"/>
          </a:xfrm>
        </p:grpSpPr>
        <p:sp>
          <p:nvSpPr>
            <p:cNvPr name="Freeform 73" id="73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74" id="74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75" id="75"/>
          <p:cNvSpPr/>
          <p:nvPr/>
        </p:nvSpPr>
        <p:spPr>
          <a:xfrm flipH="false" flipV="false" rot="0">
            <a:off x="0" y="9553307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607265" y="3669871"/>
            <a:ext cx="7582928" cy="1576829"/>
            <a:chOff x="0" y="0"/>
            <a:chExt cx="1997150" cy="41529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1496192" y="-459345"/>
            <a:ext cx="7010876" cy="11614001"/>
            <a:chOff x="0" y="0"/>
            <a:chExt cx="1846486" cy="305883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846486" cy="3058832"/>
            </a:xfrm>
            <a:custGeom>
              <a:avLst/>
              <a:gdLst/>
              <a:ahLst/>
              <a:cxnLst/>
              <a:rect r="r" b="b" t="t" l="l"/>
              <a:pathLst>
                <a:path h="3058832" w="1846486">
                  <a:moveTo>
                    <a:pt x="0" y="0"/>
                  </a:moveTo>
                  <a:lnTo>
                    <a:pt x="1846486" y="0"/>
                  </a:lnTo>
                  <a:lnTo>
                    <a:pt x="1846486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846486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4308713" y="5986667"/>
            <a:ext cx="1704292" cy="463551"/>
            <a:chOff x="0" y="0"/>
            <a:chExt cx="498125" cy="135485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498125" cy="135485"/>
            </a:xfrm>
            <a:custGeom>
              <a:avLst/>
              <a:gdLst/>
              <a:ahLst/>
              <a:cxnLst/>
              <a:rect r="r" b="b" t="t" l="l"/>
              <a:pathLst>
                <a:path h="135485" w="498125">
                  <a:moveTo>
                    <a:pt x="40883" y="0"/>
                  </a:moveTo>
                  <a:lnTo>
                    <a:pt x="457242" y="0"/>
                  </a:lnTo>
                  <a:cubicBezTo>
                    <a:pt x="479821" y="0"/>
                    <a:pt x="498125" y="18304"/>
                    <a:pt x="498125" y="40883"/>
                  </a:cubicBezTo>
                  <a:lnTo>
                    <a:pt x="498125" y="94602"/>
                  </a:lnTo>
                  <a:cubicBezTo>
                    <a:pt x="498125" y="117181"/>
                    <a:pt x="479821" y="135485"/>
                    <a:pt x="457242" y="135485"/>
                  </a:cubicBezTo>
                  <a:lnTo>
                    <a:pt x="40883" y="135485"/>
                  </a:lnTo>
                  <a:cubicBezTo>
                    <a:pt x="30040" y="135485"/>
                    <a:pt x="19642" y="131178"/>
                    <a:pt x="11974" y="123511"/>
                  </a:cubicBezTo>
                  <a:cubicBezTo>
                    <a:pt x="4307" y="115844"/>
                    <a:pt x="0" y="105445"/>
                    <a:pt x="0" y="94602"/>
                  </a:cubicBezTo>
                  <a:lnTo>
                    <a:pt x="0" y="40883"/>
                  </a:lnTo>
                  <a:cubicBezTo>
                    <a:pt x="0" y="18304"/>
                    <a:pt x="18304" y="0"/>
                    <a:pt x="40883" y="0"/>
                  </a:cubicBez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10" id="10"/>
            <p:cNvSpPr txBox="true"/>
            <p:nvPr/>
          </p:nvSpPr>
          <p:spPr>
            <a:xfrm>
              <a:off x="0" y="-38100"/>
              <a:ext cx="498125" cy="173585"/>
            </a:xfrm>
            <a:prstGeom prst="rect">
              <a:avLst/>
            </a:prstGeom>
          </p:spPr>
          <p:txBody>
            <a:bodyPr anchor="ctr" rtlCol="false" tIns="44115" lIns="44115" bIns="44115" rIns="44115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1" id="11"/>
          <p:cNvGrpSpPr/>
          <p:nvPr/>
        </p:nvGrpSpPr>
        <p:grpSpPr>
          <a:xfrm rot="0">
            <a:off x="12604421" y="6878353"/>
            <a:ext cx="1704292" cy="463551"/>
            <a:chOff x="0" y="0"/>
            <a:chExt cx="498125" cy="13548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498125" cy="135485"/>
            </a:xfrm>
            <a:custGeom>
              <a:avLst/>
              <a:gdLst/>
              <a:ahLst/>
              <a:cxnLst/>
              <a:rect r="r" b="b" t="t" l="l"/>
              <a:pathLst>
                <a:path h="135485" w="498125">
                  <a:moveTo>
                    <a:pt x="40883" y="0"/>
                  </a:moveTo>
                  <a:lnTo>
                    <a:pt x="457242" y="0"/>
                  </a:lnTo>
                  <a:cubicBezTo>
                    <a:pt x="479821" y="0"/>
                    <a:pt x="498125" y="18304"/>
                    <a:pt x="498125" y="40883"/>
                  </a:cubicBezTo>
                  <a:lnTo>
                    <a:pt x="498125" y="94602"/>
                  </a:lnTo>
                  <a:cubicBezTo>
                    <a:pt x="498125" y="117181"/>
                    <a:pt x="479821" y="135485"/>
                    <a:pt x="457242" y="135485"/>
                  </a:cubicBezTo>
                  <a:lnTo>
                    <a:pt x="40883" y="135485"/>
                  </a:lnTo>
                  <a:cubicBezTo>
                    <a:pt x="30040" y="135485"/>
                    <a:pt x="19642" y="131178"/>
                    <a:pt x="11974" y="123511"/>
                  </a:cubicBezTo>
                  <a:cubicBezTo>
                    <a:pt x="4307" y="115844"/>
                    <a:pt x="0" y="105445"/>
                    <a:pt x="0" y="94602"/>
                  </a:cubicBezTo>
                  <a:lnTo>
                    <a:pt x="0" y="40883"/>
                  </a:lnTo>
                  <a:cubicBezTo>
                    <a:pt x="0" y="18304"/>
                    <a:pt x="18304" y="0"/>
                    <a:pt x="40883" y="0"/>
                  </a:cubicBez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13" id="13"/>
            <p:cNvSpPr txBox="true"/>
            <p:nvPr/>
          </p:nvSpPr>
          <p:spPr>
            <a:xfrm>
              <a:off x="0" y="-38100"/>
              <a:ext cx="498125" cy="173585"/>
            </a:xfrm>
            <a:prstGeom prst="rect">
              <a:avLst/>
            </a:prstGeom>
          </p:spPr>
          <p:txBody>
            <a:bodyPr anchor="ctr" rtlCol="false" tIns="44115" lIns="44115" bIns="44115" rIns="44115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4" id="14"/>
          <p:cNvGrpSpPr/>
          <p:nvPr/>
        </p:nvGrpSpPr>
        <p:grpSpPr>
          <a:xfrm rot="0">
            <a:off x="13418643" y="7771059"/>
            <a:ext cx="896298" cy="401270"/>
            <a:chOff x="0" y="0"/>
            <a:chExt cx="261967" cy="117282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261967" cy="117282"/>
            </a:xfrm>
            <a:custGeom>
              <a:avLst/>
              <a:gdLst/>
              <a:ahLst/>
              <a:cxnLst/>
              <a:rect r="r" b="b" t="t" l="l"/>
              <a:pathLst>
                <a:path h="117282" w="261967">
                  <a:moveTo>
                    <a:pt x="58641" y="0"/>
                  </a:moveTo>
                  <a:lnTo>
                    <a:pt x="203326" y="0"/>
                  </a:lnTo>
                  <a:cubicBezTo>
                    <a:pt x="235713" y="0"/>
                    <a:pt x="261967" y="26254"/>
                    <a:pt x="261967" y="58641"/>
                  </a:cubicBezTo>
                  <a:lnTo>
                    <a:pt x="261967" y="58641"/>
                  </a:lnTo>
                  <a:cubicBezTo>
                    <a:pt x="261967" y="74194"/>
                    <a:pt x="255789" y="89109"/>
                    <a:pt x="244792" y="100107"/>
                  </a:cubicBezTo>
                  <a:cubicBezTo>
                    <a:pt x="233794" y="111104"/>
                    <a:pt x="218879" y="117282"/>
                    <a:pt x="203326" y="117282"/>
                  </a:cubicBezTo>
                  <a:lnTo>
                    <a:pt x="58641" y="117282"/>
                  </a:lnTo>
                  <a:cubicBezTo>
                    <a:pt x="26254" y="117282"/>
                    <a:pt x="0" y="91028"/>
                    <a:pt x="0" y="58641"/>
                  </a:cubicBezTo>
                  <a:lnTo>
                    <a:pt x="0" y="58641"/>
                  </a:lnTo>
                  <a:cubicBezTo>
                    <a:pt x="0" y="26254"/>
                    <a:pt x="26254" y="0"/>
                    <a:pt x="58641" y="0"/>
                  </a:cubicBez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261967" cy="155382"/>
            </a:xfrm>
            <a:prstGeom prst="rect">
              <a:avLst/>
            </a:prstGeom>
          </p:spPr>
          <p:txBody>
            <a:bodyPr anchor="ctr" rtlCol="false" tIns="44115" lIns="44115" bIns="44115" rIns="44115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7" id="17"/>
          <p:cNvGrpSpPr/>
          <p:nvPr/>
        </p:nvGrpSpPr>
        <p:grpSpPr>
          <a:xfrm rot="0">
            <a:off x="14314941" y="5140792"/>
            <a:ext cx="896298" cy="413727"/>
            <a:chOff x="0" y="0"/>
            <a:chExt cx="261967" cy="120923"/>
          </a:xfrm>
        </p:grpSpPr>
        <p:sp>
          <p:nvSpPr>
            <p:cNvPr name="Freeform 18" id="18"/>
            <p:cNvSpPr/>
            <p:nvPr/>
          </p:nvSpPr>
          <p:spPr>
            <a:xfrm flipH="false" flipV="false" rot="0">
              <a:off x="0" y="0"/>
              <a:ext cx="261967" cy="120923"/>
            </a:xfrm>
            <a:custGeom>
              <a:avLst/>
              <a:gdLst/>
              <a:ahLst/>
              <a:cxnLst/>
              <a:rect r="r" b="b" t="t" l="l"/>
              <a:pathLst>
                <a:path h="120923" w="261967">
                  <a:moveTo>
                    <a:pt x="60461" y="0"/>
                  </a:moveTo>
                  <a:lnTo>
                    <a:pt x="201506" y="0"/>
                  </a:lnTo>
                  <a:cubicBezTo>
                    <a:pt x="234898" y="0"/>
                    <a:pt x="261967" y="27069"/>
                    <a:pt x="261967" y="60461"/>
                  </a:cubicBezTo>
                  <a:lnTo>
                    <a:pt x="261967" y="60461"/>
                  </a:lnTo>
                  <a:cubicBezTo>
                    <a:pt x="261967" y="93853"/>
                    <a:pt x="234898" y="120923"/>
                    <a:pt x="201506" y="120923"/>
                  </a:cubicBezTo>
                  <a:lnTo>
                    <a:pt x="60461" y="120923"/>
                  </a:lnTo>
                  <a:cubicBezTo>
                    <a:pt x="27069" y="120923"/>
                    <a:pt x="0" y="93853"/>
                    <a:pt x="0" y="60461"/>
                  </a:cubicBezTo>
                  <a:lnTo>
                    <a:pt x="0" y="60461"/>
                  </a:lnTo>
                  <a:cubicBezTo>
                    <a:pt x="0" y="27069"/>
                    <a:pt x="27069" y="0"/>
                    <a:pt x="60461" y="0"/>
                  </a:cubicBez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19" id="19"/>
            <p:cNvSpPr txBox="true"/>
            <p:nvPr/>
          </p:nvSpPr>
          <p:spPr>
            <a:xfrm>
              <a:off x="0" y="-38100"/>
              <a:ext cx="261967" cy="159023"/>
            </a:xfrm>
            <a:prstGeom prst="rect">
              <a:avLst/>
            </a:prstGeom>
          </p:spPr>
          <p:txBody>
            <a:bodyPr anchor="ctr" rtlCol="false" tIns="44115" lIns="44115" bIns="44115" rIns="44115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0" id="20"/>
          <p:cNvGrpSpPr/>
          <p:nvPr/>
        </p:nvGrpSpPr>
        <p:grpSpPr>
          <a:xfrm rot="0">
            <a:off x="13226711" y="3918935"/>
            <a:ext cx="1089580" cy="412548"/>
            <a:chOff x="0" y="0"/>
            <a:chExt cx="309754" cy="117282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309754" cy="117282"/>
            </a:xfrm>
            <a:custGeom>
              <a:avLst/>
              <a:gdLst/>
              <a:ahLst/>
              <a:cxnLst/>
              <a:rect r="r" b="b" t="t" l="l"/>
              <a:pathLst>
                <a:path h="117282" w="309754">
                  <a:moveTo>
                    <a:pt x="58641" y="0"/>
                  </a:moveTo>
                  <a:lnTo>
                    <a:pt x="251113" y="0"/>
                  </a:lnTo>
                  <a:cubicBezTo>
                    <a:pt x="283499" y="0"/>
                    <a:pt x="309754" y="26254"/>
                    <a:pt x="309754" y="58641"/>
                  </a:cubicBezTo>
                  <a:lnTo>
                    <a:pt x="309754" y="58641"/>
                  </a:lnTo>
                  <a:cubicBezTo>
                    <a:pt x="309754" y="74194"/>
                    <a:pt x="303575" y="89109"/>
                    <a:pt x="292578" y="100107"/>
                  </a:cubicBezTo>
                  <a:cubicBezTo>
                    <a:pt x="281581" y="111104"/>
                    <a:pt x="266665" y="117282"/>
                    <a:pt x="251113" y="117282"/>
                  </a:cubicBezTo>
                  <a:lnTo>
                    <a:pt x="58641" y="117282"/>
                  </a:lnTo>
                  <a:cubicBezTo>
                    <a:pt x="26254" y="117282"/>
                    <a:pt x="0" y="91028"/>
                    <a:pt x="0" y="58641"/>
                  </a:cubicBezTo>
                  <a:lnTo>
                    <a:pt x="0" y="58641"/>
                  </a:lnTo>
                  <a:cubicBezTo>
                    <a:pt x="0" y="26254"/>
                    <a:pt x="26254" y="0"/>
                    <a:pt x="58641" y="0"/>
                  </a:cubicBez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2" id="22"/>
            <p:cNvSpPr txBox="true"/>
            <p:nvPr/>
          </p:nvSpPr>
          <p:spPr>
            <a:xfrm>
              <a:off x="0" y="-38100"/>
              <a:ext cx="309754" cy="155382"/>
            </a:xfrm>
            <a:prstGeom prst="rect">
              <a:avLst/>
            </a:prstGeom>
          </p:spPr>
          <p:txBody>
            <a:bodyPr anchor="ctr" rtlCol="false" tIns="44115" lIns="44115" bIns="44115" rIns="44115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3" id="23"/>
          <p:cNvGrpSpPr/>
          <p:nvPr/>
        </p:nvGrpSpPr>
        <p:grpSpPr>
          <a:xfrm rot="0">
            <a:off x="14308713" y="8984647"/>
            <a:ext cx="1097159" cy="413727"/>
            <a:chOff x="0" y="0"/>
            <a:chExt cx="320674" cy="120923"/>
          </a:xfrm>
        </p:grpSpPr>
        <p:sp>
          <p:nvSpPr>
            <p:cNvPr name="Freeform 24" id="24"/>
            <p:cNvSpPr/>
            <p:nvPr/>
          </p:nvSpPr>
          <p:spPr>
            <a:xfrm flipH="false" flipV="false" rot="0">
              <a:off x="0" y="0"/>
              <a:ext cx="320674" cy="120923"/>
            </a:xfrm>
            <a:custGeom>
              <a:avLst/>
              <a:gdLst/>
              <a:ahLst/>
              <a:cxnLst/>
              <a:rect r="r" b="b" t="t" l="l"/>
              <a:pathLst>
                <a:path h="120923" w="320674">
                  <a:moveTo>
                    <a:pt x="60461" y="0"/>
                  </a:moveTo>
                  <a:lnTo>
                    <a:pt x="260213" y="0"/>
                  </a:lnTo>
                  <a:cubicBezTo>
                    <a:pt x="293605" y="0"/>
                    <a:pt x="320674" y="27069"/>
                    <a:pt x="320674" y="60461"/>
                  </a:cubicBezTo>
                  <a:lnTo>
                    <a:pt x="320674" y="60461"/>
                  </a:lnTo>
                  <a:cubicBezTo>
                    <a:pt x="320674" y="93853"/>
                    <a:pt x="293605" y="120923"/>
                    <a:pt x="260213" y="120923"/>
                  </a:cubicBezTo>
                  <a:lnTo>
                    <a:pt x="60461" y="120923"/>
                  </a:lnTo>
                  <a:cubicBezTo>
                    <a:pt x="27069" y="120923"/>
                    <a:pt x="0" y="93853"/>
                    <a:pt x="0" y="60461"/>
                  </a:cubicBezTo>
                  <a:lnTo>
                    <a:pt x="0" y="60461"/>
                  </a:lnTo>
                  <a:cubicBezTo>
                    <a:pt x="0" y="27069"/>
                    <a:pt x="27069" y="0"/>
                    <a:pt x="60461" y="0"/>
                  </a:cubicBez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5" id="25"/>
            <p:cNvSpPr txBox="true"/>
            <p:nvPr/>
          </p:nvSpPr>
          <p:spPr>
            <a:xfrm>
              <a:off x="0" y="-38100"/>
              <a:ext cx="320674" cy="159023"/>
            </a:xfrm>
            <a:prstGeom prst="rect">
              <a:avLst/>
            </a:prstGeom>
          </p:spPr>
          <p:txBody>
            <a:bodyPr anchor="ctr" rtlCol="false" tIns="44115" lIns="44115" bIns="44115" rIns="44115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6" id="26"/>
          <p:cNvGrpSpPr/>
          <p:nvPr/>
        </p:nvGrpSpPr>
        <p:grpSpPr>
          <a:xfrm rot="0">
            <a:off x="12051863" y="9828491"/>
            <a:ext cx="4528857" cy="2400929"/>
            <a:chOff x="0" y="0"/>
            <a:chExt cx="1373549" cy="728174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1373549" cy="728174"/>
            </a:xfrm>
            <a:custGeom>
              <a:avLst/>
              <a:gdLst/>
              <a:ahLst/>
              <a:cxnLst/>
              <a:rect r="r" b="b" t="t" l="l"/>
              <a:pathLst>
                <a:path h="728174" w="1373549">
                  <a:moveTo>
                    <a:pt x="0" y="0"/>
                  </a:moveTo>
                  <a:lnTo>
                    <a:pt x="1373549" y="0"/>
                  </a:lnTo>
                  <a:lnTo>
                    <a:pt x="1373549" y="728174"/>
                  </a:lnTo>
                  <a:lnTo>
                    <a:pt x="0" y="728174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28" id="28"/>
            <p:cNvSpPr txBox="true"/>
            <p:nvPr/>
          </p:nvSpPr>
          <p:spPr>
            <a:xfrm>
              <a:off x="0" y="-38100"/>
              <a:ext cx="1373549" cy="766274"/>
            </a:xfrm>
            <a:prstGeom prst="rect">
              <a:avLst/>
            </a:prstGeom>
          </p:spPr>
          <p:txBody>
            <a:bodyPr anchor="ctr" rtlCol="false" tIns="44115" lIns="44115" bIns="44115" rIns="44115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9" id="29"/>
          <p:cNvGrpSpPr/>
          <p:nvPr/>
        </p:nvGrpSpPr>
        <p:grpSpPr>
          <a:xfrm rot="0">
            <a:off x="12051863" y="-113677"/>
            <a:ext cx="4528857" cy="3602496"/>
            <a:chOff x="0" y="0"/>
            <a:chExt cx="1373549" cy="1092595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1373549" cy="1092595"/>
            </a:xfrm>
            <a:custGeom>
              <a:avLst/>
              <a:gdLst/>
              <a:ahLst/>
              <a:cxnLst/>
              <a:rect r="r" b="b" t="t" l="l"/>
              <a:pathLst>
                <a:path h="1092595" w="1373549">
                  <a:moveTo>
                    <a:pt x="0" y="0"/>
                  </a:moveTo>
                  <a:lnTo>
                    <a:pt x="1373549" y="0"/>
                  </a:lnTo>
                  <a:lnTo>
                    <a:pt x="1373549" y="1092595"/>
                  </a:lnTo>
                  <a:lnTo>
                    <a:pt x="0" y="1092595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31" id="31"/>
            <p:cNvSpPr txBox="true"/>
            <p:nvPr/>
          </p:nvSpPr>
          <p:spPr>
            <a:xfrm>
              <a:off x="0" y="-38100"/>
              <a:ext cx="1373549" cy="1130695"/>
            </a:xfrm>
            <a:prstGeom prst="rect">
              <a:avLst/>
            </a:prstGeom>
          </p:spPr>
          <p:txBody>
            <a:bodyPr anchor="ctr" rtlCol="false" tIns="44115" lIns="44115" bIns="44115" rIns="44115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32" id="32"/>
          <p:cNvSpPr/>
          <p:nvPr/>
        </p:nvSpPr>
        <p:spPr>
          <a:xfrm flipH="true" flipV="false" rot="5400000">
            <a:off x="-13429513" y="22829434"/>
            <a:ext cx="55803405" cy="4394518"/>
          </a:xfrm>
          <a:custGeom>
            <a:avLst/>
            <a:gdLst/>
            <a:ahLst/>
            <a:cxnLst/>
            <a:rect r="r" b="b" t="t" l="l"/>
            <a:pathLst>
              <a:path h="4394518" w="55803405">
                <a:moveTo>
                  <a:pt x="55803405" y="0"/>
                </a:moveTo>
                <a:lnTo>
                  <a:pt x="0" y="0"/>
                </a:lnTo>
                <a:lnTo>
                  <a:pt x="0" y="4394518"/>
                </a:lnTo>
                <a:lnTo>
                  <a:pt x="55803405" y="4394518"/>
                </a:lnTo>
                <a:lnTo>
                  <a:pt x="55803405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33" id="33"/>
          <p:cNvGrpSpPr/>
          <p:nvPr/>
        </p:nvGrpSpPr>
        <p:grpSpPr>
          <a:xfrm rot="0">
            <a:off x="12502444" y="4958121"/>
            <a:ext cx="1962574" cy="533801"/>
            <a:chOff x="0" y="0"/>
            <a:chExt cx="498125" cy="135485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498125" cy="135485"/>
            </a:xfrm>
            <a:custGeom>
              <a:avLst/>
              <a:gdLst/>
              <a:ahLst/>
              <a:cxnLst/>
              <a:rect r="r" b="b" t="t" l="l"/>
              <a:pathLst>
                <a:path h="135485" w="498125">
                  <a:moveTo>
                    <a:pt x="35503" y="0"/>
                  </a:moveTo>
                  <a:lnTo>
                    <a:pt x="462622" y="0"/>
                  </a:lnTo>
                  <a:cubicBezTo>
                    <a:pt x="482230" y="0"/>
                    <a:pt x="498125" y="15895"/>
                    <a:pt x="498125" y="35503"/>
                  </a:cubicBezTo>
                  <a:lnTo>
                    <a:pt x="498125" y="99982"/>
                  </a:lnTo>
                  <a:cubicBezTo>
                    <a:pt x="498125" y="119590"/>
                    <a:pt x="482230" y="135485"/>
                    <a:pt x="462622" y="135485"/>
                  </a:cubicBezTo>
                  <a:lnTo>
                    <a:pt x="35503" y="135485"/>
                  </a:lnTo>
                  <a:cubicBezTo>
                    <a:pt x="26087" y="135485"/>
                    <a:pt x="17057" y="131745"/>
                    <a:pt x="10399" y="125087"/>
                  </a:cubicBezTo>
                  <a:cubicBezTo>
                    <a:pt x="3740" y="118429"/>
                    <a:pt x="0" y="109398"/>
                    <a:pt x="0" y="99982"/>
                  </a:cubicBezTo>
                  <a:lnTo>
                    <a:pt x="0" y="35503"/>
                  </a:lnTo>
                  <a:cubicBezTo>
                    <a:pt x="0" y="15895"/>
                    <a:pt x="15895" y="0"/>
                    <a:pt x="3550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35" id="35"/>
            <p:cNvSpPr txBox="true"/>
            <p:nvPr/>
          </p:nvSpPr>
          <p:spPr>
            <a:xfrm>
              <a:off x="0" y="-38100"/>
              <a:ext cx="498125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6" id="36"/>
          <p:cNvGrpSpPr/>
          <p:nvPr/>
        </p:nvGrpSpPr>
        <p:grpSpPr>
          <a:xfrm rot="0">
            <a:off x="14465018" y="4958121"/>
            <a:ext cx="1962574" cy="533801"/>
            <a:chOff x="0" y="0"/>
            <a:chExt cx="498125" cy="135485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498125" cy="135485"/>
            </a:xfrm>
            <a:custGeom>
              <a:avLst/>
              <a:gdLst/>
              <a:ahLst/>
              <a:cxnLst/>
              <a:rect r="r" b="b" t="t" l="l"/>
              <a:pathLst>
                <a:path h="135485" w="498125">
                  <a:moveTo>
                    <a:pt x="35503" y="0"/>
                  </a:moveTo>
                  <a:lnTo>
                    <a:pt x="462622" y="0"/>
                  </a:lnTo>
                  <a:cubicBezTo>
                    <a:pt x="482230" y="0"/>
                    <a:pt x="498125" y="15895"/>
                    <a:pt x="498125" y="35503"/>
                  </a:cubicBezTo>
                  <a:lnTo>
                    <a:pt x="498125" y="99982"/>
                  </a:lnTo>
                  <a:cubicBezTo>
                    <a:pt x="498125" y="119590"/>
                    <a:pt x="482230" y="135485"/>
                    <a:pt x="462622" y="135485"/>
                  </a:cubicBezTo>
                  <a:lnTo>
                    <a:pt x="35503" y="135485"/>
                  </a:lnTo>
                  <a:cubicBezTo>
                    <a:pt x="26087" y="135485"/>
                    <a:pt x="17057" y="131745"/>
                    <a:pt x="10399" y="125087"/>
                  </a:cubicBezTo>
                  <a:cubicBezTo>
                    <a:pt x="3740" y="118429"/>
                    <a:pt x="0" y="109398"/>
                    <a:pt x="0" y="99982"/>
                  </a:cubicBezTo>
                  <a:lnTo>
                    <a:pt x="0" y="35503"/>
                  </a:lnTo>
                  <a:cubicBezTo>
                    <a:pt x="0" y="15895"/>
                    <a:pt x="15895" y="0"/>
                    <a:pt x="3550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38" id="38"/>
            <p:cNvSpPr txBox="true"/>
            <p:nvPr/>
          </p:nvSpPr>
          <p:spPr>
            <a:xfrm>
              <a:off x="0" y="-38100"/>
              <a:ext cx="498125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9" id="39"/>
          <p:cNvGrpSpPr/>
          <p:nvPr/>
        </p:nvGrpSpPr>
        <p:grpSpPr>
          <a:xfrm rot="0">
            <a:off x="12502444" y="5984940"/>
            <a:ext cx="1962574" cy="533801"/>
            <a:chOff x="0" y="0"/>
            <a:chExt cx="498125" cy="135485"/>
          </a:xfrm>
        </p:grpSpPr>
        <p:sp>
          <p:nvSpPr>
            <p:cNvPr name="Freeform 40" id="40"/>
            <p:cNvSpPr/>
            <p:nvPr/>
          </p:nvSpPr>
          <p:spPr>
            <a:xfrm flipH="false" flipV="false" rot="0">
              <a:off x="0" y="0"/>
              <a:ext cx="498125" cy="135485"/>
            </a:xfrm>
            <a:custGeom>
              <a:avLst/>
              <a:gdLst/>
              <a:ahLst/>
              <a:cxnLst/>
              <a:rect r="r" b="b" t="t" l="l"/>
              <a:pathLst>
                <a:path h="135485" w="498125">
                  <a:moveTo>
                    <a:pt x="35503" y="0"/>
                  </a:moveTo>
                  <a:lnTo>
                    <a:pt x="462622" y="0"/>
                  </a:lnTo>
                  <a:cubicBezTo>
                    <a:pt x="482230" y="0"/>
                    <a:pt x="498125" y="15895"/>
                    <a:pt x="498125" y="35503"/>
                  </a:cubicBezTo>
                  <a:lnTo>
                    <a:pt x="498125" y="99982"/>
                  </a:lnTo>
                  <a:cubicBezTo>
                    <a:pt x="498125" y="119590"/>
                    <a:pt x="482230" y="135485"/>
                    <a:pt x="462622" y="135485"/>
                  </a:cubicBezTo>
                  <a:lnTo>
                    <a:pt x="35503" y="135485"/>
                  </a:lnTo>
                  <a:cubicBezTo>
                    <a:pt x="26087" y="135485"/>
                    <a:pt x="17057" y="131745"/>
                    <a:pt x="10399" y="125087"/>
                  </a:cubicBezTo>
                  <a:cubicBezTo>
                    <a:pt x="3740" y="118429"/>
                    <a:pt x="0" y="109398"/>
                    <a:pt x="0" y="99982"/>
                  </a:cubicBezTo>
                  <a:lnTo>
                    <a:pt x="0" y="35503"/>
                  </a:lnTo>
                  <a:cubicBezTo>
                    <a:pt x="0" y="15895"/>
                    <a:pt x="15895" y="0"/>
                    <a:pt x="3550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41" id="41"/>
            <p:cNvSpPr txBox="true"/>
            <p:nvPr/>
          </p:nvSpPr>
          <p:spPr>
            <a:xfrm>
              <a:off x="0" y="-38100"/>
              <a:ext cx="498125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2" id="42"/>
          <p:cNvGrpSpPr/>
          <p:nvPr/>
        </p:nvGrpSpPr>
        <p:grpSpPr>
          <a:xfrm rot="0">
            <a:off x="14465018" y="5984940"/>
            <a:ext cx="1962574" cy="533801"/>
            <a:chOff x="0" y="0"/>
            <a:chExt cx="498125" cy="135485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0" y="0"/>
              <a:ext cx="498125" cy="135485"/>
            </a:xfrm>
            <a:custGeom>
              <a:avLst/>
              <a:gdLst/>
              <a:ahLst/>
              <a:cxnLst/>
              <a:rect r="r" b="b" t="t" l="l"/>
              <a:pathLst>
                <a:path h="135485" w="498125">
                  <a:moveTo>
                    <a:pt x="35503" y="0"/>
                  </a:moveTo>
                  <a:lnTo>
                    <a:pt x="462622" y="0"/>
                  </a:lnTo>
                  <a:cubicBezTo>
                    <a:pt x="482230" y="0"/>
                    <a:pt x="498125" y="15895"/>
                    <a:pt x="498125" y="35503"/>
                  </a:cubicBezTo>
                  <a:lnTo>
                    <a:pt x="498125" y="99982"/>
                  </a:lnTo>
                  <a:cubicBezTo>
                    <a:pt x="498125" y="119590"/>
                    <a:pt x="482230" y="135485"/>
                    <a:pt x="462622" y="135485"/>
                  </a:cubicBezTo>
                  <a:lnTo>
                    <a:pt x="35503" y="135485"/>
                  </a:lnTo>
                  <a:cubicBezTo>
                    <a:pt x="26087" y="135485"/>
                    <a:pt x="17057" y="131745"/>
                    <a:pt x="10399" y="125087"/>
                  </a:cubicBezTo>
                  <a:cubicBezTo>
                    <a:pt x="3740" y="118429"/>
                    <a:pt x="0" y="109398"/>
                    <a:pt x="0" y="99982"/>
                  </a:cubicBezTo>
                  <a:lnTo>
                    <a:pt x="0" y="35503"/>
                  </a:lnTo>
                  <a:cubicBezTo>
                    <a:pt x="0" y="15895"/>
                    <a:pt x="15895" y="0"/>
                    <a:pt x="3550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44" id="44"/>
            <p:cNvSpPr txBox="true"/>
            <p:nvPr/>
          </p:nvSpPr>
          <p:spPr>
            <a:xfrm>
              <a:off x="0" y="-38100"/>
              <a:ext cx="498125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5" id="45"/>
          <p:cNvGrpSpPr/>
          <p:nvPr/>
        </p:nvGrpSpPr>
        <p:grpSpPr>
          <a:xfrm rot="0">
            <a:off x="13440060" y="7012934"/>
            <a:ext cx="1032130" cy="462082"/>
            <a:chOff x="0" y="0"/>
            <a:chExt cx="261967" cy="117282"/>
          </a:xfrm>
        </p:grpSpPr>
        <p:sp>
          <p:nvSpPr>
            <p:cNvPr name="Freeform 46" id="46"/>
            <p:cNvSpPr/>
            <p:nvPr/>
          </p:nvSpPr>
          <p:spPr>
            <a:xfrm flipH="false" flipV="false" rot="0">
              <a:off x="0" y="0"/>
              <a:ext cx="261967" cy="117282"/>
            </a:xfrm>
            <a:custGeom>
              <a:avLst/>
              <a:gdLst/>
              <a:ahLst/>
              <a:cxnLst/>
              <a:rect r="r" b="b" t="t" l="l"/>
              <a:pathLst>
                <a:path h="117282" w="261967">
                  <a:moveTo>
                    <a:pt x="58641" y="0"/>
                  </a:moveTo>
                  <a:lnTo>
                    <a:pt x="203326" y="0"/>
                  </a:lnTo>
                  <a:cubicBezTo>
                    <a:pt x="235713" y="0"/>
                    <a:pt x="261967" y="26254"/>
                    <a:pt x="261967" y="58641"/>
                  </a:cubicBezTo>
                  <a:lnTo>
                    <a:pt x="261967" y="58641"/>
                  </a:lnTo>
                  <a:cubicBezTo>
                    <a:pt x="261967" y="74194"/>
                    <a:pt x="255789" y="89109"/>
                    <a:pt x="244792" y="100107"/>
                  </a:cubicBezTo>
                  <a:cubicBezTo>
                    <a:pt x="233794" y="111104"/>
                    <a:pt x="218879" y="117282"/>
                    <a:pt x="203326" y="117282"/>
                  </a:cubicBezTo>
                  <a:lnTo>
                    <a:pt x="58641" y="117282"/>
                  </a:lnTo>
                  <a:cubicBezTo>
                    <a:pt x="26254" y="117282"/>
                    <a:pt x="0" y="91028"/>
                    <a:pt x="0" y="58641"/>
                  </a:cubicBezTo>
                  <a:lnTo>
                    <a:pt x="0" y="58641"/>
                  </a:lnTo>
                  <a:cubicBezTo>
                    <a:pt x="0" y="26254"/>
                    <a:pt x="26254" y="0"/>
                    <a:pt x="58641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47" id="47"/>
            <p:cNvSpPr txBox="true"/>
            <p:nvPr/>
          </p:nvSpPr>
          <p:spPr>
            <a:xfrm>
              <a:off x="0" y="-38100"/>
              <a:ext cx="261967" cy="15538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8" id="48"/>
          <p:cNvGrpSpPr/>
          <p:nvPr/>
        </p:nvGrpSpPr>
        <p:grpSpPr>
          <a:xfrm rot="0">
            <a:off x="14472190" y="7012934"/>
            <a:ext cx="1032130" cy="462082"/>
            <a:chOff x="0" y="0"/>
            <a:chExt cx="261967" cy="117282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261967" cy="117282"/>
            </a:xfrm>
            <a:custGeom>
              <a:avLst/>
              <a:gdLst/>
              <a:ahLst/>
              <a:cxnLst/>
              <a:rect r="r" b="b" t="t" l="l"/>
              <a:pathLst>
                <a:path h="117282" w="261967">
                  <a:moveTo>
                    <a:pt x="58641" y="0"/>
                  </a:moveTo>
                  <a:lnTo>
                    <a:pt x="203326" y="0"/>
                  </a:lnTo>
                  <a:cubicBezTo>
                    <a:pt x="235713" y="0"/>
                    <a:pt x="261967" y="26254"/>
                    <a:pt x="261967" y="58641"/>
                  </a:cubicBezTo>
                  <a:lnTo>
                    <a:pt x="261967" y="58641"/>
                  </a:lnTo>
                  <a:cubicBezTo>
                    <a:pt x="261967" y="74194"/>
                    <a:pt x="255789" y="89109"/>
                    <a:pt x="244792" y="100107"/>
                  </a:cubicBezTo>
                  <a:cubicBezTo>
                    <a:pt x="233794" y="111104"/>
                    <a:pt x="218879" y="117282"/>
                    <a:pt x="203326" y="117282"/>
                  </a:cubicBezTo>
                  <a:lnTo>
                    <a:pt x="58641" y="117282"/>
                  </a:lnTo>
                  <a:cubicBezTo>
                    <a:pt x="26254" y="117282"/>
                    <a:pt x="0" y="91028"/>
                    <a:pt x="0" y="58641"/>
                  </a:cubicBezTo>
                  <a:lnTo>
                    <a:pt x="0" y="58641"/>
                  </a:lnTo>
                  <a:cubicBezTo>
                    <a:pt x="0" y="26254"/>
                    <a:pt x="26254" y="0"/>
                    <a:pt x="58641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50" id="50"/>
            <p:cNvSpPr txBox="true"/>
            <p:nvPr/>
          </p:nvSpPr>
          <p:spPr>
            <a:xfrm>
              <a:off x="0" y="-38100"/>
              <a:ext cx="261967" cy="15538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1" id="51"/>
          <p:cNvGrpSpPr/>
          <p:nvPr/>
        </p:nvGrpSpPr>
        <p:grpSpPr>
          <a:xfrm rot="0">
            <a:off x="13440060" y="3984056"/>
            <a:ext cx="1032130" cy="476426"/>
            <a:chOff x="0" y="0"/>
            <a:chExt cx="261967" cy="120923"/>
          </a:xfrm>
        </p:grpSpPr>
        <p:sp>
          <p:nvSpPr>
            <p:cNvPr name="Freeform 52" id="52"/>
            <p:cNvSpPr/>
            <p:nvPr/>
          </p:nvSpPr>
          <p:spPr>
            <a:xfrm flipH="false" flipV="false" rot="0">
              <a:off x="0" y="0"/>
              <a:ext cx="261967" cy="120923"/>
            </a:xfrm>
            <a:custGeom>
              <a:avLst/>
              <a:gdLst/>
              <a:ahLst/>
              <a:cxnLst/>
              <a:rect r="r" b="b" t="t" l="l"/>
              <a:pathLst>
                <a:path h="120923" w="261967">
                  <a:moveTo>
                    <a:pt x="60461" y="0"/>
                  </a:moveTo>
                  <a:lnTo>
                    <a:pt x="201506" y="0"/>
                  </a:lnTo>
                  <a:cubicBezTo>
                    <a:pt x="234898" y="0"/>
                    <a:pt x="261967" y="27069"/>
                    <a:pt x="261967" y="60461"/>
                  </a:cubicBezTo>
                  <a:lnTo>
                    <a:pt x="261967" y="60461"/>
                  </a:lnTo>
                  <a:cubicBezTo>
                    <a:pt x="261967" y="93853"/>
                    <a:pt x="234898" y="120923"/>
                    <a:pt x="201506" y="120923"/>
                  </a:cubicBezTo>
                  <a:lnTo>
                    <a:pt x="60461" y="120923"/>
                  </a:lnTo>
                  <a:cubicBezTo>
                    <a:pt x="27069" y="120923"/>
                    <a:pt x="0" y="93853"/>
                    <a:pt x="0" y="60461"/>
                  </a:cubicBezTo>
                  <a:lnTo>
                    <a:pt x="0" y="60461"/>
                  </a:lnTo>
                  <a:cubicBezTo>
                    <a:pt x="0" y="27069"/>
                    <a:pt x="27069" y="0"/>
                    <a:pt x="60461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53" id="53"/>
            <p:cNvSpPr txBox="true"/>
            <p:nvPr/>
          </p:nvSpPr>
          <p:spPr>
            <a:xfrm>
              <a:off x="0" y="-38100"/>
              <a:ext cx="261967" cy="15902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4" id="54"/>
          <p:cNvGrpSpPr/>
          <p:nvPr/>
        </p:nvGrpSpPr>
        <p:grpSpPr>
          <a:xfrm rot="0">
            <a:off x="14472190" y="3984056"/>
            <a:ext cx="1032130" cy="476426"/>
            <a:chOff x="0" y="0"/>
            <a:chExt cx="261967" cy="120923"/>
          </a:xfrm>
        </p:grpSpPr>
        <p:sp>
          <p:nvSpPr>
            <p:cNvPr name="Freeform 55" id="55"/>
            <p:cNvSpPr/>
            <p:nvPr/>
          </p:nvSpPr>
          <p:spPr>
            <a:xfrm flipH="false" flipV="false" rot="0">
              <a:off x="0" y="0"/>
              <a:ext cx="261967" cy="120923"/>
            </a:xfrm>
            <a:custGeom>
              <a:avLst/>
              <a:gdLst/>
              <a:ahLst/>
              <a:cxnLst/>
              <a:rect r="r" b="b" t="t" l="l"/>
              <a:pathLst>
                <a:path h="120923" w="261967">
                  <a:moveTo>
                    <a:pt x="60461" y="0"/>
                  </a:moveTo>
                  <a:lnTo>
                    <a:pt x="201506" y="0"/>
                  </a:lnTo>
                  <a:cubicBezTo>
                    <a:pt x="234898" y="0"/>
                    <a:pt x="261967" y="27069"/>
                    <a:pt x="261967" y="60461"/>
                  </a:cubicBezTo>
                  <a:lnTo>
                    <a:pt x="261967" y="60461"/>
                  </a:lnTo>
                  <a:cubicBezTo>
                    <a:pt x="261967" y="93853"/>
                    <a:pt x="234898" y="120923"/>
                    <a:pt x="201506" y="120923"/>
                  </a:cubicBezTo>
                  <a:lnTo>
                    <a:pt x="60461" y="120923"/>
                  </a:lnTo>
                  <a:cubicBezTo>
                    <a:pt x="27069" y="120923"/>
                    <a:pt x="0" y="93853"/>
                    <a:pt x="0" y="60461"/>
                  </a:cubicBezTo>
                  <a:lnTo>
                    <a:pt x="0" y="60461"/>
                  </a:lnTo>
                  <a:cubicBezTo>
                    <a:pt x="0" y="27069"/>
                    <a:pt x="27069" y="0"/>
                    <a:pt x="60461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56" id="56"/>
            <p:cNvSpPr txBox="true"/>
            <p:nvPr/>
          </p:nvSpPr>
          <p:spPr>
            <a:xfrm>
              <a:off x="0" y="-38100"/>
              <a:ext cx="261967" cy="15902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7" id="57"/>
          <p:cNvGrpSpPr/>
          <p:nvPr/>
        </p:nvGrpSpPr>
        <p:grpSpPr>
          <a:xfrm rot="0">
            <a:off x="13219042" y="2577029"/>
            <a:ext cx="1254704" cy="475069"/>
            <a:chOff x="0" y="0"/>
            <a:chExt cx="309754" cy="117282"/>
          </a:xfrm>
        </p:grpSpPr>
        <p:sp>
          <p:nvSpPr>
            <p:cNvPr name="Freeform 58" id="58"/>
            <p:cNvSpPr/>
            <p:nvPr/>
          </p:nvSpPr>
          <p:spPr>
            <a:xfrm flipH="false" flipV="false" rot="0">
              <a:off x="0" y="0"/>
              <a:ext cx="309754" cy="117282"/>
            </a:xfrm>
            <a:custGeom>
              <a:avLst/>
              <a:gdLst/>
              <a:ahLst/>
              <a:cxnLst/>
              <a:rect r="r" b="b" t="t" l="l"/>
              <a:pathLst>
                <a:path h="117282" w="309754">
                  <a:moveTo>
                    <a:pt x="55533" y="0"/>
                  </a:moveTo>
                  <a:lnTo>
                    <a:pt x="254221" y="0"/>
                  </a:lnTo>
                  <a:cubicBezTo>
                    <a:pt x="268949" y="0"/>
                    <a:pt x="283074" y="5851"/>
                    <a:pt x="293488" y="16265"/>
                  </a:cubicBezTo>
                  <a:cubicBezTo>
                    <a:pt x="303903" y="26680"/>
                    <a:pt x="309754" y="40805"/>
                    <a:pt x="309754" y="55533"/>
                  </a:cubicBezTo>
                  <a:lnTo>
                    <a:pt x="309754" y="61749"/>
                  </a:lnTo>
                  <a:cubicBezTo>
                    <a:pt x="309754" y="76477"/>
                    <a:pt x="303903" y="90602"/>
                    <a:pt x="293488" y="101017"/>
                  </a:cubicBezTo>
                  <a:cubicBezTo>
                    <a:pt x="283074" y="111431"/>
                    <a:pt x="268949" y="117282"/>
                    <a:pt x="254221" y="117282"/>
                  </a:cubicBezTo>
                  <a:lnTo>
                    <a:pt x="55533" y="117282"/>
                  </a:lnTo>
                  <a:cubicBezTo>
                    <a:pt x="40805" y="117282"/>
                    <a:pt x="26680" y="111431"/>
                    <a:pt x="16265" y="101017"/>
                  </a:cubicBezTo>
                  <a:cubicBezTo>
                    <a:pt x="5851" y="90602"/>
                    <a:pt x="0" y="76477"/>
                    <a:pt x="0" y="61749"/>
                  </a:cubicBezTo>
                  <a:lnTo>
                    <a:pt x="0" y="55533"/>
                  </a:lnTo>
                  <a:cubicBezTo>
                    <a:pt x="0" y="40805"/>
                    <a:pt x="5851" y="26680"/>
                    <a:pt x="16265" y="16265"/>
                  </a:cubicBezTo>
                  <a:cubicBezTo>
                    <a:pt x="26680" y="5851"/>
                    <a:pt x="40805" y="0"/>
                    <a:pt x="5553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59" id="59"/>
            <p:cNvSpPr txBox="true"/>
            <p:nvPr/>
          </p:nvSpPr>
          <p:spPr>
            <a:xfrm>
              <a:off x="0" y="-38100"/>
              <a:ext cx="309754" cy="15538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0" id="60"/>
          <p:cNvGrpSpPr/>
          <p:nvPr/>
        </p:nvGrpSpPr>
        <p:grpSpPr>
          <a:xfrm rot="0">
            <a:off x="14473745" y="2577029"/>
            <a:ext cx="1254704" cy="475069"/>
            <a:chOff x="0" y="0"/>
            <a:chExt cx="309754" cy="117282"/>
          </a:xfrm>
        </p:grpSpPr>
        <p:sp>
          <p:nvSpPr>
            <p:cNvPr name="Freeform 61" id="61"/>
            <p:cNvSpPr/>
            <p:nvPr/>
          </p:nvSpPr>
          <p:spPr>
            <a:xfrm flipH="false" flipV="false" rot="0">
              <a:off x="0" y="0"/>
              <a:ext cx="309754" cy="117282"/>
            </a:xfrm>
            <a:custGeom>
              <a:avLst/>
              <a:gdLst/>
              <a:ahLst/>
              <a:cxnLst/>
              <a:rect r="r" b="b" t="t" l="l"/>
              <a:pathLst>
                <a:path h="117282" w="309754">
                  <a:moveTo>
                    <a:pt x="55533" y="0"/>
                  </a:moveTo>
                  <a:lnTo>
                    <a:pt x="254221" y="0"/>
                  </a:lnTo>
                  <a:cubicBezTo>
                    <a:pt x="268949" y="0"/>
                    <a:pt x="283074" y="5851"/>
                    <a:pt x="293488" y="16265"/>
                  </a:cubicBezTo>
                  <a:cubicBezTo>
                    <a:pt x="303903" y="26680"/>
                    <a:pt x="309754" y="40805"/>
                    <a:pt x="309754" y="55533"/>
                  </a:cubicBezTo>
                  <a:lnTo>
                    <a:pt x="309754" y="61749"/>
                  </a:lnTo>
                  <a:cubicBezTo>
                    <a:pt x="309754" y="76477"/>
                    <a:pt x="303903" y="90602"/>
                    <a:pt x="293488" y="101017"/>
                  </a:cubicBezTo>
                  <a:cubicBezTo>
                    <a:pt x="283074" y="111431"/>
                    <a:pt x="268949" y="117282"/>
                    <a:pt x="254221" y="117282"/>
                  </a:cubicBezTo>
                  <a:lnTo>
                    <a:pt x="55533" y="117282"/>
                  </a:lnTo>
                  <a:cubicBezTo>
                    <a:pt x="40805" y="117282"/>
                    <a:pt x="26680" y="111431"/>
                    <a:pt x="16265" y="101017"/>
                  </a:cubicBezTo>
                  <a:cubicBezTo>
                    <a:pt x="5851" y="90602"/>
                    <a:pt x="0" y="76477"/>
                    <a:pt x="0" y="61749"/>
                  </a:cubicBezTo>
                  <a:lnTo>
                    <a:pt x="0" y="55533"/>
                  </a:lnTo>
                  <a:cubicBezTo>
                    <a:pt x="0" y="40805"/>
                    <a:pt x="5851" y="26680"/>
                    <a:pt x="16265" y="16265"/>
                  </a:cubicBezTo>
                  <a:cubicBezTo>
                    <a:pt x="26680" y="5851"/>
                    <a:pt x="40805" y="0"/>
                    <a:pt x="5553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62" id="62"/>
            <p:cNvSpPr txBox="true"/>
            <p:nvPr/>
          </p:nvSpPr>
          <p:spPr>
            <a:xfrm>
              <a:off x="0" y="-38100"/>
              <a:ext cx="309754" cy="15538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3" id="63"/>
          <p:cNvGrpSpPr/>
          <p:nvPr/>
        </p:nvGrpSpPr>
        <p:grpSpPr>
          <a:xfrm rot="0">
            <a:off x="13219042" y="8410438"/>
            <a:ext cx="1245976" cy="476426"/>
            <a:chOff x="0" y="0"/>
            <a:chExt cx="316244" cy="120923"/>
          </a:xfrm>
        </p:grpSpPr>
        <p:sp>
          <p:nvSpPr>
            <p:cNvPr name="Freeform 64" id="64"/>
            <p:cNvSpPr/>
            <p:nvPr/>
          </p:nvSpPr>
          <p:spPr>
            <a:xfrm flipH="false" flipV="false" rot="0">
              <a:off x="0" y="0"/>
              <a:ext cx="316244" cy="120923"/>
            </a:xfrm>
            <a:custGeom>
              <a:avLst/>
              <a:gdLst/>
              <a:ahLst/>
              <a:cxnLst/>
              <a:rect r="r" b="b" t="t" l="l"/>
              <a:pathLst>
                <a:path h="120923" w="316244">
                  <a:moveTo>
                    <a:pt x="55922" y="0"/>
                  </a:moveTo>
                  <a:lnTo>
                    <a:pt x="260322" y="0"/>
                  </a:lnTo>
                  <a:cubicBezTo>
                    <a:pt x="291207" y="0"/>
                    <a:pt x="316244" y="25037"/>
                    <a:pt x="316244" y="55922"/>
                  </a:cubicBezTo>
                  <a:lnTo>
                    <a:pt x="316244" y="65001"/>
                  </a:lnTo>
                  <a:cubicBezTo>
                    <a:pt x="316244" y="79832"/>
                    <a:pt x="310352" y="94056"/>
                    <a:pt x="299865" y="104544"/>
                  </a:cubicBezTo>
                  <a:cubicBezTo>
                    <a:pt x="289378" y="115031"/>
                    <a:pt x="275154" y="120923"/>
                    <a:pt x="260322" y="120923"/>
                  </a:cubicBezTo>
                  <a:lnTo>
                    <a:pt x="55922" y="120923"/>
                  </a:lnTo>
                  <a:cubicBezTo>
                    <a:pt x="41090" y="120923"/>
                    <a:pt x="26867" y="115031"/>
                    <a:pt x="16379" y="104544"/>
                  </a:cubicBezTo>
                  <a:cubicBezTo>
                    <a:pt x="5892" y="94056"/>
                    <a:pt x="0" y="79832"/>
                    <a:pt x="0" y="65001"/>
                  </a:cubicBezTo>
                  <a:lnTo>
                    <a:pt x="0" y="55922"/>
                  </a:lnTo>
                  <a:cubicBezTo>
                    <a:pt x="0" y="41090"/>
                    <a:pt x="5892" y="26867"/>
                    <a:pt x="16379" y="16379"/>
                  </a:cubicBezTo>
                  <a:cubicBezTo>
                    <a:pt x="26867" y="5892"/>
                    <a:pt x="41090" y="0"/>
                    <a:pt x="55922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65" id="65"/>
            <p:cNvSpPr txBox="true"/>
            <p:nvPr/>
          </p:nvSpPr>
          <p:spPr>
            <a:xfrm>
              <a:off x="0" y="-38100"/>
              <a:ext cx="316244" cy="15902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6" id="66"/>
          <p:cNvGrpSpPr/>
          <p:nvPr/>
        </p:nvGrpSpPr>
        <p:grpSpPr>
          <a:xfrm rot="0">
            <a:off x="14465018" y="8410438"/>
            <a:ext cx="1263431" cy="476426"/>
            <a:chOff x="0" y="0"/>
            <a:chExt cx="320674" cy="120923"/>
          </a:xfrm>
        </p:grpSpPr>
        <p:sp>
          <p:nvSpPr>
            <p:cNvPr name="Freeform 67" id="67"/>
            <p:cNvSpPr/>
            <p:nvPr/>
          </p:nvSpPr>
          <p:spPr>
            <a:xfrm flipH="false" flipV="false" rot="0">
              <a:off x="0" y="0"/>
              <a:ext cx="320674" cy="120923"/>
            </a:xfrm>
            <a:custGeom>
              <a:avLst/>
              <a:gdLst/>
              <a:ahLst/>
              <a:cxnLst/>
              <a:rect r="r" b="b" t="t" l="l"/>
              <a:pathLst>
                <a:path h="120923" w="320674">
                  <a:moveTo>
                    <a:pt x="55149" y="0"/>
                  </a:moveTo>
                  <a:lnTo>
                    <a:pt x="265525" y="0"/>
                  </a:lnTo>
                  <a:cubicBezTo>
                    <a:pt x="295983" y="0"/>
                    <a:pt x="320674" y="24691"/>
                    <a:pt x="320674" y="55149"/>
                  </a:cubicBezTo>
                  <a:lnTo>
                    <a:pt x="320674" y="65773"/>
                  </a:lnTo>
                  <a:cubicBezTo>
                    <a:pt x="320674" y="96232"/>
                    <a:pt x="295983" y="120923"/>
                    <a:pt x="265525" y="120923"/>
                  </a:cubicBezTo>
                  <a:lnTo>
                    <a:pt x="55149" y="120923"/>
                  </a:lnTo>
                  <a:cubicBezTo>
                    <a:pt x="24691" y="120923"/>
                    <a:pt x="0" y="96232"/>
                    <a:pt x="0" y="65773"/>
                  </a:cubicBezTo>
                  <a:lnTo>
                    <a:pt x="0" y="55149"/>
                  </a:lnTo>
                  <a:cubicBezTo>
                    <a:pt x="0" y="24691"/>
                    <a:pt x="24691" y="0"/>
                    <a:pt x="55149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68" id="68"/>
            <p:cNvSpPr txBox="true"/>
            <p:nvPr/>
          </p:nvSpPr>
          <p:spPr>
            <a:xfrm>
              <a:off x="0" y="-38100"/>
              <a:ext cx="320674" cy="15902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9" id="69"/>
          <p:cNvSpPr/>
          <p:nvPr/>
        </p:nvSpPr>
        <p:spPr>
          <a:xfrm flipH="false" flipV="false" rot="5400000">
            <a:off x="-13429513" y="22829434"/>
            <a:ext cx="55803405" cy="4394518"/>
          </a:xfrm>
          <a:custGeom>
            <a:avLst/>
            <a:gdLst/>
            <a:ahLst/>
            <a:cxnLst/>
            <a:rect r="r" b="b" t="t" l="l"/>
            <a:pathLst>
              <a:path h="4394518" w="55803405">
                <a:moveTo>
                  <a:pt x="0" y="0"/>
                </a:moveTo>
                <a:lnTo>
                  <a:pt x="55803405" y="0"/>
                </a:lnTo>
                <a:lnTo>
                  <a:pt x="55803405" y="4394518"/>
                </a:lnTo>
                <a:lnTo>
                  <a:pt x="0" y="439451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70" id="70"/>
          <p:cNvGrpSpPr/>
          <p:nvPr/>
        </p:nvGrpSpPr>
        <p:grpSpPr>
          <a:xfrm rot="0">
            <a:off x="2187694" y="1028700"/>
            <a:ext cx="15071606" cy="2212201"/>
            <a:chOff x="0" y="0"/>
            <a:chExt cx="3969477" cy="582637"/>
          </a:xfrm>
        </p:grpSpPr>
        <p:sp>
          <p:nvSpPr>
            <p:cNvPr name="Freeform 71" id="71"/>
            <p:cNvSpPr/>
            <p:nvPr/>
          </p:nvSpPr>
          <p:spPr>
            <a:xfrm flipH="false" flipV="false" rot="0">
              <a:off x="0" y="0"/>
              <a:ext cx="3969477" cy="582637"/>
            </a:xfrm>
            <a:custGeom>
              <a:avLst/>
              <a:gdLst/>
              <a:ahLst/>
              <a:cxnLst/>
              <a:rect r="r" b="b" t="t" l="l"/>
              <a:pathLst>
                <a:path h="582637" w="3969477">
                  <a:moveTo>
                    <a:pt x="0" y="0"/>
                  </a:moveTo>
                  <a:lnTo>
                    <a:pt x="3969477" y="0"/>
                  </a:lnTo>
                  <a:lnTo>
                    <a:pt x="3969477" y="582637"/>
                  </a:lnTo>
                  <a:lnTo>
                    <a:pt x="0" y="58263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72" id="72"/>
            <p:cNvSpPr txBox="true"/>
            <p:nvPr/>
          </p:nvSpPr>
          <p:spPr>
            <a:xfrm>
              <a:off x="0" y="-38100"/>
              <a:ext cx="3969477" cy="62073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73" id="73"/>
          <p:cNvSpPr txBox="true"/>
          <p:nvPr/>
        </p:nvSpPr>
        <p:spPr>
          <a:xfrm rot="0">
            <a:off x="2723904" y="4091346"/>
            <a:ext cx="4863715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В цитоплазмата</a:t>
            </a:r>
          </a:p>
        </p:txBody>
      </p:sp>
      <p:sp>
        <p:nvSpPr>
          <p:cNvPr name="TextBox 74" id="74"/>
          <p:cNvSpPr txBox="true"/>
          <p:nvPr/>
        </p:nvSpPr>
        <p:spPr>
          <a:xfrm rot="0">
            <a:off x="3230206" y="1277682"/>
            <a:ext cx="13450276" cy="18477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171"/>
              </a:lnSpc>
            </a:pPr>
            <a:r>
              <a:rPr lang="en-US" sz="7100">
                <a:solidFill>
                  <a:srgbClr val="FA4155"/>
                </a:solidFill>
                <a:latin typeface="GilamBG 3"/>
                <a:ea typeface="GilamBG 3"/>
                <a:cs typeface="GilamBG 3"/>
                <a:sym typeface="GilamBG 3"/>
              </a:rPr>
              <a:t>Къде са разположени ДНК молекулите?</a:t>
            </a:r>
          </a:p>
        </p:txBody>
      </p:sp>
      <p:grpSp>
        <p:nvGrpSpPr>
          <p:cNvPr name="Group 75" id="75"/>
          <p:cNvGrpSpPr/>
          <p:nvPr/>
        </p:nvGrpSpPr>
        <p:grpSpPr>
          <a:xfrm rot="-13378">
            <a:off x="1031866" y="1296308"/>
            <a:ext cx="1688872" cy="1630242"/>
            <a:chOff x="0" y="0"/>
            <a:chExt cx="444806" cy="429364"/>
          </a:xfrm>
        </p:grpSpPr>
        <p:sp>
          <p:nvSpPr>
            <p:cNvPr name="Freeform 76" id="76"/>
            <p:cNvSpPr/>
            <p:nvPr/>
          </p:nvSpPr>
          <p:spPr>
            <a:xfrm flipH="false" flipV="false" rot="0">
              <a:off x="0" y="0"/>
              <a:ext cx="444806" cy="429364"/>
            </a:xfrm>
            <a:custGeom>
              <a:avLst/>
              <a:gdLst/>
              <a:ahLst/>
              <a:cxnLst/>
              <a:rect r="r" b="b" t="t" l="l"/>
              <a:pathLst>
                <a:path h="429364" w="444806">
                  <a:moveTo>
                    <a:pt x="0" y="0"/>
                  </a:moveTo>
                  <a:lnTo>
                    <a:pt x="444806" y="0"/>
                  </a:lnTo>
                  <a:lnTo>
                    <a:pt x="444806" y="429364"/>
                  </a:lnTo>
                  <a:lnTo>
                    <a:pt x="0" y="429364"/>
                  </a:lnTo>
                  <a:close/>
                </a:path>
              </a:pathLst>
            </a:custGeom>
            <a:solidFill>
              <a:srgbClr val="FAFADC"/>
            </a:solidFill>
            <a:ln cap="sq">
              <a:noFill/>
              <a:prstDash val="solid"/>
              <a:miter/>
            </a:ln>
          </p:spPr>
        </p:sp>
        <p:sp>
          <p:nvSpPr>
            <p:cNvPr name="TextBox 77" id="77"/>
            <p:cNvSpPr txBox="true"/>
            <p:nvPr/>
          </p:nvSpPr>
          <p:spPr>
            <a:xfrm>
              <a:off x="0" y="-38100"/>
              <a:ext cx="444806" cy="4674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78" id="78"/>
          <p:cNvSpPr txBox="true"/>
          <p:nvPr/>
        </p:nvSpPr>
        <p:spPr>
          <a:xfrm rot="-13378">
            <a:off x="1305956" y="1341530"/>
            <a:ext cx="1140063" cy="13779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3</a:t>
            </a:r>
          </a:p>
        </p:txBody>
      </p:sp>
      <p:grpSp>
        <p:nvGrpSpPr>
          <p:cNvPr name="Group 79" id="79"/>
          <p:cNvGrpSpPr/>
          <p:nvPr/>
        </p:nvGrpSpPr>
        <p:grpSpPr>
          <a:xfrm rot="-13378">
            <a:off x="1030937" y="3878930"/>
            <a:ext cx="1152658" cy="1151593"/>
            <a:chOff x="0" y="0"/>
            <a:chExt cx="303581" cy="303300"/>
          </a:xfrm>
        </p:grpSpPr>
        <p:sp>
          <p:nvSpPr>
            <p:cNvPr name="Freeform 80" id="80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81" id="81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82" id="82"/>
          <p:cNvSpPr txBox="true"/>
          <p:nvPr/>
        </p:nvSpPr>
        <p:spPr>
          <a:xfrm rot="-13378">
            <a:off x="1170843" y="3883189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А</a:t>
            </a:r>
          </a:p>
        </p:txBody>
      </p:sp>
      <p:grpSp>
        <p:nvGrpSpPr>
          <p:cNvPr name="Group 83" id="83"/>
          <p:cNvGrpSpPr/>
          <p:nvPr/>
        </p:nvGrpSpPr>
        <p:grpSpPr>
          <a:xfrm rot="0">
            <a:off x="1561072" y="5675671"/>
            <a:ext cx="7582928" cy="1576829"/>
            <a:chOff x="0" y="0"/>
            <a:chExt cx="1997150" cy="415297"/>
          </a:xfrm>
        </p:grpSpPr>
        <p:sp>
          <p:nvSpPr>
            <p:cNvPr name="Freeform 84" id="84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85" id="85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86" id="86"/>
          <p:cNvSpPr txBox="true"/>
          <p:nvPr/>
        </p:nvSpPr>
        <p:spPr>
          <a:xfrm rot="0">
            <a:off x="2723904" y="6095785"/>
            <a:ext cx="6067132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В клетъчната мембрана</a:t>
            </a:r>
          </a:p>
        </p:txBody>
      </p:sp>
      <p:grpSp>
        <p:nvGrpSpPr>
          <p:cNvPr name="Group 87" id="87"/>
          <p:cNvGrpSpPr/>
          <p:nvPr/>
        </p:nvGrpSpPr>
        <p:grpSpPr>
          <a:xfrm rot="-13378">
            <a:off x="1032799" y="5888289"/>
            <a:ext cx="1152658" cy="1151593"/>
            <a:chOff x="0" y="0"/>
            <a:chExt cx="303581" cy="303300"/>
          </a:xfrm>
        </p:grpSpPr>
        <p:sp>
          <p:nvSpPr>
            <p:cNvPr name="Freeform 88" id="88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89" id="89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90" id="90"/>
          <p:cNvSpPr txBox="true"/>
          <p:nvPr/>
        </p:nvSpPr>
        <p:spPr>
          <a:xfrm rot="-13378">
            <a:off x="1172706" y="5892548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Б</a:t>
            </a:r>
          </a:p>
        </p:txBody>
      </p:sp>
      <p:grpSp>
        <p:nvGrpSpPr>
          <p:cNvPr name="Group 91" id="91"/>
          <p:cNvGrpSpPr/>
          <p:nvPr/>
        </p:nvGrpSpPr>
        <p:grpSpPr>
          <a:xfrm rot="0">
            <a:off x="1561072" y="7681471"/>
            <a:ext cx="7582928" cy="1576829"/>
            <a:chOff x="0" y="0"/>
            <a:chExt cx="1997150" cy="415297"/>
          </a:xfrm>
        </p:grpSpPr>
        <p:sp>
          <p:nvSpPr>
            <p:cNvPr name="Freeform 92" id="92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93" id="93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94" id="94"/>
          <p:cNvSpPr txBox="true"/>
          <p:nvPr/>
        </p:nvSpPr>
        <p:spPr>
          <a:xfrm rot="0">
            <a:off x="2723904" y="8100225"/>
            <a:ext cx="4863715" cy="6699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599"/>
              </a:lnSpc>
            </a:pPr>
            <a:r>
              <a:rPr lang="en-US" sz="3999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В ядрото</a:t>
            </a:r>
          </a:p>
        </p:txBody>
      </p:sp>
      <p:sp>
        <p:nvSpPr>
          <p:cNvPr name="Freeform 95" id="95"/>
          <p:cNvSpPr/>
          <p:nvPr/>
        </p:nvSpPr>
        <p:spPr>
          <a:xfrm flipH="false" flipV="false" rot="0">
            <a:off x="17259300" y="6413058"/>
            <a:ext cx="3994759" cy="3994759"/>
          </a:xfrm>
          <a:custGeom>
            <a:avLst/>
            <a:gdLst/>
            <a:ahLst/>
            <a:cxnLst/>
            <a:rect r="r" b="b" t="t" l="l"/>
            <a:pathLst>
              <a:path h="3994759" w="3994759">
                <a:moveTo>
                  <a:pt x="0" y="0"/>
                </a:moveTo>
                <a:lnTo>
                  <a:pt x="3994759" y="0"/>
                </a:lnTo>
                <a:lnTo>
                  <a:pt x="3994759" y="3994759"/>
                </a:lnTo>
                <a:lnTo>
                  <a:pt x="0" y="399475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6" id="96"/>
          <p:cNvGrpSpPr/>
          <p:nvPr/>
        </p:nvGrpSpPr>
        <p:grpSpPr>
          <a:xfrm rot="-13378">
            <a:off x="1032799" y="7889054"/>
            <a:ext cx="1152658" cy="1151593"/>
            <a:chOff x="0" y="0"/>
            <a:chExt cx="303581" cy="303300"/>
          </a:xfrm>
        </p:grpSpPr>
        <p:sp>
          <p:nvSpPr>
            <p:cNvPr name="Freeform 97" id="97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98" id="98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99" id="99"/>
          <p:cNvSpPr txBox="true"/>
          <p:nvPr/>
        </p:nvSpPr>
        <p:spPr>
          <a:xfrm rot="-13378">
            <a:off x="1172706" y="7893313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</a:t>
            </a:r>
          </a:p>
        </p:txBody>
      </p:sp>
      <p:grpSp>
        <p:nvGrpSpPr>
          <p:cNvPr name="Group 100" id="100"/>
          <p:cNvGrpSpPr/>
          <p:nvPr/>
        </p:nvGrpSpPr>
        <p:grpSpPr>
          <a:xfrm rot="0">
            <a:off x="12051863" y="-1736084"/>
            <a:ext cx="5215195" cy="2764784"/>
            <a:chOff x="0" y="0"/>
            <a:chExt cx="1373549" cy="728174"/>
          </a:xfrm>
        </p:grpSpPr>
        <p:sp>
          <p:nvSpPr>
            <p:cNvPr name="Freeform 101" id="101"/>
            <p:cNvSpPr/>
            <p:nvPr/>
          </p:nvSpPr>
          <p:spPr>
            <a:xfrm flipH="false" flipV="false" rot="0">
              <a:off x="0" y="0"/>
              <a:ext cx="1373549" cy="728174"/>
            </a:xfrm>
            <a:custGeom>
              <a:avLst/>
              <a:gdLst/>
              <a:ahLst/>
              <a:cxnLst/>
              <a:rect r="r" b="b" t="t" l="l"/>
              <a:pathLst>
                <a:path h="728174" w="1373549">
                  <a:moveTo>
                    <a:pt x="0" y="0"/>
                  </a:moveTo>
                  <a:lnTo>
                    <a:pt x="1373549" y="0"/>
                  </a:lnTo>
                  <a:lnTo>
                    <a:pt x="1373549" y="728174"/>
                  </a:lnTo>
                  <a:lnTo>
                    <a:pt x="0" y="728174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102" id="102"/>
            <p:cNvSpPr txBox="true"/>
            <p:nvPr/>
          </p:nvSpPr>
          <p:spPr>
            <a:xfrm>
              <a:off x="0" y="-38100"/>
              <a:ext cx="1373549" cy="76627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03" id="103"/>
          <p:cNvGrpSpPr/>
          <p:nvPr/>
        </p:nvGrpSpPr>
        <p:grpSpPr>
          <a:xfrm rot="0">
            <a:off x="11866148" y="9315489"/>
            <a:ext cx="5215195" cy="2764784"/>
            <a:chOff x="0" y="0"/>
            <a:chExt cx="1373549" cy="728174"/>
          </a:xfrm>
        </p:grpSpPr>
        <p:sp>
          <p:nvSpPr>
            <p:cNvPr name="Freeform 104" id="104"/>
            <p:cNvSpPr/>
            <p:nvPr/>
          </p:nvSpPr>
          <p:spPr>
            <a:xfrm flipH="false" flipV="false" rot="0">
              <a:off x="0" y="0"/>
              <a:ext cx="1373549" cy="728174"/>
            </a:xfrm>
            <a:custGeom>
              <a:avLst/>
              <a:gdLst/>
              <a:ahLst/>
              <a:cxnLst/>
              <a:rect r="r" b="b" t="t" l="l"/>
              <a:pathLst>
                <a:path h="728174" w="1373549">
                  <a:moveTo>
                    <a:pt x="0" y="0"/>
                  </a:moveTo>
                  <a:lnTo>
                    <a:pt x="1373549" y="0"/>
                  </a:lnTo>
                  <a:lnTo>
                    <a:pt x="1373549" y="728174"/>
                  </a:lnTo>
                  <a:lnTo>
                    <a:pt x="0" y="728174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105" id="105"/>
            <p:cNvSpPr txBox="true"/>
            <p:nvPr/>
          </p:nvSpPr>
          <p:spPr>
            <a:xfrm>
              <a:off x="0" y="-38100"/>
              <a:ext cx="1373549" cy="76627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06" id="106"/>
          <p:cNvGrpSpPr/>
          <p:nvPr/>
        </p:nvGrpSpPr>
        <p:grpSpPr>
          <a:xfrm rot="0">
            <a:off x="15942368" y="9258300"/>
            <a:ext cx="3086100" cy="1543050"/>
            <a:chOff x="0" y="0"/>
            <a:chExt cx="4114800" cy="2057400"/>
          </a:xfrm>
        </p:grpSpPr>
        <p:grpSp>
          <p:nvGrpSpPr>
            <p:cNvPr name="Group 107" id="107"/>
            <p:cNvGrpSpPr/>
            <p:nvPr/>
          </p:nvGrpSpPr>
          <p:grpSpPr>
            <a:xfrm rot="0">
              <a:off x="0" y="0"/>
              <a:ext cx="4114800" cy="2057400"/>
              <a:chOff x="0" y="0"/>
              <a:chExt cx="812800" cy="406400"/>
            </a:xfrm>
          </p:grpSpPr>
          <p:sp>
            <p:nvSpPr>
              <p:cNvPr name="Freeform 108" id="108"/>
              <p:cNvSpPr/>
              <p:nvPr/>
            </p:nvSpPr>
            <p:spPr>
              <a:xfrm flipH="false" flipV="false" rot="0">
                <a:off x="0" y="0"/>
                <a:ext cx="812800" cy="406400"/>
              </a:xfrm>
              <a:custGeom>
                <a:avLst/>
                <a:gdLst/>
                <a:ahLst/>
                <a:cxnLst/>
                <a:rect r="r" b="b" t="t" l="l"/>
                <a:pathLst>
                  <a:path h="406400" w="812800">
                    <a:moveTo>
                      <a:pt x="609600" y="0"/>
                    </a:moveTo>
                    <a:lnTo>
                      <a:pt x="203200" y="0"/>
                    </a:lnTo>
                    <a:lnTo>
                      <a:pt x="0" y="203200"/>
                    </a:lnTo>
                    <a:lnTo>
                      <a:pt x="203200" y="406400"/>
                    </a:lnTo>
                    <a:lnTo>
                      <a:pt x="609600" y="406400"/>
                    </a:lnTo>
                    <a:lnTo>
                      <a:pt x="812800" y="203200"/>
                    </a:lnTo>
                    <a:lnTo>
                      <a:pt x="60960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109" id="109"/>
              <p:cNvSpPr txBox="true"/>
              <p:nvPr/>
            </p:nvSpPr>
            <p:spPr>
              <a:xfrm>
                <a:off x="152400" y="-38100"/>
                <a:ext cx="508000" cy="444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110" id="110"/>
            <p:cNvSpPr/>
            <p:nvPr/>
          </p:nvSpPr>
          <p:spPr>
            <a:xfrm flipH="false" flipV="false" rot="0">
              <a:off x="192736" y="393342"/>
              <a:ext cx="2934773" cy="978258"/>
            </a:xfrm>
            <a:custGeom>
              <a:avLst/>
              <a:gdLst/>
              <a:ahLst/>
              <a:cxnLst/>
              <a:rect r="r" b="b" t="t" l="l"/>
              <a:pathLst>
                <a:path h="978258" w="2934773">
                  <a:moveTo>
                    <a:pt x="0" y="0"/>
                  </a:moveTo>
                  <a:lnTo>
                    <a:pt x="2934773" y="0"/>
                  </a:lnTo>
                  <a:lnTo>
                    <a:pt x="2934773" y="978258"/>
                  </a:lnTo>
                  <a:lnTo>
                    <a:pt x="0" y="9782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055557" y="-283258"/>
            <a:ext cx="7096476" cy="11614001"/>
            <a:chOff x="0" y="0"/>
            <a:chExt cx="1869031" cy="30588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69031" cy="3058832"/>
            </a:xfrm>
            <a:custGeom>
              <a:avLst/>
              <a:gdLst/>
              <a:ahLst/>
              <a:cxnLst/>
              <a:rect r="r" b="b" t="t" l="l"/>
              <a:pathLst>
                <a:path h="3058832" w="1869031">
                  <a:moveTo>
                    <a:pt x="0" y="0"/>
                  </a:moveTo>
                  <a:lnTo>
                    <a:pt x="1869031" y="0"/>
                  </a:lnTo>
                  <a:lnTo>
                    <a:pt x="1869031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869031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9676372" y="3669871"/>
            <a:ext cx="7582928" cy="1576829"/>
            <a:chOff x="0" y="0"/>
            <a:chExt cx="1997150" cy="41529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5686036" y="8802463"/>
            <a:ext cx="2969074" cy="2969074"/>
          </a:xfrm>
          <a:custGeom>
            <a:avLst/>
            <a:gdLst/>
            <a:ahLst/>
            <a:cxnLst/>
            <a:rect r="r" b="b" t="t" l="l"/>
            <a:pathLst>
              <a:path h="2969074" w="2969074">
                <a:moveTo>
                  <a:pt x="0" y="0"/>
                </a:moveTo>
                <a:lnTo>
                  <a:pt x="2969074" y="0"/>
                </a:lnTo>
                <a:lnTo>
                  <a:pt x="2969074" y="2969074"/>
                </a:lnTo>
                <a:lnTo>
                  <a:pt x="0" y="29690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2187694" y="1028700"/>
            <a:ext cx="15071606" cy="2212201"/>
            <a:chOff x="0" y="0"/>
            <a:chExt cx="3969477" cy="5826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969477" cy="582637"/>
            </a:xfrm>
            <a:custGeom>
              <a:avLst/>
              <a:gdLst/>
              <a:ahLst/>
              <a:cxnLst/>
              <a:rect r="r" b="b" t="t" l="l"/>
              <a:pathLst>
                <a:path h="582637" w="3969477">
                  <a:moveTo>
                    <a:pt x="0" y="0"/>
                  </a:moveTo>
                  <a:lnTo>
                    <a:pt x="3969477" y="0"/>
                  </a:lnTo>
                  <a:lnTo>
                    <a:pt x="3969477" y="582637"/>
                  </a:lnTo>
                  <a:lnTo>
                    <a:pt x="0" y="58263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3969477" cy="62073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12006515" y="4046503"/>
            <a:ext cx="3365154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99"/>
              </a:lnSpc>
            </a:pPr>
            <a:r>
              <a:rPr lang="en-US" sz="4499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Един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825228" y="1356930"/>
            <a:ext cx="14042997" cy="1572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15"/>
              </a:lnSpc>
            </a:pPr>
            <a:r>
              <a:rPr lang="en-US" sz="5500">
                <a:solidFill>
                  <a:srgbClr val="FA4155"/>
                </a:solidFill>
                <a:latin typeface="GilamBG 3"/>
                <a:ea typeface="GilamBG 3"/>
                <a:cs typeface="GilamBG 3"/>
                <a:sym typeface="GilamBG 3"/>
              </a:rPr>
              <a:t>Колко вида РНК участват в белтъчния синтез?</a:t>
            </a:r>
          </a:p>
        </p:txBody>
      </p:sp>
      <p:grpSp>
        <p:nvGrpSpPr>
          <p:cNvPr name="Group 14" id="14"/>
          <p:cNvGrpSpPr/>
          <p:nvPr/>
        </p:nvGrpSpPr>
        <p:grpSpPr>
          <a:xfrm rot="-13378">
            <a:off x="1031866" y="1296308"/>
            <a:ext cx="1688872" cy="1630242"/>
            <a:chOff x="0" y="0"/>
            <a:chExt cx="444806" cy="42936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444806" cy="429364"/>
            </a:xfrm>
            <a:custGeom>
              <a:avLst/>
              <a:gdLst/>
              <a:ahLst/>
              <a:cxnLst/>
              <a:rect r="r" b="b" t="t" l="l"/>
              <a:pathLst>
                <a:path h="429364" w="444806">
                  <a:moveTo>
                    <a:pt x="0" y="0"/>
                  </a:moveTo>
                  <a:lnTo>
                    <a:pt x="444806" y="0"/>
                  </a:lnTo>
                  <a:lnTo>
                    <a:pt x="444806" y="429364"/>
                  </a:lnTo>
                  <a:lnTo>
                    <a:pt x="0" y="429364"/>
                  </a:lnTo>
                  <a:close/>
                </a:path>
              </a:pathLst>
            </a:custGeom>
            <a:solidFill>
              <a:srgbClr val="FAFADC"/>
            </a:solidFill>
            <a:ln cap="sq">
              <a:noFill/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444806" cy="4674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-13378">
            <a:off x="1305956" y="1341530"/>
            <a:ext cx="1140063" cy="13779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4</a:t>
            </a:r>
          </a:p>
        </p:txBody>
      </p:sp>
      <p:grpSp>
        <p:nvGrpSpPr>
          <p:cNvPr name="Group 18" id="18"/>
          <p:cNvGrpSpPr/>
          <p:nvPr/>
        </p:nvGrpSpPr>
        <p:grpSpPr>
          <a:xfrm rot="-13378">
            <a:off x="9100043" y="3878930"/>
            <a:ext cx="1152658" cy="1151593"/>
            <a:chOff x="0" y="0"/>
            <a:chExt cx="303581" cy="3033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1" id="21"/>
          <p:cNvSpPr txBox="true"/>
          <p:nvPr/>
        </p:nvSpPr>
        <p:spPr>
          <a:xfrm rot="-13378">
            <a:off x="9239949" y="3883189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А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9630179" y="5675671"/>
            <a:ext cx="7582928" cy="1576829"/>
            <a:chOff x="0" y="0"/>
            <a:chExt cx="1997150" cy="415297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5" id="25"/>
          <p:cNvSpPr txBox="true"/>
          <p:nvPr/>
        </p:nvSpPr>
        <p:spPr>
          <a:xfrm rot="0">
            <a:off x="11993399" y="6049659"/>
            <a:ext cx="3365154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99"/>
              </a:lnSpc>
            </a:pPr>
            <a:r>
              <a:rPr lang="en-US" sz="4499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Два</a:t>
            </a:r>
          </a:p>
        </p:txBody>
      </p:sp>
      <p:grpSp>
        <p:nvGrpSpPr>
          <p:cNvPr name="Group 26" id="26"/>
          <p:cNvGrpSpPr/>
          <p:nvPr/>
        </p:nvGrpSpPr>
        <p:grpSpPr>
          <a:xfrm rot="-13378">
            <a:off x="9101906" y="5888289"/>
            <a:ext cx="1152658" cy="1151593"/>
            <a:chOff x="0" y="0"/>
            <a:chExt cx="303581" cy="3033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8" id="28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9" id="29"/>
          <p:cNvSpPr txBox="true"/>
          <p:nvPr/>
        </p:nvSpPr>
        <p:spPr>
          <a:xfrm rot="-13378">
            <a:off x="9241812" y="5892548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Б</a:t>
            </a:r>
          </a:p>
        </p:txBody>
      </p:sp>
      <p:grpSp>
        <p:nvGrpSpPr>
          <p:cNvPr name="Group 30" id="30"/>
          <p:cNvGrpSpPr/>
          <p:nvPr/>
        </p:nvGrpSpPr>
        <p:grpSpPr>
          <a:xfrm rot="0">
            <a:off x="9630179" y="7681471"/>
            <a:ext cx="7582928" cy="1576829"/>
            <a:chOff x="0" y="0"/>
            <a:chExt cx="1997150" cy="415297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3" id="33"/>
          <p:cNvSpPr txBox="true"/>
          <p:nvPr/>
        </p:nvSpPr>
        <p:spPr>
          <a:xfrm rot="0">
            <a:off x="11990350" y="8053067"/>
            <a:ext cx="3365154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99"/>
              </a:lnSpc>
            </a:pPr>
            <a:r>
              <a:rPr lang="en-US" sz="4499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Три</a:t>
            </a:r>
          </a:p>
        </p:txBody>
      </p:sp>
      <p:grpSp>
        <p:nvGrpSpPr>
          <p:cNvPr name="Group 34" id="34"/>
          <p:cNvGrpSpPr/>
          <p:nvPr/>
        </p:nvGrpSpPr>
        <p:grpSpPr>
          <a:xfrm rot="-13378">
            <a:off x="9101906" y="7889054"/>
            <a:ext cx="1152658" cy="1151593"/>
            <a:chOff x="0" y="0"/>
            <a:chExt cx="303581" cy="30330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36" id="36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7" id="37"/>
          <p:cNvSpPr txBox="true"/>
          <p:nvPr/>
        </p:nvSpPr>
        <p:spPr>
          <a:xfrm rot="-13378">
            <a:off x="9241812" y="7893313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</a:t>
            </a:r>
          </a:p>
        </p:txBody>
      </p:sp>
      <p:grpSp>
        <p:nvGrpSpPr>
          <p:cNvPr name="Group 38" id="38"/>
          <p:cNvGrpSpPr/>
          <p:nvPr/>
        </p:nvGrpSpPr>
        <p:grpSpPr>
          <a:xfrm rot="0">
            <a:off x="2108292" y="3571144"/>
            <a:ext cx="1417240" cy="1154948"/>
            <a:chOff x="0" y="0"/>
            <a:chExt cx="373265" cy="304184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373265" cy="304184"/>
            </a:xfrm>
            <a:custGeom>
              <a:avLst/>
              <a:gdLst/>
              <a:ahLst/>
              <a:cxnLst/>
              <a:rect r="r" b="b" t="t" l="l"/>
              <a:pathLst>
                <a:path h="304184" w="373265">
                  <a:moveTo>
                    <a:pt x="0" y="0"/>
                  </a:moveTo>
                  <a:lnTo>
                    <a:pt x="373265" y="0"/>
                  </a:lnTo>
                  <a:lnTo>
                    <a:pt x="373265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0" id="40"/>
            <p:cNvSpPr txBox="true"/>
            <p:nvPr/>
          </p:nvSpPr>
          <p:spPr>
            <a:xfrm>
              <a:off x="0" y="-38100"/>
              <a:ext cx="373265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41" id="41"/>
          <p:cNvSpPr txBox="true"/>
          <p:nvPr/>
        </p:nvSpPr>
        <p:spPr>
          <a:xfrm rot="0">
            <a:off x="2363040" y="3676623"/>
            <a:ext cx="907746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?</a:t>
            </a:r>
          </a:p>
        </p:txBody>
      </p:sp>
      <p:sp>
        <p:nvSpPr>
          <p:cNvPr name="AutoShape 42" id="42"/>
          <p:cNvSpPr/>
          <p:nvPr/>
        </p:nvSpPr>
        <p:spPr>
          <a:xfrm flipV="true">
            <a:off x="2144820" y="4726092"/>
            <a:ext cx="672092" cy="942975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arrow" len="sm" w="med"/>
          </a:ln>
        </p:spPr>
      </p:sp>
      <p:grpSp>
        <p:nvGrpSpPr>
          <p:cNvPr name="Group 43" id="43"/>
          <p:cNvGrpSpPr/>
          <p:nvPr/>
        </p:nvGrpSpPr>
        <p:grpSpPr>
          <a:xfrm rot="0">
            <a:off x="2273159" y="7995361"/>
            <a:ext cx="1417240" cy="1154948"/>
            <a:chOff x="0" y="0"/>
            <a:chExt cx="373265" cy="304184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373265" cy="304184"/>
            </a:xfrm>
            <a:custGeom>
              <a:avLst/>
              <a:gdLst/>
              <a:ahLst/>
              <a:cxnLst/>
              <a:rect r="r" b="b" t="t" l="l"/>
              <a:pathLst>
                <a:path h="304184" w="373265">
                  <a:moveTo>
                    <a:pt x="0" y="0"/>
                  </a:moveTo>
                  <a:lnTo>
                    <a:pt x="373265" y="0"/>
                  </a:lnTo>
                  <a:lnTo>
                    <a:pt x="373265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5" id="45"/>
            <p:cNvSpPr txBox="true"/>
            <p:nvPr/>
          </p:nvSpPr>
          <p:spPr>
            <a:xfrm>
              <a:off x="0" y="-38100"/>
              <a:ext cx="373265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46" id="46"/>
          <p:cNvSpPr txBox="true"/>
          <p:nvPr/>
        </p:nvSpPr>
        <p:spPr>
          <a:xfrm rot="0">
            <a:off x="2448695" y="8088648"/>
            <a:ext cx="907746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?</a:t>
            </a:r>
          </a:p>
        </p:txBody>
      </p:sp>
      <p:sp>
        <p:nvSpPr>
          <p:cNvPr name="AutoShape 47" id="47"/>
          <p:cNvSpPr/>
          <p:nvPr/>
        </p:nvSpPr>
        <p:spPr>
          <a:xfrm>
            <a:off x="2144820" y="7245897"/>
            <a:ext cx="757748" cy="79523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arrow" len="sm" w="med"/>
          </a:ln>
        </p:spPr>
      </p:sp>
      <p:grpSp>
        <p:nvGrpSpPr>
          <p:cNvPr name="Group 48" id="48"/>
          <p:cNvGrpSpPr/>
          <p:nvPr/>
        </p:nvGrpSpPr>
        <p:grpSpPr>
          <a:xfrm rot="0">
            <a:off x="-637405" y="9258300"/>
            <a:ext cx="3086100" cy="1543050"/>
            <a:chOff x="0" y="0"/>
            <a:chExt cx="812800" cy="406400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0" id="50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1" id="51"/>
          <p:cNvSpPr/>
          <p:nvPr/>
        </p:nvSpPr>
        <p:spPr>
          <a:xfrm flipH="false" flipV="false" rot="0">
            <a:off x="-13386" y="9553307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grpSp>
        <p:nvGrpSpPr>
          <p:cNvPr name="Group 52" id="52"/>
          <p:cNvGrpSpPr/>
          <p:nvPr/>
        </p:nvGrpSpPr>
        <p:grpSpPr>
          <a:xfrm rot="0">
            <a:off x="15942368" y="9258300"/>
            <a:ext cx="3086100" cy="1543050"/>
            <a:chOff x="0" y="0"/>
            <a:chExt cx="4114800" cy="2057400"/>
          </a:xfrm>
        </p:grpSpPr>
        <p:grpSp>
          <p:nvGrpSpPr>
            <p:cNvPr name="Group 53" id="53"/>
            <p:cNvGrpSpPr/>
            <p:nvPr/>
          </p:nvGrpSpPr>
          <p:grpSpPr>
            <a:xfrm rot="0">
              <a:off x="0" y="0"/>
              <a:ext cx="4114800" cy="2057400"/>
              <a:chOff x="0" y="0"/>
              <a:chExt cx="812800" cy="406400"/>
            </a:xfrm>
          </p:grpSpPr>
          <p:sp>
            <p:nvSpPr>
              <p:cNvPr name="Freeform 54" id="54"/>
              <p:cNvSpPr/>
              <p:nvPr/>
            </p:nvSpPr>
            <p:spPr>
              <a:xfrm flipH="false" flipV="false" rot="0">
                <a:off x="0" y="0"/>
                <a:ext cx="812800" cy="406400"/>
              </a:xfrm>
              <a:custGeom>
                <a:avLst/>
                <a:gdLst/>
                <a:ahLst/>
                <a:cxnLst/>
                <a:rect r="r" b="b" t="t" l="l"/>
                <a:pathLst>
                  <a:path h="406400" w="812800">
                    <a:moveTo>
                      <a:pt x="609600" y="0"/>
                    </a:moveTo>
                    <a:lnTo>
                      <a:pt x="203200" y="0"/>
                    </a:lnTo>
                    <a:lnTo>
                      <a:pt x="0" y="203200"/>
                    </a:lnTo>
                    <a:lnTo>
                      <a:pt x="203200" y="406400"/>
                    </a:lnTo>
                    <a:lnTo>
                      <a:pt x="609600" y="406400"/>
                    </a:lnTo>
                    <a:lnTo>
                      <a:pt x="812800" y="203200"/>
                    </a:lnTo>
                    <a:lnTo>
                      <a:pt x="60960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55" id="55"/>
              <p:cNvSpPr txBox="true"/>
              <p:nvPr/>
            </p:nvSpPr>
            <p:spPr>
              <a:xfrm>
                <a:off x="152400" y="-38100"/>
                <a:ext cx="508000" cy="444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56" id="56"/>
            <p:cNvSpPr/>
            <p:nvPr/>
          </p:nvSpPr>
          <p:spPr>
            <a:xfrm flipH="false" flipV="false" rot="0">
              <a:off x="192736" y="393342"/>
              <a:ext cx="2934773" cy="978258"/>
            </a:xfrm>
            <a:custGeom>
              <a:avLst/>
              <a:gdLst/>
              <a:ahLst/>
              <a:cxnLst/>
              <a:rect r="r" b="b" t="t" l="l"/>
              <a:pathLst>
                <a:path h="978258" w="2934773">
                  <a:moveTo>
                    <a:pt x="0" y="0"/>
                  </a:moveTo>
                  <a:lnTo>
                    <a:pt x="2934773" y="0"/>
                  </a:lnTo>
                  <a:lnTo>
                    <a:pt x="2934773" y="978258"/>
                  </a:lnTo>
                  <a:lnTo>
                    <a:pt x="0" y="9782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</p:grpSp>
      <p:grpSp>
        <p:nvGrpSpPr>
          <p:cNvPr name="Group 57" id="57"/>
          <p:cNvGrpSpPr/>
          <p:nvPr/>
        </p:nvGrpSpPr>
        <p:grpSpPr>
          <a:xfrm rot="0">
            <a:off x="995151" y="5669067"/>
            <a:ext cx="2735027" cy="1576829"/>
            <a:chOff x="0" y="0"/>
            <a:chExt cx="720336" cy="415297"/>
          </a:xfrm>
        </p:grpSpPr>
        <p:sp>
          <p:nvSpPr>
            <p:cNvPr name="Freeform 58" id="58"/>
            <p:cNvSpPr/>
            <p:nvPr/>
          </p:nvSpPr>
          <p:spPr>
            <a:xfrm flipH="false" flipV="false" rot="0">
              <a:off x="0" y="0"/>
              <a:ext cx="720336" cy="415297"/>
            </a:xfrm>
            <a:custGeom>
              <a:avLst/>
              <a:gdLst/>
              <a:ahLst/>
              <a:cxnLst/>
              <a:rect r="r" b="b" t="t" l="l"/>
              <a:pathLst>
                <a:path h="415297" w="720336">
                  <a:moveTo>
                    <a:pt x="0" y="0"/>
                  </a:moveTo>
                  <a:lnTo>
                    <a:pt x="720336" y="0"/>
                  </a:lnTo>
                  <a:lnTo>
                    <a:pt x="720336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9" id="59"/>
            <p:cNvSpPr txBox="true"/>
            <p:nvPr/>
          </p:nvSpPr>
          <p:spPr>
            <a:xfrm>
              <a:off x="0" y="-38100"/>
              <a:ext cx="720336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0" id="60"/>
          <p:cNvSpPr txBox="true"/>
          <p:nvPr/>
        </p:nvSpPr>
        <p:spPr>
          <a:xfrm rot="0">
            <a:off x="1747428" y="6035699"/>
            <a:ext cx="1231223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99"/>
              </a:lnSpc>
            </a:pPr>
            <a:r>
              <a:rPr lang="en-US" sz="4499">
                <a:solidFill>
                  <a:srgbClr val="FFFFFF"/>
                </a:solidFill>
                <a:latin typeface="GilamBG 3"/>
                <a:ea typeface="GilamBG 3"/>
                <a:cs typeface="GilamBG 3"/>
                <a:sym typeface="GilamBG 3"/>
              </a:rPr>
              <a:t>РНК</a:t>
            </a:r>
          </a:p>
        </p:txBody>
      </p:sp>
      <p:sp>
        <p:nvSpPr>
          <p:cNvPr name="AutoShape 61" id="61"/>
          <p:cNvSpPr/>
          <p:nvPr/>
        </p:nvSpPr>
        <p:spPr>
          <a:xfrm flipV="true">
            <a:off x="3764086" y="5523742"/>
            <a:ext cx="1068729" cy="615252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arrow" len="sm" w="med"/>
          </a:ln>
        </p:spPr>
      </p:sp>
      <p:grpSp>
        <p:nvGrpSpPr>
          <p:cNvPr name="Group 62" id="62"/>
          <p:cNvGrpSpPr/>
          <p:nvPr/>
        </p:nvGrpSpPr>
        <p:grpSpPr>
          <a:xfrm rot="0">
            <a:off x="4977416" y="4368794"/>
            <a:ext cx="1417240" cy="1154948"/>
            <a:chOff x="0" y="0"/>
            <a:chExt cx="373265" cy="304184"/>
          </a:xfrm>
        </p:grpSpPr>
        <p:sp>
          <p:nvSpPr>
            <p:cNvPr name="Freeform 63" id="63"/>
            <p:cNvSpPr/>
            <p:nvPr/>
          </p:nvSpPr>
          <p:spPr>
            <a:xfrm flipH="false" flipV="false" rot="0">
              <a:off x="0" y="0"/>
              <a:ext cx="373265" cy="304184"/>
            </a:xfrm>
            <a:custGeom>
              <a:avLst/>
              <a:gdLst/>
              <a:ahLst/>
              <a:cxnLst/>
              <a:rect r="r" b="b" t="t" l="l"/>
              <a:pathLst>
                <a:path h="304184" w="373265">
                  <a:moveTo>
                    <a:pt x="0" y="0"/>
                  </a:moveTo>
                  <a:lnTo>
                    <a:pt x="373265" y="0"/>
                  </a:lnTo>
                  <a:lnTo>
                    <a:pt x="373265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64" id="64"/>
            <p:cNvSpPr txBox="true"/>
            <p:nvPr/>
          </p:nvSpPr>
          <p:spPr>
            <a:xfrm>
              <a:off x="0" y="-38100"/>
              <a:ext cx="373265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5" id="65"/>
          <p:cNvSpPr txBox="true"/>
          <p:nvPr/>
        </p:nvSpPr>
        <p:spPr>
          <a:xfrm rot="0">
            <a:off x="5232163" y="4462081"/>
            <a:ext cx="907746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?</a:t>
            </a:r>
          </a:p>
        </p:txBody>
      </p:sp>
      <p:sp>
        <p:nvSpPr>
          <p:cNvPr name="AutoShape 66" id="66"/>
          <p:cNvSpPr/>
          <p:nvPr/>
        </p:nvSpPr>
        <p:spPr>
          <a:xfrm>
            <a:off x="3730178" y="6802134"/>
            <a:ext cx="1310741" cy="384278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arrow" len="sm" w="med"/>
          </a:ln>
        </p:spPr>
      </p:sp>
      <p:grpSp>
        <p:nvGrpSpPr>
          <p:cNvPr name="Group 67" id="67"/>
          <p:cNvGrpSpPr/>
          <p:nvPr/>
        </p:nvGrpSpPr>
        <p:grpSpPr>
          <a:xfrm rot="0">
            <a:off x="5040919" y="6802134"/>
            <a:ext cx="1417240" cy="1154948"/>
            <a:chOff x="0" y="0"/>
            <a:chExt cx="373265" cy="304184"/>
          </a:xfrm>
        </p:grpSpPr>
        <p:sp>
          <p:nvSpPr>
            <p:cNvPr name="Freeform 68" id="68"/>
            <p:cNvSpPr/>
            <p:nvPr/>
          </p:nvSpPr>
          <p:spPr>
            <a:xfrm flipH="false" flipV="false" rot="0">
              <a:off x="0" y="0"/>
              <a:ext cx="373265" cy="304184"/>
            </a:xfrm>
            <a:custGeom>
              <a:avLst/>
              <a:gdLst/>
              <a:ahLst/>
              <a:cxnLst/>
              <a:rect r="r" b="b" t="t" l="l"/>
              <a:pathLst>
                <a:path h="304184" w="373265">
                  <a:moveTo>
                    <a:pt x="0" y="0"/>
                  </a:moveTo>
                  <a:lnTo>
                    <a:pt x="373265" y="0"/>
                  </a:lnTo>
                  <a:lnTo>
                    <a:pt x="373265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69" id="69"/>
            <p:cNvSpPr txBox="true"/>
            <p:nvPr/>
          </p:nvSpPr>
          <p:spPr>
            <a:xfrm>
              <a:off x="0" y="-38100"/>
              <a:ext cx="373265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70" id="70"/>
          <p:cNvSpPr txBox="true"/>
          <p:nvPr/>
        </p:nvSpPr>
        <p:spPr>
          <a:xfrm rot="0">
            <a:off x="5232163" y="6895421"/>
            <a:ext cx="907746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?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051863" y="-459345"/>
            <a:ext cx="7010876" cy="11614001"/>
            <a:chOff x="0" y="0"/>
            <a:chExt cx="1846486" cy="30588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46486" cy="3058832"/>
            </a:xfrm>
            <a:custGeom>
              <a:avLst/>
              <a:gdLst/>
              <a:ahLst/>
              <a:cxnLst/>
              <a:rect r="r" b="b" t="t" l="l"/>
              <a:pathLst>
                <a:path h="3058832" w="1846486">
                  <a:moveTo>
                    <a:pt x="0" y="0"/>
                  </a:moveTo>
                  <a:lnTo>
                    <a:pt x="1846486" y="0"/>
                  </a:lnTo>
                  <a:lnTo>
                    <a:pt x="1846486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846486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5261921" y="-1604017"/>
            <a:ext cx="3994759" cy="3994759"/>
          </a:xfrm>
          <a:custGeom>
            <a:avLst/>
            <a:gdLst/>
            <a:ahLst/>
            <a:cxnLst/>
            <a:rect r="r" b="b" t="t" l="l"/>
            <a:pathLst>
              <a:path h="3994759" w="3994759">
                <a:moveTo>
                  <a:pt x="0" y="0"/>
                </a:moveTo>
                <a:lnTo>
                  <a:pt x="3994758" y="0"/>
                </a:lnTo>
                <a:lnTo>
                  <a:pt x="3994758" y="3994759"/>
                </a:lnTo>
                <a:lnTo>
                  <a:pt x="0" y="3994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624592" y="3669871"/>
            <a:ext cx="10427271" cy="1576829"/>
            <a:chOff x="0" y="0"/>
            <a:chExt cx="2746277" cy="41529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746277" cy="415297"/>
            </a:xfrm>
            <a:custGeom>
              <a:avLst/>
              <a:gdLst/>
              <a:ahLst/>
              <a:cxnLst/>
              <a:rect r="r" b="b" t="t" l="l"/>
              <a:pathLst>
                <a:path h="415297" w="2746277">
                  <a:moveTo>
                    <a:pt x="0" y="0"/>
                  </a:moveTo>
                  <a:lnTo>
                    <a:pt x="2746277" y="0"/>
                  </a:lnTo>
                  <a:lnTo>
                    <a:pt x="2746277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746277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2187694" y="1028700"/>
            <a:ext cx="15071606" cy="2212201"/>
            <a:chOff x="0" y="0"/>
            <a:chExt cx="3969477" cy="5826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969477" cy="582637"/>
            </a:xfrm>
            <a:custGeom>
              <a:avLst/>
              <a:gdLst/>
              <a:ahLst/>
              <a:cxnLst/>
              <a:rect r="r" b="b" t="t" l="l"/>
              <a:pathLst>
                <a:path h="582637" w="3969477">
                  <a:moveTo>
                    <a:pt x="0" y="0"/>
                  </a:moveTo>
                  <a:lnTo>
                    <a:pt x="3969477" y="0"/>
                  </a:lnTo>
                  <a:lnTo>
                    <a:pt x="3969477" y="582637"/>
                  </a:lnTo>
                  <a:lnTo>
                    <a:pt x="0" y="58263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3969477" cy="62073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2328656" y="3864319"/>
            <a:ext cx="9019143" cy="1225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</a:pPr>
            <a:r>
              <a:rPr lang="en-US" sz="35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Пренася инструкции за синтез на белтъци от ядрото до рибозомите.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3076868" y="1669654"/>
            <a:ext cx="13907335" cy="1035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78"/>
              </a:lnSpc>
            </a:pPr>
            <a:r>
              <a:rPr lang="en-US" sz="7800">
                <a:solidFill>
                  <a:srgbClr val="FA4155"/>
                </a:solidFill>
                <a:latin typeface="GilamBG 3"/>
                <a:ea typeface="GilamBG 3"/>
                <a:cs typeface="GilamBG 3"/>
                <a:sym typeface="GilamBG 3"/>
              </a:rPr>
              <a:t>Каква е ролята на рРНК?</a:t>
            </a:r>
          </a:p>
        </p:txBody>
      </p:sp>
      <p:grpSp>
        <p:nvGrpSpPr>
          <p:cNvPr name="Group 14" id="14"/>
          <p:cNvGrpSpPr/>
          <p:nvPr/>
        </p:nvGrpSpPr>
        <p:grpSpPr>
          <a:xfrm rot="-13378">
            <a:off x="1031866" y="1296308"/>
            <a:ext cx="1688872" cy="1630242"/>
            <a:chOff x="0" y="0"/>
            <a:chExt cx="444806" cy="42936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444806" cy="429364"/>
            </a:xfrm>
            <a:custGeom>
              <a:avLst/>
              <a:gdLst/>
              <a:ahLst/>
              <a:cxnLst/>
              <a:rect r="r" b="b" t="t" l="l"/>
              <a:pathLst>
                <a:path h="429364" w="444806">
                  <a:moveTo>
                    <a:pt x="0" y="0"/>
                  </a:moveTo>
                  <a:lnTo>
                    <a:pt x="444806" y="0"/>
                  </a:lnTo>
                  <a:lnTo>
                    <a:pt x="444806" y="429364"/>
                  </a:lnTo>
                  <a:lnTo>
                    <a:pt x="0" y="429364"/>
                  </a:lnTo>
                  <a:close/>
                </a:path>
              </a:pathLst>
            </a:custGeom>
            <a:solidFill>
              <a:srgbClr val="FAFADC"/>
            </a:solidFill>
            <a:ln cap="sq">
              <a:noFill/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444806" cy="4674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-13378">
            <a:off x="1305956" y="1341530"/>
            <a:ext cx="1140063" cy="13779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5</a:t>
            </a:r>
          </a:p>
        </p:txBody>
      </p:sp>
      <p:grpSp>
        <p:nvGrpSpPr>
          <p:cNvPr name="Group 18" id="18"/>
          <p:cNvGrpSpPr/>
          <p:nvPr/>
        </p:nvGrpSpPr>
        <p:grpSpPr>
          <a:xfrm rot="-13378">
            <a:off x="1030937" y="3878930"/>
            <a:ext cx="1152658" cy="1151593"/>
            <a:chOff x="0" y="0"/>
            <a:chExt cx="303581" cy="3033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1" id="21"/>
          <p:cNvSpPr txBox="true"/>
          <p:nvPr/>
        </p:nvSpPr>
        <p:spPr>
          <a:xfrm rot="-13378">
            <a:off x="1170843" y="3883189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А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1561072" y="5675671"/>
            <a:ext cx="10427271" cy="1576829"/>
            <a:chOff x="0" y="0"/>
            <a:chExt cx="2746277" cy="415297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2746277" cy="415297"/>
            </a:xfrm>
            <a:custGeom>
              <a:avLst/>
              <a:gdLst/>
              <a:ahLst/>
              <a:cxnLst/>
              <a:rect r="r" b="b" t="t" l="l"/>
              <a:pathLst>
                <a:path h="415297" w="2746277">
                  <a:moveTo>
                    <a:pt x="0" y="0"/>
                  </a:moveTo>
                  <a:lnTo>
                    <a:pt x="2746277" y="0"/>
                  </a:lnTo>
                  <a:lnTo>
                    <a:pt x="2746277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0" y="-38100"/>
              <a:ext cx="2746277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-13378">
            <a:off x="1032799" y="5888289"/>
            <a:ext cx="1152658" cy="1151593"/>
            <a:chOff x="0" y="0"/>
            <a:chExt cx="303581" cy="3033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7" id="27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8" id="28"/>
          <p:cNvSpPr txBox="true"/>
          <p:nvPr/>
        </p:nvSpPr>
        <p:spPr>
          <a:xfrm rot="-13378">
            <a:off x="1172706" y="5892548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Б</a:t>
            </a:r>
          </a:p>
        </p:txBody>
      </p:sp>
      <p:grpSp>
        <p:nvGrpSpPr>
          <p:cNvPr name="Group 29" id="29"/>
          <p:cNvGrpSpPr/>
          <p:nvPr/>
        </p:nvGrpSpPr>
        <p:grpSpPr>
          <a:xfrm rot="0">
            <a:off x="1561072" y="7681471"/>
            <a:ext cx="10427271" cy="1576829"/>
            <a:chOff x="0" y="0"/>
            <a:chExt cx="2746277" cy="415297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2746277" cy="415297"/>
            </a:xfrm>
            <a:custGeom>
              <a:avLst/>
              <a:gdLst/>
              <a:ahLst/>
              <a:cxnLst/>
              <a:rect r="r" b="b" t="t" l="l"/>
              <a:pathLst>
                <a:path h="415297" w="2746277">
                  <a:moveTo>
                    <a:pt x="0" y="0"/>
                  </a:moveTo>
                  <a:lnTo>
                    <a:pt x="2746277" y="0"/>
                  </a:lnTo>
                  <a:lnTo>
                    <a:pt x="2746277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31" id="31"/>
            <p:cNvSpPr txBox="true"/>
            <p:nvPr/>
          </p:nvSpPr>
          <p:spPr>
            <a:xfrm>
              <a:off x="0" y="-38100"/>
              <a:ext cx="2746277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2" id="32"/>
          <p:cNvGrpSpPr/>
          <p:nvPr/>
        </p:nvGrpSpPr>
        <p:grpSpPr>
          <a:xfrm rot="-13378">
            <a:off x="1032799" y="7889054"/>
            <a:ext cx="1152658" cy="1151593"/>
            <a:chOff x="0" y="0"/>
            <a:chExt cx="303581" cy="3033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34" id="34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5" id="35"/>
          <p:cNvSpPr txBox="true"/>
          <p:nvPr/>
        </p:nvSpPr>
        <p:spPr>
          <a:xfrm rot="-13378">
            <a:off x="1172706" y="7893313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2328656" y="5865825"/>
            <a:ext cx="9456507" cy="1225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</a:pPr>
            <a:r>
              <a:rPr lang="en-US" sz="35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Довежда необходимите аминокиселини за синтез на белтъци до рибозомите.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2328656" y="7819010"/>
            <a:ext cx="9456507" cy="1225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</a:pPr>
            <a:r>
              <a:rPr lang="en-US" sz="35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Катализира образуването на полипептидните връзки в рибозомите.</a:t>
            </a:r>
          </a:p>
        </p:txBody>
      </p:sp>
      <p:grpSp>
        <p:nvGrpSpPr>
          <p:cNvPr name="Group 38" id="38"/>
          <p:cNvGrpSpPr/>
          <p:nvPr/>
        </p:nvGrpSpPr>
        <p:grpSpPr>
          <a:xfrm rot="0">
            <a:off x="15942368" y="9258300"/>
            <a:ext cx="3086100" cy="1543050"/>
            <a:chOff x="0" y="0"/>
            <a:chExt cx="4114800" cy="2057400"/>
          </a:xfrm>
        </p:grpSpPr>
        <p:grpSp>
          <p:nvGrpSpPr>
            <p:cNvPr name="Group 39" id="39"/>
            <p:cNvGrpSpPr/>
            <p:nvPr/>
          </p:nvGrpSpPr>
          <p:grpSpPr>
            <a:xfrm rot="0">
              <a:off x="0" y="0"/>
              <a:ext cx="4114800" cy="2057400"/>
              <a:chOff x="0" y="0"/>
              <a:chExt cx="812800" cy="406400"/>
            </a:xfrm>
          </p:grpSpPr>
          <p:sp>
            <p:nvSpPr>
              <p:cNvPr name="Freeform 40" id="40"/>
              <p:cNvSpPr/>
              <p:nvPr/>
            </p:nvSpPr>
            <p:spPr>
              <a:xfrm flipH="false" flipV="false" rot="0">
                <a:off x="0" y="0"/>
                <a:ext cx="812800" cy="406400"/>
              </a:xfrm>
              <a:custGeom>
                <a:avLst/>
                <a:gdLst/>
                <a:ahLst/>
                <a:cxnLst/>
                <a:rect r="r" b="b" t="t" l="l"/>
                <a:pathLst>
                  <a:path h="406400" w="812800">
                    <a:moveTo>
                      <a:pt x="609600" y="0"/>
                    </a:moveTo>
                    <a:lnTo>
                      <a:pt x="203200" y="0"/>
                    </a:lnTo>
                    <a:lnTo>
                      <a:pt x="0" y="203200"/>
                    </a:lnTo>
                    <a:lnTo>
                      <a:pt x="203200" y="406400"/>
                    </a:lnTo>
                    <a:lnTo>
                      <a:pt x="609600" y="406400"/>
                    </a:lnTo>
                    <a:lnTo>
                      <a:pt x="812800" y="203200"/>
                    </a:lnTo>
                    <a:lnTo>
                      <a:pt x="60960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41" id="41"/>
              <p:cNvSpPr txBox="true"/>
              <p:nvPr/>
            </p:nvSpPr>
            <p:spPr>
              <a:xfrm>
                <a:off x="152400" y="-38100"/>
                <a:ext cx="508000" cy="444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42" id="42"/>
            <p:cNvSpPr/>
            <p:nvPr/>
          </p:nvSpPr>
          <p:spPr>
            <a:xfrm flipH="false" flipV="false" rot="0">
              <a:off x="192736" y="393342"/>
              <a:ext cx="2934773" cy="978258"/>
            </a:xfrm>
            <a:custGeom>
              <a:avLst/>
              <a:gdLst/>
              <a:ahLst/>
              <a:cxnLst/>
              <a:rect r="r" b="b" t="t" l="l"/>
              <a:pathLst>
                <a:path h="978258" w="2934773">
                  <a:moveTo>
                    <a:pt x="0" y="0"/>
                  </a:moveTo>
                  <a:lnTo>
                    <a:pt x="2934773" y="0"/>
                  </a:lnTo>
                  <a:lnTo>
                    <a:pt x="2934773" y="978258"/>
                  </a:lnTo>
                  <a:lnTo>
                    <a:pt x="0" y="9782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0" t="0" r="0" b="0"/>
              </a:stretch>
            </a:blipFill>
          </p:spPr>
        </p:sp>
      </p:grpSp>
      <p:sp>
        <p:nvSpPr>
          <p:cNvPr name="Freeform 43" id="43"/>
          <p:cNvSpPr/>
          <p:nvPr/>
        </p:nvSpPr>
        <p:spPr>
          <a:xfrm flipH="false" flipV="false" rot="0">
            <a:off x="12483377" y="3612487"/>
            <a:ext cx="5340989" cy="5274227"/>
          </a:xfrm>
          <a:custGeom>
            <a:avLst/>
            <a:gdLst/>
            <a:ahLst/>
            <a:cxnLst/>
            <a:rect r="r" b="b" t="t" l="l"/>
            <a:pathLst>
              <a:path h="5274227" w="5340989">
                <a:moveTo>
                  <a:pt x="0" y="0"/>
                </a:moveTo>
                <a:lnTo>
                  <a:pt x="5340990" y="0"/>
                </a:lnTo>
                <a:lnTo>
                  <a:pt x="5340990" y="5274227"/>
                </a:lnTo>
                <a:lnTo>
                  <a:pt x="0" y="527422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055557" y="-283258"/>
            <a:ext cx="7096476" cy="11614001"/>
            <a:chOff x="0" y="0"/>
            <a:chExt cx="1869031" cy="30588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69031" cy="3058832"/>
            </a:xfrm>
            <a:custGeom>
              <a:avLst/>
              <a:gdLst/>
              <a:ahLst/>
              <a:cxnLst/>
              <a:rect r="r" b="b" t="t" l="l"/>
              <a:pathLst>
                <a:path h="3058832" w="1869031">
                  <a:moveTo>
                    <a:pt x="0" y="0"/>
                  </a:moveTo>
                  <a:lnTo>
                    <a:pt x="1869031" y="0"/>
                  </a:lnTo>
                  <a:lnTo>
                    <a:pt x="1869031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869031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9676372" y="3669871"/>
            <a:ext cx="7582928" cy="1576829"/>
            <a:chOff x="0" y="0"/>
            <a:chExt cx="1997150" cy="41529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5686036" y="8802463"/>
            <a:ext cx="2969074" cy="2969074"/>
          </a:xfrm>
          <a:custGeom>
            <a:avLst/>
            <a:gdLst/>
            <a:ahLst/>
            <a:cxnLst/>
            <a:rect r="r" b="b" t="t" l="l"/>
            <a:pathLst>
              <a:path h="2969074" w="2969074">
                <a:moveTo>
                  <a:pt x="0" y="0"/>
                </a:moveTo>
                <a:lnTo>
                  <a:pt x="2969074" y="0"/>
                </a:lnTo>
                <a:lnTo>
                  <a:pt x="2969074" y="2969074"/>
                </a:lnTo>
                <a:lnTo>
                  <a:pt x="0" y="296907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2187694" y="1028700"/>
            <a:ext cx="15071606" cy="2212201"/>
            <a:chOff x="0" y="0"/>
            <a:chExt cx="3969477" cy="5826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969477" cy="582637"/>
            </a:xfrm>
            <a:custGeom>
              <a:avLst/>
              <a:gdLst/>
              <a:ahLst/>
              <a:cxnLst/>
              <a:rect r="r" b="b" t="t" l="l"/>
              <a:pathLst>
                <a:path h="582637" w="3969477">
                  <a:moveTo>
                    <a:pt x="0" y="0"/>
                  </a:moveTo>
                  <a:lnTo>
                    <a:pt x="3969477" y="0"/>
                  </a:lnTo>
                  <a:lnTo>
                    <a:pt x="3969477" y="582637"/>
                  </a:lnTo>
                  <a:lnTo>
                    <a:pt x="0" y="58263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3969477" cy="62073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12006515" y="4046503"/>
            <a:ext cx="3365154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99"/>
              </a:lnSpc>
            </a:pPr>
            <a:r>
              <a:rPr lang="en-US" sz="4499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Триплет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825228" y="1356930"/>
            <a:ext cx="14042997" cy="1572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215"/>
              </a:lnSpc>
            </a:pPr>
            <a:r>
              <a:rPr lang="en-US" sz="5500">
                <a:solidFill>
                  <a:srgbClr val="FA4155"/>
                </a:solidFill>
                <a:latin typeface="GilamBG 3"/>
                <a:ea typeface="GilamBG 3"/>
                <a:cs typeface="GilamBG 3"/>
                <a:sym typeface="GilamBG 3"/>
              </a:rPr>
              <a:t>Как се нарича последователността от 3 азотни бази в молекулите на ДНК и РНК?</a:t>
            </a:r>
          </a:p>
        </p:txBody>
      </p:sp>
      <p:grpSp>
        <p:nvGrpSpPr>
          <p:cNvPr name="Group 14" id="14"/>
          <p:cNvGrpSpPr/>
          <p:nvPr/>
        </p:nvGrpSpPr>
        <p:grpSpPr>
          <a:xfrm rot="-13378">
            <a:off x="1031866" y="1296308"/>
            <a:ext cx="1688872" cy="1630242"/>
            <a:chOff x="0" y="0"/>
            <a:chExt cx="444806" cy="42936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444806" cy="429364"/>
            </a:xfrm>
            <a:custGeom>
              <a:avLst/>
              <a:gdLst/>
              <a:ahLst/>
              <a:cxnLst/>
              <a:rect r="r" b="b" t="t" l="l"/>
              <a:pathLst>
                <a:path h="429364" w="444806">
                  <a:moveTo>
                    <a:pt x="0" y="0"/>
                  </a:moveTo>
                  <a:lnTo>
                    <a:pt x="444806" y="0"/>
                  </a:lnTo>
                  <a:lnTo>
                    <a:pt x="444806" y="429364"/>
                  </a:lnTo>
                  <a:lnTo>
                    <a:pt x="0" y="429364"/>
                  </a:lnTo>
                  <a:close/>
                </a:path>
              </a:pathLst>
            </a:custGeom>
            <a:solidFill>
              <a:srgbClr val="FAFADC"/>
            </a:solidFill>
            <a:ln cap="sq">
              <a:noFill/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444806" cy="4674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-13378">
            <a:off x="1305956" y="1341530"/>
            <a:ext cx="1140063" cy="13779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6</a:t>
            </a:r>
          </a:p>
        </p:txBody>
      </p:sp>
      <p:grpSp>
        <p:nvGrpSpPr>
          <p:cNvPr name="Group 18" id="18"/>
          <p:cNvGrpSpPr/>
          <p:nvPr/>
        </p:nvGrpSpPr>
        <p:grpSpPr>
          <a:xfrm rot="-13378">
            <a:off x="9100043" y="3878930"/>
            <a:ext cx="1152658" cy="1151593"/>
            <a:chOff x="0" y="0"/>
            <a:chExt cx="303581" cy="3033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1" id="21"/>
          <p:cNvSpPr txBox="true"/>
          <p:nvPr/>
        </p:nvSpPr>
        <p:spPr>
          <a:xfrm rot="-13378">
            <a:off x="9239949" y="3883189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А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9630179" y="5675671"/>
            <a:ext cx="7582928" cy="1576829"/>
            <a:chOff x="0" y="0"/>
            <a:chExt cx="1997150" cy="415297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5" id="25"/>
          <p:cNvSpPr txBox="true"/>
          <p:nvPr/>
        </p:nvSpPr>
        <p:spPr>
          <a:xfrm rot="0">
            <a:off x="11993399" y="6049659"/>
            <a:ext cx="3365154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99"/>
              </a:lnSpc>
            </a:pPr>
            <a:r>
              <a:rPr lang="en-US" sz="4499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Кодон</a:t>
            </a:r>
          </a:p>
        </p:txBody>
      </p:sp>
      <p:grpSp>
        <p:nvGrpSpPr>
          <p:cNvPr name="Group 26" id="26"/>
          <p:cNvGrpSpPr/>
          <p:nvPr/>
        </p:nvGrpSpPr>
        <p:grpSpPr>
          <a:xfrm rot="-13378">
            <a:off x="9101906" y="5888289"/>
            <a:ext cx="1152658" cy="1151593"/>
            <a:chOff x="0" y="0"/>
            <a:chExt cx="303581" cy="3033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8" id="28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9" id="29"/>
          <p:cNvSpPr txBox="true"/>
          <p:nvPr/>
        </p:nvSpPr>
        <p:spPr>
          <a:xfrm rot="-13378">
            <a:off x="9241812" y="5892548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Б</a:t>
            </a:r>
          </a:p>
        </p:txBody>
      </p:sp>
      <p:grpSp>
        <p:nvGrpSpPr>
          <p:cNvPr name="Group 30" id="30"/>
          <p:cNvGrpSpPr/>
          <p:nvPr/>
        </p:nvGrpSpPr>
        <p:grpSpPr>
          <a:xfrm rot="0">
            <a:off x="9630179" y="7681471"/>
            <a:ext cx="7582928" cy="1576829"/>
            <a:chOff x="0" y="0"/>
            <a:chExt cx="1997150" cy="415297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3" id="33"/>
          <p:cNvSpPr txBox="true"/>
          <p:nvPr/>
        </p:nvSpPr>
        <p:spPr>
          <a:xfrm rot="0">
            <a:off x="11990350" y="8053067"/>
            <a:ext cx="3365154" cy="752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299"/>
              </a:lnSpc>
            </a:pPr>
            <a:r>
              <a:rPr lang="en-US" sz="4499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Ген</a:t>
            </a:r>
          </a:p>
        </p:txBody>
      </p:sp>
      <p:grpSp>
        <p:nvGrpSpPr>
          <p:cNvPr name="Group 34" id="34"/>
          <p:cNvGrpSpPr/>
          <p:nvPr/>
        </p:nvGrpSpPr>
        <p:grpSpPr>
          <a:xfrm rot="-13378">
            <a:off x="9101906" y="7889054"/>
            <a:ext cx="1152658" cy="1151593"/>
            <a:chOff x="0" y="0"/>
            <a:chExt cx="303581" cy="30330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36" id="36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7" id="37"/>
          <p:cNvSpPr txBox="true"/>
          <p:nvPr/>
        </p:nvSpPr>
        <p:spPr>
          <a:xfrm rot="-13378">
            <a:off x="9241812" y="7893313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</a:t>
            </a:r>
          </a:p>
        </p:txBody>
      </p:sp>
      <p:sp>
        <p:nvSpPr>
          <p:cNvPr name="AutoShape 38" id="38"/>
          <p:cNvSpPr/>
          <p:nvPr/>
        </p:nvSpPr>
        <p:spPr>
          <a:xfrm flipH="true">
            <a:off x="1119187" y="3669871"/>
            <a:ext cx="0" cy="5588429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9" id="39"/>
          <p:cNvSpPr/>
          <p:nvPr/>
        </p:nvSpPr>
        <p:spPr>
          <a:xfrm flipH="true">
            <a:off x="3865949" y="3669871"/>
            <a:ext cx="0" cy="5588429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40" id="40"/>
          <p:cNvGrpSpPr/>
          <p:nvPr/>
        </p:nvGrpSpPr>
        <p:grpSpPr>
          <a:xfrm rot="0">
            <a:off x="1209675" y="4474648"/>
            <a:ext cx="1288342" cy="398470"/>
            <a:chOff x="0" y="0"/>
            <a:chExt cx="438054" cy="135485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42" id="42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3" id="43"/>
          <p:cNvGrpSpPr/>
          <p:nvPr/>
        </p:nvGrpSpPr>
        <p:grpSpPr>
          <a:xfrm rot="0">
            <a:off x="2498017" y="4474648"/>
            <a:ext cx="1288342" cy="398470"/>
            <a:chOff x="0" y="0"/>
            <a:chExt cx="438054" cy="135485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45" id="45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6" id="46"/>
          <p:cNvGrpSpPr/>
          <p:nvPr/>
        </p:nvGrpSpPr>
        <p:grpSpPr>
          <a:xfrm rot="0">
            <a:off x="1209675" y="5241144"/>
            <a:ext cx="1288342" cy="398470"/>
            <a:chOff x="0" y="0"/>
            <a:chExt cx="438054" cy="135485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48" id="48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9" id="49"/>
          <p:cNvGrpSpPr/>
          <p:nvPr/>
        </p:nvGrpSpPr>
        <p:grpSpPr>
          <a:xfrm rot="0">
            <a:off x="2498017" y="5241144"/>
            <a:ext cx="1288342" cy="398470"/>
            <a:chOff x="0" y="0"/>
            <a:chExt cx="438054" cy="135485"/>
          </a:xfrm>
        </p:grpSpPr>
        <p:sp>
          <p:nvSpPr>
            <p:cNvPr name="Freeform 50" id="50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51" id="51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2" id="52"/>
          <p:cNvGrpSpPr/>
          <p:nvPr/>
        </p:nvGrpSpPr>
        <p:grpSpPr>
          <a:xfrm rot="0">
            <a:off x="1209675" y="6011088"/>
            <a:ext cx="1288342" cy="398470"/>
            <a:chOff x="0" y="0"/>
            <a:chExt cx="438054" cy="135485"/>
          </a:xfrm>
        </p:grpSpPr>
        <p:sp>
          <p:nvSpPr>
            <p:cNvPr name="Freeform 53" id="53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54" id="54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5" id="55"/>
          <p:cNvGrpSpPr/>
          <p:nvPr/>
        </p:nvGrpSpPr>
        <p:grpSpPr>
          <a:xfrm rot="0">
            <a:off x="2498017" y="6011088"/>
            <a:ext cx="1288342" cy="398470"/>
            <a:chOff x="0" y="0"/>
            <a:chExt cx="438054" cy="135485"/>
          </a:xfrm>
        </p:grpSpPr>
        <p:sp>
          <p:nvSpPr>
            <p:cNvPr name="Freeform 56" id="56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57" id="57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8" id="58"/>
          <p:cNvGrpSpPr/>
          <p:nvPr/>
        </p:nvGrpSpPr>
        <p:grpSpPr>
          <a:xfrm rot="0">
            <a:off x="1209675" y="6777583"/>
            <a:ext cx="1288342" cy="398470"/>
            <a:chOff x="0" y="0"/>
            <a:chExt cx="438054" cy="135485"/>
          </a:xfrm>
        </p:grpSpPr>
        <p:sp>
          <p:nvSpPr>
            <p:cNvPr name="Freeform 59" id="59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60" id="60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1" id="61"/>
          <p:cNvGrpSpPr/>
          <p:nvPr/>
        </p:nvGrpSpPr>
        <p:grpSpPr>
          <a:xfrm rot="0">
            <a:off x="2498017" y="6777583"/>
            <a:ext cx="1288342" cy="398470"/>
            <a:chOff x="0" y="0"/>
            <a:chExt cx="438054" cy="135485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63" id="63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4" id="64"/>
          <p:cNvGrpSpPr/>
          <p:nvPr/>
        </p:nvGrpSpPr>
        <p:grpSpPr>
          <a:xfrm rot="0">
            <a:off x="1209675" y="7547528"/>
            <a:ext cx="1288342" cy="398470"/>
            <a:chOff x="0" y="0"/>
            <a:chExt cx="438054" cy="135485"/>
          </a:xfrm>
        </p:grpSpPr>
        <p:sp>
          <p:nvSpPr>
            <p:cNvPr name="Freeform 65" id="65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66" id="66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7" id="67"/>
          <p:cNvGrpSpPr/>
          <p:nvPr/>
        </p:nvGrpSpPr>
        <p:grpSpPr>
          <a:xfrm rot="0">
            <a:off x="2498017" y="7547528"/>
            <a:ext cx="1288342" cy="398470"/>
            <a:chOff x="0" y="0"/>
            <a:chExt cx="438054" cy="135485"/>
          </a:xfrm>
        </p:grpSpPr>
        <p:sp>
          <p:nvSpPr>
            <p:cNvPr name="Freeform 68" id="68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69" id="69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70" id="70"/>
          <p:cNvGrpSpPr/>
          <p:nvPr/>
        </p:nvGrpSpPr>
        <p:grpSpPr>
          <a:xfrm rot="0">
            <a:off x="1209675" y="8314023"/>
            <a:ext cx="1288342" cy="398470"/>
            <a:chOff x="0" y="0"/>
            <a:chExt cx="438054" cy="135485"/>
          </a:xfrm>
        </p:grpSpPr>
        <p:sp>
          <p:nvSpPr>
            <p:cNvPr name="Freeform 71" id="71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72" id="72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73" id="73"/>
          <p:cNvGrpSpPr/>
          <p:nvPr/>
        </p:nvGrpSpPr>
        <p:grpSpPr>
          <a:xfrm rot="0">
            <a:off x="2498017" y="8314023"/>
            <a:ext cx="1288342" cy="398470"/>
            <a:chOff x="0" y="0"/>
            <a:chExt cx="438054" cy="135485"/>
          </a:xfrm>
        </p:grpSpPr>
        <p:sp>
          <p:nvSpPr>
            <p:cNvPr name="Freeform 74" id="74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75" id="75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76" id="76"/>
          <p:cNvGrpSpPr/>
          <p:nvPr/>
        </p:nvGrpSpPr>
        <p:grpSpPr>
          <a:xfrm rot="0">
            <a:off x="5374222" y="4862904"/>
            <a:ext cx="1417240" cy="1154948"/>
            <a:chOff x="0" y="0"/>
            <a:chExt cx="373265" cy="304184"/>
          </a:xfrm>
        </p:grpSpPr>
        <p:sp>
          <p:nvSpPr>
            <p:cNvPr name="Freeform 77" id="77"/>
            <p:cNvSpPr/>
            <p:nvPr/>
          </p:nvSpPr>
          <p:spPr>
            <a:xfrm flipH="false" flipV="false" rot="0">
              <a:off x="0" y="0"/>
              <a:ext cx="373265" cy="304184"/>
            </a:xfrm>
            <a:custGeom>
              <a:avLst/>
              <a:gdLst/>
              <a:ahLst/>
              <a:cxnLst/>
              <a:rect r="r" b="b" t="t" l="l"/>
              <a:pathLst>
                <a:path h="304184" w="373265">
                  <a:moveTo>
                    <a:pt x="0" y="0"/>
                  </a:moveTo>
                  <a:lnTo>
                    <a:pt x="373265" y="0"/>
                  </a:lnTo>
                  <a:lnTo>
                    <a:pt x="373265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78" id="78"/>
            <p:cNvSpPr txBox="true"/>
            <p:nvPr/>
          </p:nvSpPr>
          <p:spPr>
            <a:xfrm>
              <a:off x="0" y="-38100"/>
              <a:ext cx="373265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79" id="79"/>
          <p:cNvSpPr txBox="true"/>
          <p:nvPr/>
        </p:nvSpPr>
        <p:spPr>
          <a:xfrm rot="0">
            <a:off x="5628969" y="4956191"/>
            <a:ext cx="907746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?</a:t>
            </a:r>
          </a:p>
        </p:txBody>
      </p:sp>
      <p:sp>
        <p:nvSpPr>
          <p:cNvPr name="AutoShape 80" id="80"/>
          <p:cNvSpPr/>
          <p:nvPr/>
        </p:nvSpPr>
        <p:spPr>
          <a:xfrm>
            <a:off x="4700407" y="4618066"/>
            <a:ext cx="0" cy="1592257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81" id="81"/>
          <p:cNvSpPr/>
          <p:nvPr/>
        </p:nvSpPr>
        <p:spPr>
          <a:xfrm>
            <a:off x="4665329" y="5440378"/>
            <a:ext cx="708893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82" id="82"/>
          <p:cNvSpPr/>
          <p:nvPr/>
        </p:nvSpPr>
        <p:spPr>
          <a:xfrm>
            <a:off x="3956436" y="6210323"/>
            <a:ext cx="834459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83" id="83"/>
          <p:cNvSpPr/>
          <p:nvPr/>
        </p:nvSpPr>
        <p:spPr>
          <a:xfrm>
            <a:off x="3956436" y="4600181"/>
            <a:ext cx="834459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84" id="84"/>
          <p:cNvGrpSpPr/>
          <p:nvPr/>
        </p:nvGrpSpPr>
        <p:grpSpPr>
          <a:xfrm rot="0">
            <a:off x="5374222" y="7204415"/>
            <a:ext cx="1417240" cy="1154948"/>
            <a:chOff x="0" y="0"/>
            <a:chExt cx="373265" cy="304184"/>
          </a:xfrm>
        </p:grpSpPr>
        <p:sp>
          <p:nvSpPr>
            <p:cNvPr name="Freeform 85" id="85"/>
            <p:cNvSpPr/>
            <p:nvPr/>
          </p:nvSpPr>
          <p:spPr>
            <a:xfrm flipH="false" flipV="false" rot="0">
              <a:off x="0" y="0"/>
              <a:ext cx="373265" cy="304184"/>
            </a:xfrm>
            <a:custGeom>
              <a:avLst/>
              <a:gdLst/>
              <a:ahLst/>
              <a:cxnLst/>
              <a:rect r="r" b="b" t="t" l="l"/>
              <a:pathLst>
                <a:path h="304184" w="373265">
                  <a:moveTo>
                    <a:pt x="0" y="0"/>
                  </a:moveTo>
                  <a:lnTo>
                    <a:pt x="373265" y="0"/>
                  </a:lnTo>
                  <a:lnTo>
                    <a:pt x="373265" y="304184"/>
                  </a:lnTo>
                  <a:lnTo>
                    <a:pt x="0" y="304184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86" id="86"/>
            <p:cNvSpPr txBox="true"/>
            <p:nvPr/>
          </p:nvSpPr>
          <p:spPr>
            <a:xfrm>
              <a:off x="0" y="-38100"/>
              <a:ext cx="373265" cy="34228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87" id="87"/>
          <p:cNvSpPr txBox="true"/>
          <p:nvPr/>
        </p:nvSpPr>
        <p:spPr>
          <a:xfrm rot="0">
            <a:off x="5628969" y="7297702"/>
            <a:ext cx="907746" cy="8636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?</a:t>
            </a:r>
          </a:p>
        </p:txBody>
      </p:sp>
      <p:sp>
        <p:nvSpPr>
          <p:cNvPr name="AutoShape 88" id="88"/>
          <p:cNvSpPr/>
          <p:nvPr/>
        </p:nvSpPr>
        <p:spPr>
          <a:xfrm>
            <a:off x="4700407" y="6959577"/>
            <a:ext cx="0" cy="1592257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89" id="89"/>
          <p:cNvSpPr/>
          <p:nvPr/>
        </p:nvSpPr>
        <p:spPr>
          <a:xfrm>
            <a:off x="4665329" y="7781889"/>
            <a:ext cx="708893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90" id="90"/>
          <p:cNvSpPr/>
          <p:nvPr/>
        </p:nvSpPr>
        <p:spPr>
          <a:xfrm>
            <a:off x="3956436" y="8551834"/>
            <a:ext cx="834459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91" id="91"/>
          <p:cNvSpPr/>
          <p:nvPr/>
        </p:nvSpPr>
        <p:spPr>
          <a:xfrm>
            <a:off x="3956436" y="6941692"/>
            <a:ext cx="834459" cy="0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92" id="92"/>
          <p:cNvGrpSpPr/>
          <p:nvPr/>
        </p:nvGrpSpPr>
        <p:grpSpPr>
          <a:xfrm rot="0">
            <a:off x="-637405" y="9258300"/>
            <a:ext cx="3086100" cy="1543050"/>
            <a:chOff x="0" y="0"/>
            <a:chExt cx="812800" cy="406400"/>
          </a:xfrm>
        </p:grpSpPr>
        <p:sp>
          <p:nvSpPr>
            <p:cNvPr name="Freeform 93" id="93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94" id="94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95" id="95"/>
          <p:cNvSpPr/>
          <p:nvPr/>
        </p:nvSpPr>
        <p:spPr>
          <a:xfrm flipH="false" flipV="false" rot="0">
            <a:off x="-13386" y="9553307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051863" y="-459345"/>
            <a:ext cx="7010876" cy="11614001"/>
            <a:chOff x="0" y="0"/>
            <a:chExt cx="1846486" cy="30588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46486" cy="3058832"/>
            </a:xfrm>
            <a:custGeom>
              <a:avLst/>
              <a:gdLst/>
              <a:ahLst/>
              <a:cxnLst/>
              <a:rect r="r" b="b" t="t" l="l"/>
              <a:pathLst>
                <a:path h="3058832" w="1846486">
                  <a:moveTo>
                    <a:pt x="0" y="0"/>
                  </a:moveTo>
                  <a:lnTo>
                    <a:pt x="1846486" y="0"/>
                  </a:lnTo>
                  <a:lnTo>
                    <a:pt x="1846486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846486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5261921" y="-1604017"/>
            <a:ext cx="3994759" cy="3994759"/>
          </a:xfrm>
          <a:custGeom>
            <a:avLst/>
            <a:gdLst/>
            <a:ahLst/>
            <a:cxnLst/>
            <a:rect r="r" b="b" t="t" l="l"/>
            <a:pathLst>
              <a:path h="3994759" w="3994759">
                <a:moveTo>
                  <a:pt x="0" y="0"/>
                </a:moveTo>
                <a:lnTo>
                  <a:pt x="3994758" y="0"/>
                </a:lnTo>
                <a:lnTo>
                  <a:pt x="3994758" y="3994759"/>
                </a:lnTo>
                <a:lnTo>
                  <a:pt x="0" y="3994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624592" y="3669871"/>
            <a:ext cx="10427271" cy="1576829"/>
            <a:chOff x="0" y="0"/>
            <a:chExt cx="2746277" cy="41529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746277" cy="415297"/>
            </a:xfrm>
            <a:custGeom>
              <a:avLst/>
              <a:gdLst/>
              <a:ahLst/>
              <a:cxnLst/>
              <a:rect r="r" b="b" t="t" l="l"/>
              <a:pathLst>
                <a:path h="415297" w="2746277">
                  <a:moveTo>
                    <a:pt x="0" y="0"/>
                  </a:moveTo>
                  <a:lnTo>
                    <a:pt x="2746277" y="0"/>
                  </a:lnTo>
                  <a:lnTo>
                    <a:pt x="2746277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746277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2187694" y="1028700"/>
            <a:ext cx="15071606" cy="2212201"/>
            <a:chOff x="0" y="0"/>
            <a:chExt cx="3969477" cy="5826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969477" cy="582637"/>
            </a:xfrm>
            <a:custGeom>
              <a:avLst/>
              <a:gdLst/>
              <a:ahLst/>
              <a:cxnLst/>
              <a:rect r="r" b="b" t="t" l="l"/>
              <a:pathLst>
                <a:path h="582637" w="3969477">
                  <a:moveTo>
                    <a:pt x="0" y="0"/>
                  </a:moveTo>
                  <a:lnTo>
                    <a:pt x="3969477" y="0"/>
                  </a:lnTo>
                  <a:lnTo>
                    <a:pt x="3969477" y="582637"/>
                  </a:lnTo>
                  <a:lnTo>
                    <a:pt x="0" y="58263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3969477" cy="62073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2328656" y="3864319"/>
            <a:ext cx="9019143" cy="1225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</a:pPr>
            <a:r>
              <a:rPr lang="en-US" sz="35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Изграждане на иРНК по модел, който репликира ДНК последователността.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3076868" y="1669654"/>
            <a:ext cx="13907335" cy="1035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78"/>
              </a:lnSpc>
            </a:pPr>
            <a:r>
              <a:rPr lang="en-US" sz="7800">
                <a:solidFill>
                  <a:srgbClr val="FA4155"/>
                </a:solidFill>
                <a:latin typeface="GilamBG 3"/>
                <a:ea typeface="GilamBG 3"/>
                <a:cs typeface="GilamBG 3"/>
                <a:sym typeface="GilamBG 3"/>
              </a:rPr>
              <a:t>Какво е транскрипция?</a:t>
            </a:r>
          </a:p>
        </p:txBody>
      </p:sp>
      <p:grpSp>
        <p:nvGrpSpPr>
          <p:cNvPr name="Group 14" id="14"/>
          <p:cNvGrpSpPr/>
          <p:nvPr/>
        </p:nvGrpSpPr>
        <p:grpSpPr>
          <a:xfrm rot="-13378">
            <a:off x="1031866" y="1296308"/>
            <a:ext cx="1688872" cy="1630242"/>
            <a:chOff x="0" y="0"/>
            <a:chExt cx="444806" cy="42936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444806" cy="429364"/>
            </a:xfrm>
            <a:custGeom>
              <a:avLst/>
              <a:gdLst/>
              <a:ahLst/>
              <a:cxnLst/>
              <a:rect r="r" b="b" t="t" l="l"/>
              <a:pathLst>
                <a:path h="429364" w="444806">
                  <a:moveTo>
                    <a:pt x="0" y="0"/>
                  </a:moveTo>
                  <a:lnTo>
                    <a:pt x="444806" y="0"/>
                  </a:lnTo>
                  <a:lnTo>
                    <a:pt x="444806" y="429364"/>
                  </a:lnTo>
                  <a:lnTo>
                    <a:pt x="0" y="429364"/>
                  </a:lnTo>
                  <a:close/>
                </a:path>
              </a:pathLst>
            </a:custGeom>
            <a:solidFill>
              <a:srgbClr val="FAFADC"/>
            </a:solidFill>
            <a:ln cap="sq">
              <a:noFill/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444806" cy="4674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-13378">
            <a:off x="1305956" y="1341530"/>
            <a:ext cx="1140063" cy="13779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7</a:t>
            </a:r>
          </a:p>
        </p:txBody>
      </p:sp>
      <p:grpSp>
        <p:nvGrpSpPr>
          <p:cNvPr name="Group 18" id="18"/>
          <p:cNvGrpSpPr/>
          <p:nvPr/>
        </p:nvGrpSpPr>
        <p:grpSpPr>
          <a:xfrm rot="-13378">
            <a:off x="1030937" y="3878930"/>
            <a:ext cx="1152658" cy="1151593"/>
            <a:chOff x="0" y="0"/>
            <a:chExt cx="303581" cy="3033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1" id="21"/>
          <p:cNvSpPr txBox="true"/>
          <p:nvPr/>
        </p:nvSpPr>
        <p:spPr>
          <a:xfrm rot="-13378">
            <a:off x="1170843" y="3883189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А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1561072" y="5675671"/>
            <a:ext cx="10427271" cy="1576829"/>
            <a:chOff x="0" y="0"/>
            <a:chExt cx="2746277" cy="415297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2746277" cy="415297"/>
            </a:xfrm>
            <a:custGeom>
              <a:avLst/>
              <a:gdLst/>
              <a:ahLst/>
              <a:cxnLst/>
              <a:rect r="r" b="b" t="t" l="l"/>
              <a:pathLst>
                <a:path h="415297" w="2746277">
                  <a:moveTo>
                    <a:pt x="0" y="0"/>
                  </a:moveTo>
                  <a:lnTo>
                    <a:pt x="2746277" y="0"/>
                  </a:lnTo>
                  <a:lnTo>
                    <a:pt x="2746277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0" y="-38100"/>
              <a:ext cx="2746277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-13378">
            <a:off x="1032799" y="5888289"/>
            <a:ext cx="1152658" cy="1151593"/>
            <a:chOff x="0" y="0"/>
            <a:chExt cx="303581" cy="3033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7" id="27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8" id="28"/>
          <p:cNvSpPr txBox="true"/>
          <p:nvPr/>
        </p:nvSpPr>
        <p:spPr>
          <a:xfrm rot="-13378">
            <a:off x="1172706" y="5892548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Б</a:t>
            </a:r>
          </a:p>
        </p:txBody>
      </p:sp>
      <p:grpSp>
        <p:nvGrpSpPr>
          <p:cNvPr name="Group 29" id="29"/>
          <p:cNvGrpSpPr/>
          <p:nvPr/>
        </p:nvGrpSpPr>
        <p:grpSpPr>
          <a:xfrm rot="0">
            <a:off x="1561072" y="7681471"/>
            <a:ext cx="10427271" cy="1576829"/>
            <a:chOff x="0" y="0"/>
            <a:chExt cx="2746277" cy="415297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2746277" cy="415297"/>
            </a:xfrm>
            <a:custGeom>
              <a:avLst/>
              <a:gdLst/>
              <a:ahLst/>
              <a:cxnLst/>
              <a:rect r="r" b="b" t="t" l="l"/>
              <a:pathLst>
                <a:path h="415297" w="2746277">
                  <a:moveTo>
                    <a:pt x="0" y="0"/>
                  </a:moveTo>
                  <a:lnTo>
                    <a:pt x="2746277" y="0"/>
                  </a:lnTo>
                  <a:lnTo>
                    <a:pt x="2746277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31" id="31"/>
            <p:cNvSpPr txBox="true"/>
            <p:nvPr/>
          </p:nvSpPr>
          <p:spPr>
            <a:xfrm>
              <a:off x="0" y="-38100"/>
              <a:ext cx="2746277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2" id="32"/>
          <p:cNvGrpSpPr/>
          <p:nvPr/>
        </p:nvGrpSpPr>
        <p:grpSpPr>
          <a:xfrm rot="-13378">
            <a:off x="1032799" y="7889054"/>
            <a:ext cx="1152658" cy="1151593"/>
            <a:chOff x="0" y="0"/>
            <a:chExt cx="303581" cy="3033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34" id="34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5" id="35"/>
          <p:cNvSpPr txBox="true"/>
          <p:nvPr/>
        </p:nvSpPr>
        <p:spPr>
          <a:xfrm rot="-13378">
            <a:off x="1172706" y="7893313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2328656" y="5865825"/>
            <a:ext cx="8214301" cy="1225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</a:pPr>
            <a:r>
              <a:rPr lang="en-US" sz="35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Преобразуване на информацията от иРНК в полипептидна верига.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2328656" y="7819010"/>
            <a:ext cx="8214301" cy="1225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</a:pPr>
            <a:r>
              <a:rPr lang="en-US" sz="35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Разграждане на белтъците до аминокиселини.</a:t>
            </a:r>
          </a:p>
        </p:txBody>
      </p:sp>
      <p:sp>
        <p:nvSpPr>
          <p:cNvPr name="AutoShape 38" id="38"/>
          <p:cNvSpPr/>
          <p:nvPr/>
        </p:nvSpPr>
        <p:spPr>
          <a:xfrm flipH="true">
            <a:off x="14422051" y="3669871"/>
            <a:ext cx="0" cy="5588429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39" id="39"/>
          <p:cNvSpPr/>
          <p:nvPr/>
        </p:nvSpPr>
        <p:spPr>
          <a:xfrm>
            <a:off x="17168812" y="3669871"/>
            <a:ext cx="0" cy="5588429"/>
          </a:xfrm>
          <a:prstGeom prst="line">
            <a:avLst/>
          </a:prstGeom>
          <a:ln cap="flat" w="1809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40" id="40"/>
          <p:cNvGrpSpPr/>
          <p:nvPr/>
        </p:nvGrpSpPr>
        <p:grpSpPr>
          <a:xfrm rot="0">
            <a:off x="14512539" y="4315959"/>
            <a:ext cx="1288342" cy="398470"/>
            <a:chOff x="0" y="0"/>
            <a:chExt cx="438054" cy="135485"/>
          </a:xfrm>
        </p:grpSpPr>
        <p:sp>
          <p:nvSpPr>
            <p:cNvPr name="Freeform 41" id="41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42" id="42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3" id="43"/>
          <p:cNvGrpSpPr/>
          <p:nvPr/>
        </p:nvGrpSpPr>
        <p:grpSpPr>
          <a:xfrm rot="0">
            <a:off x="15800881" y="4315959"/>
            <a:ext cx="1288342" cy="398470"/>
            <a:chOff x="0" y="0"/>
            <a:chExt cx="438054" cy="135485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45" id="45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6" id="46"/>
          <p:cNvGrpSpPr/>
          <p:nvPr/>
        </p:nvGrpSpPr>
        <p:grpSpPr>
          <a:xfrm rot="0">
            <a:off x="14512539" y="5085904"/>
            <a:ext cx="1288342" cy="398470"/>
            <a:chOff x="0" y="0"/>
            <a:chExt cx="438054" cy="135485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48" id="48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9" id="49"/>
          <p:cNvGrpSpPr/>
          <p:nvPr/>
        </p:nvGrpSpPr>
        <p:grpSpPr>
          <a:xfrm rot="0">
            <a:off x="15800881" y="5085904"/>
            <a:ext cx="1288342" cy="398470"/>
            <a:chOff x="0" y="0"/>
            <a:chExt cx="438054" cy="135485"/>
          </a:xfrm>
        </p:grpSpPr>
        <p:sp>
          <p:nvSpPr>
            <p:cNvPr name="Freeform 50" id="50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51" id="51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2" id="52"/>
          <p:cNvGrpSpPr/>
          <p:nvPr/>
        </p:nvGrpSpPr>
        <p:grpSpPr>
          <a:xfrm rot="0">
            <a:off x="14512539" y="5852399"/>
            <a:ext cx="1288342" cy="398470"/>
            <a:chOff x="0" y="0"/>
            <a:chExt cx="438054" cy="135485"/>
          </a:xfrm>
        </p:grpSpPr>
        <p:sp>
          <p:nvSpPr>
            <p:cNvPr name="Freeform 53" id="53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54" id="54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5" id="55"/>
          <p:cNvGrpSpPr/>
          <p:nvPr/>
        </p:nvGrpSpPr>
        <p:grpSpPr>
          <a:xfrm rot="0">
            <a:off x="15800881" y="5852399"/>
            <a:ext cx="1288342" cy="398470"/>
            <a:chOff x="0" y="0"/>
            <a:chExt cx="438054" cy="135485"/>
          </a:xfrm>
        </p:grpSpPr>
        <p:sp>
          <p:nvSpPr>
            <p:cNvPr name="Freeform 56" id="56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57" id="57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8" id="58"/>
          <p:cNvGrpSpPr/>
          <p:nvPr/>
        </p:nvGrpSpPr>
        <p:grpSpPr>
          <a:xfrm rot="0">
            <a:off x="14512539" y="6622344"/>
            <a:ext cx="1288342" cy="398470"/>
            <a:chOff x="0" y="0"/>
            <a:chExt cx="438054" cy="135485"/>
          </a:xfrm>
        </p:grpSpPr>
        <p:sp>
          <p:nvSpPr>
            <p:cNvPr name="Freeform 59" id="59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60" id="60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1" id="61"/>
          <p:cNvGrpSpPr/>
          <p:nvPr/>
        </p:nvGrpSpPr>
        <p:grpSpPr>
          <a:xfrm rot="0">
            <a:off x="15800881" y="6622344"/>
            <a:ext cx="1288342" cy="398470"/>
            <a:chOff x="0" y="0"/>
            <a:chExt cx="438054" cy="135485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63" id="63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4" id="64"/>
          <p:cNvGrpSpPr/>
          <p:nvPr/>
        </p:nvGrpSpPr>
        <p:grpSpPr>
          <a:xfrm rot="0">
            <a:off x="14512539" y="7388839"/>
            <a:ext cx="1288342" cy="398470"/>
            <a:chOff x="0" y="0"/>
            <a:chExt cx="438054" cy="135485"/>
          </a:xfrm>
        </p:grpSpPr>
        <p:sp>
          <p:nvSpPr>
            <p:cNvPr name="Freeform 65" id="65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66" id="66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7" id="67"/>
          <p:cNvGrpSpPr/>
          <p:nvPr/>
        </p:nvGrpSpPr>
        <p:grpSpPr>
          <a:xfrm rot="0">
            <a:off x="15800881" y="7388839"/>
            <a:ext cx="1288342" cy="398470"/>
            <a:chOff x="0" y="0"/>
            <a:chExt cx="438054" cy="135485"/>
          </a:xfrm>
        </p:grpSpPr>
        <p:sp>
          <p:nvSpPr>
            <p:cNvPr name="Freeform 68" id="68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69" id="69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70" id="70"/>
          <p:cNvGrpSpPr/>
          <p:nvPr/>
        </p:nvGrpSpPr>
        <p:grpSpPr>
          <a:xfrm rot="0">
            <a:off x="14512539" y="8158784"/>
            <a:ext cx="1288342" cy="398470"/>
            <a:chOff x="0" y="0"/>
            <a:chExt cx="438054" cy="135485"/>
          </a:xfrm>
        </p:grpSpPr>
        <p:sp>
          <p:nvSpPr>
            <p:cNvPr name="Freeform 71" id="71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053264"/>
            </a:solidFill>
            <a:ln cap="sq">
              <a:noFill/>
              <a:prstDash val="solid"/>
              <a:miter/>
            </a:ln>
          </p:spPr>
        </p:sp>
        <p:sp>
          <p:nvSpPr>
            <p:cNvPr name="TextBox 72" id="72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73" id="73"/>
          <p:cNvGrpSpPr/>
          <p:nvPr/>
        </p:nvGrpSpPr>
        <p:grpSpPr>
          <a:xfrm rot="0">
            <a:off x="15800881" y="8158784"/>
            <a:ext cx="1288342" cy="398470"/>
            <a:chOff x="0" y="0"/>
            <a:chExt cx="438054" cy="135485"/>
          </a:xfrm>
        </p:grpSpPr>
        <p:sp>
          <p:nvSpPr>
            <p:cNvPr name="Freeform 74" id="74"/>
            <p:cNvSpPr/>
            <p:nvPr/>
          </p:nvSpPr>
          <p:spPr>
            <a:xfrm flipH="false" flipV="false" rot="0">
              <a:off x="0" y="0"/>
              <a:ext cx="438054" cy="135485"/>
            </a:xfrm>
            <a:custGeom>
              <a:avLst/>
              <a:gdLst/>
              <a:ahLst/>
              <a:cxnLst/>
              <a:rect r="r" b="b" t="t" l="l"/>
              <a:pathLst>
                <a:path h="135485" w="438054">
                  <a:moveTo>
                    <a:pt x="54083" y="0"/>
                  </a:moveTo>
                  <a:lnTo>
                    <a:pt x="383972" y="0"/>
                  </a:lnTo>
                  <a:cubicBezTo>
                    <a:pt x="398315" y="0"/>
                    <a:pt x="412071" y="5698"/>
                    <a:pt x="422214" y="15841"/>
                  </a:cubicBezTo>
                  <a:cubicBezTo>
                    <a:pt x="432356" y="25983"/>
                    <a:pt x="438054" y="39739"/>
                    <a:pt x="438054" y="54083"/>
                  </a:cubicBezTo>
                  <a:lnTo>
                    <a:pt x="438054" y="81402"/>
                  </a:lnTo>
                  <a:cubicBezTo>
                    <a:pt x="438054" y="111272"/>
                    <a:pt x="413841" y="135485"/>
                    <a:pt x="383972" y="135485"/>
                  </a:cubicBezTo>
                  <a:lnTo>
                    <a:pt x="54083" y="135485"/>
                  </a:lnTo>
                  <a:cubicBezTo>
                    <a:pt x="24214" y="135485"/>
                    <a:pt x="0" y="111272"/>
                    <a:pt x="0" y="81402"/>
                  </a:cubicBezTo>
                  <a:lnTo>
                    <a:pt x="0" y="54083"/>
                  </a:lnTo>
                  <a:cubicBezTo>
                    <a:pt x="0" y="24214"/>
                    <a:pt x="24214" y="0"/>
                    <a:pt x="54083" y="0"/>
                  </a:cubicBezTo>
                  <a:close/>
                </a:path>
              </a:pathLst>
            </a:custGeom>
            <a:solidFill>
              <a:srgbClr val="F4F3F1"/>
            </a:solidFill>
            <a:ln cap="sq">
              <a:noFill/>
              <a:prstDash val="solid"/>
              <a:miter/>
            </a:ln>
          </p:spPr>
        </p:sp>
        <p:sp>
          <p:nvSpPr>
            <p:cNvPr name="TextBox 75" id="75"/>
            <p:cNvSpPr txBox="true"/>
            <p:nvPr/>
          </p:nvSpPr>
          <p:spPr>
            <a:xfrm>
              <a:off x="0" y="-38100"/>
              <a:ext cx="438054" cy="173585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76" id="76"/>
          <p:cNvSpPr/>
          <p:nvPr/>
        </p:nvSpPr>
        <p:spPr>
          <a:xfrm flipH="false" flipV="false" rot="-5400000">
            <a:off x="12381949" y="4720758"/>
            <a:ext cx="2196440" cy="1178145"/>
          </a:xfrm>
          <a:custGeom>
            <a:avLst/>
            <a:gdLst/>
            <a:ahLst/>
            <a:cxnLst/>
            <a:rect r="r" b="b" t="t" l="l"/>
            <a:pathLst>
              <a:path h="1178145" w="2196440">
                <a:moveTo>
                  <a:pt x="0" y="0"/>
                </a:moveTo>
                <a:lnTo>
                  <a:pt x="2196440" y="0"/>
                </a:lnTo>
                <a:lnTo>
                  <a:pt x="2196440" y="1178146"/>
                </a:lnTo>
                <a:lnTo>
                  <a:pt x="0" y="117814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77" id="77"/>
          <p:cNvSpPr/>
          <p:nvPr/>
        </p:nvSpPr>
        <p:spPr>
          <a:xfrm flipH="false" flipV="false" rot="-5400000">
            <a:off x="12381949" y="6946827"/>
            <a:ext cx="2196440" cy="1178145"/>
          </a:xfrm>
          <a:custGeom>
            <a:avLst/>
            <a:gdLst/>
            <a:ahLst/>
            <a:cxnLst/>
            <a:rect r="r" b="b" t="t" l="l"/>
            <a:pathLst>
              <a:path h="1178145" w="2196440">
                <a:moveTo>
                  <a:pt x="0" y="0"/>
                </a:moveTo>
                <a:lnTo>
                  <a:pt x="2196440" y="0"/>
                </a:lnTo>
                <a:lnTo>
                  <a:pt x="2196440" y="1178146"/>
                </a:lnTo>
                <a:lnTo>
                  <a:pt x="0" y="117814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82174" t="0" r="0" b="-500633"/>
            </a:stretch>
          </a:blipFill>
        </p:spPr>
      </p:sp>
      <p:grpSp>
        <p:nvGrpSpPr>
          <p:cNvPr name="Group 78" id="78"/>
          <p:cNvGrpSpPr/>
          <p:nvPr/>
        </p:nvGrpSpPr>
        <p:grpSpPr>
          <a:xfrm rot="0">
            <a:off x="15942368" y="9258300"/>
            <a:ext cx="3086100" cy="1543050"/>
            <a:chOff x="0" y="0"/>
            <a:chExt cx="4114800" cy="2057400"/>
          </a:xfrm>
        </p:grpSpPr>
        <p:grpSp>
          <p:nvGrpSpPr>
            <p:cNvPr name="Group 79" id="79"/>
            <p:cNvGrpSpPr/>
            <p:nvPr/>
          </p:nvGrpSpPr>
          <p:grpSpPr>
            <a:xfrm rot="0">
              <a:off x="0" y="0"/>
              <a:ext cx="4114800" cy="2057400"/>
              <a:chOff x="0" y="0"/>
              <a:chExt cx="812800" cy="406400"/>
            </a:xfrm>
          </p:grpSpPr>
          <p:sp>
            <p:nvSpPr>
              <p:cNvPr name="Freeform 80" id="80"/>
              <p:cNvSpPr/>
              <p:nvPr/>
            </p:nvSpPr>
            <p:spPr>
              <a:xfrm flipH="false" flipV="false" rot="0">
                <a:off x="0" y="0"/>
                <a:ext cx="812800" cy="406400"/>
              </a:xfrm>
              <a:custGeom>
                <a:avLst/>
                <a:gdLst/>
                <a:ahLst/>
                <a:cxnLst/>
                <a:rect r="r" b="b" t="t" l="l"/>
                <a:pathLst>
                  <a:path h="406400" w="812800">
                    <a:moveTo>
                      <a:pt x="609600" y="0"/>
                    </a:moveTo>
                    <a:lnTo>
                      <a:pt x="203200" y="0"/>
                    </a:lnTo>
                    <a:lnTo>
                      <a:pt x="0" y="203200"/>
                    </a:lnTo>
                    <a:lnTo>
                      <a:pt x="203200" y="406400"/>
                    </a:lnTo>
                    <a:lnTo>
                      <a:pt x="609600" y="406400"/>
                    </a:lnTo>
                    <a:lnTo>
                      <a:pt x="812800" y="203200"/>
                    </a:lnTo>
                    <a:lnTo>
                      <a:pt x="60960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81" id="81"/>
              <p:cNvSpPr txBox="true"/>
              <p:nvPr/>
            </p:nvSpPr>
            <p:spPr>
              <a:xfrm>
                <a:off x="152400" y="-38100"/>
                <a:ext cx="508000" cy="444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82" id="82"/>
            <p:cNvSpPr/>
            <p:nvPr/>
          </p:nvSpPr>
          <p:spPr>
            <a:xfrm flipH="false" flipV="false" rot="0">
              <a:off x="192736" y="393342"/>
              <a:ext cx="2934773" cy="978258"/>
            </a:xfrm>
            <a:custGeom>
              <a:avLst/>
              <a:gdLst/>
              <a:ahLst/>
              <a:cxnLst/>
              <a:rect r="r" b="b" t="t" l="l"/>
              <a:pathLst>
                <a:path h="978258" w="2934773">
                  <a:moveTo>
                    <a:pt x="0" y="0"/>
                  </a:moveTo>
                  <a:lnTo>
                    <a:pt x="2934773" y="0"/>
                  </a:lnTo>
                  <a:lnTo>
                    <a:pt x="2934773" y="978258"/>
                  </a:lnTo>
                  <a:lnTo>
                    <a:pt x="0" y="9782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2055557" y="-283258"/>
            <a:ext cx="7096476" cy="11614001"/>
            <a:chOff x="0" y="0"/>
            <a:chExt cx="1869031" cy="30588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69031" cy="3058832"/>
            </a:xfrm>
            <a:custGeom>
              <a:avLst/>
              <a:gdLst/>
              <a:ahLst/>
              <a:cxnLst/>
              <a:rect r="r" b="b" t="t" l="l"/>
              <a:pathLst>
                <a:path h="3058832" w="1869031">
                  <a:moveTo>
                    <a:pt x="0" y="0"/>
                  </a:moveTo>
                  <a:lnTo>
                    <a:pt x="1869031" y="0"/>
                  </a:lnTo>
                  <a:lnTo>
                    <a:pt x="1869031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869031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9676372" y="3669871"/>
            <a:ext cx="7582928" cy="1576829"/>
            <a:chOff x="0" y="0"/>
            <a:chExt cx="1997150" cy="41529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-467788" y="3176087"/>
            <a:ext cx="1812930" cy="1812930"/>
          </a:xfrm>
          <a:custGeom>
            <a:avLst/>
            <a:gdLst/>
            <a:ahLst/>
            <a:cxnLst/>
            <a:rect r="r" b="b" t="t" l="l"/>
            <a:pathLst>
              <a:path h="1812930" w="1812930">
                <a:moveTo>
                  <a:pt x="0" y="0"/>
                </a:moveTo>
                <a:lnTo>
                  <a:pt x="1812929" y="0"/>
                </a:lnTo>
                <a:lnTo>
                  <a:pt x="1812929" y="1812929"/>
                </a:lnTo>
                <a:lnTo>
                  <a:pt x="0" y="18129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2187694" y="1028700"/>
            <a:ext cx="15071606" cy="2212201"/>
            <a:chOff x="0" y="0"/>
            <a:chExt cx="3969477" cy="5826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969477" cy="582637"/>
            </a:xfrm>
            <a:custGeom>
              <a:avLst/>
              <a:gdLst/>
              <a:ahLst/>
              <a:cxnLst/>
              <a:rect r="r" b="b" t="t" l="l"/>
              <a:pathLst>
                <a:path h="582637" w="3969477">
                  <a:moveTo>
                    <a:pt x="0" y="0"/>
                  </a:moveTo>
                  <a:lnTo>
                    <a:pt x="3969477" y="0"/>
                  </a:lnTo>
                  <a:lnTo>
                    <a:pt x="3969477" y="582637"/>
                  </a:lnTo>
                  <a:lnTo>
                    <a:pt x="0" y="58263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3969477" cy="62073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10316005" y="4144280"/>
            <a:ext cx="6170312" cy="5594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45"/>
              </a:lnSpc>
            </a:pPr>
            <a:r>
              <a:rPr lang="en-US" sz="35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Съседните кодони от иРНК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781386" y="1646038"/>
            <a:ext cx="14042997" cy="1025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23"/>
              </a:lnSpc>
            </a:pPr>
            <a:r>
              <a:rPr lang="en-US" sz="7100">
                <a:solidFill>
                  <a:srgbClr val="FA4155"/>
                </a:solidFill>
                <a:latin typeface="GilamBG 3"/>
                <a:ea typeface="GilamBG 3"/>
                <a:cs typeface="GilamBG 3"/>
                <a:sym typeface="GilamBG 3"/>
              </a:rPr>
              <a:t>С какво се свърза тРНК?</a:t>
            </a:r>
          </a:p>
        </p:txBody>
      </p:sp>
      <p:grpSp>
        <p:nvGrpSpPr>
          <p:cNvPr name="Group 14" id="14"/>
          <p:cNvGrpSpPr/>
          <p:nvPr/>
        </p:nvGrpSpPr>
        <p:grpSpPr>
          <a:xfrm rot="-13378">
            <a:off x="1031866" y="1296308"/>
            <a:ext cx="1688872" cy="1630242"/>
            <a:chOff x="0" y="0"/>
            <a:chExt cx="444806" cy="42936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444806" cy="429364"/>
            </a:xfrm>
            <a:custGeom>
              <a:avLst/>
              <a:gdLst/>
              <a:ahLst/>
              <a:cxnLst/>
              <a:rect r="r" b="b" t="t" l="l"/>
              <a:pathLst>
                <a:path h="429364" w="444806">
                  <a:moveTo>
                    <a:pt x="0" y="0"/>
                  </a:moveTo>
                  <a:lnTo>
                    <a:pt x="444806" y="0"/>
                  </a:lnTo>
                  <a:lnTo>
                    <a:pt x="444806" y="429364"/>
                  </a:lnTo>
                  <a:lnTo>
                    <a:pt x="0" y="429364"/>
                  </a:lnTo>
                  <a:close/>
                </a:path>
              </a:pathLst>
            </a:custGeom>
            <a:solidFill>
              <a:srgbClr val="FAFADC"/>
            </a:solidFill>
            <a:ln cap="sq">
              <a:noFill/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444806" cy="4674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-13378">
            <a:off x="1305956" y="1341530"/>
            <a:ext cx="1140063" cy="13779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8</a:t>
            </a:r>
          </a:p>
        </p:txBody>
      </p:sp>
      <p:grpSp>
        <p:nvGrpSpPr>
          <p:cNvPr name="Group 18" id="18"/>
          <p:cNvGrpSpPr/>
          <p:nvPr/>
        </p:nvGrpSpPr>
        <p:grpSpPr>
          <a:xfrm rot="-13378">
            <a:off x="9100043" y="3878930"/>
            <a:ext cx="1152658" cy="1151593"/>
            <a:chOff x="0" y="0"/>
            <a:chExt cx="303581" cy="3033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1" id="21"/>
          <p:cNvSpPr txBox="true"/>
          <p:nvPr/>
        </p:nvSpPr>
        <p:spPr>
          <a:xfrm rot="-13378">
            <a:off x="9239949" y="3883189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А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9630179" y="5675671"/>
            <a:ext cx="7582928" cy="1576829"/>
            <a:chOff x="0" y="0"/>
            <a:chExt cx="1997150" cy="415297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5" id="25"/>
          <p:cNvSpPr txBox="true"/>
          <p:nvPr/>
        </p:nvSpPr>
        <p:spPr>
          <a:xfrm rot="0">
            <a:off x="10316005" y="5889093"/>
            <a:ext cx="6508378" cy="11214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45"/>
              </a:lnSpc>
            </a:pPr>
            <a:r>
              <a:rPr lang="en-US" sz="35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Рибозомите и кодоните от иРНК</a:t>
            </a:r>
          </a:p>
        </p:txBody>
      </p:sp>
      <p:grpSp>
        <p:nvGrpSpPr>
          <p:cNvPr name="Group 26" id="26"/>
          <p:cNvGrpSpPr/>
          <p:nvPr/>
        </p:nvGrpSpPr>
        <p:grpSpPr>
          <a:xfrm rot="-13378">
            <a:off x="9101906" y="5888289"/>
            <a:ext cx="1152658" cy="1151593"/>
            <a:chOff x="0" y="0"/>
            <a:chExt cx="303581" cy="3033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8" id="28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9" id="29"/>
          <p:cNvSpPr txBox="true"/>
          <p:nvPr/>
        </p:nvSpPr>
        <p:spPr>
          <a:xfrm rot="-13378">
            <a:off x="9241812" y="5892548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Б</a:t>
            </a:r>
          </a:p>
        </p:txBody>
      </p:sp>
      <p:grpSp>
        <p:nvGrpSpPr>
          <p:cNvPr name="Group 30" id="30"/>
          <p:cNvGrpSpPr/>
          <p:nvPr/>
        </p:nvGrpSpPr>
        <p:grpSpPr>
          <a:xfrm rot="0">
            <a:off x="9630179" y="7681471"/>
            <a:ext cx="7582928" cy="1576829"/>
            <a:chOff x="0" y="0"/>
            <a:chExt cx="1997150" cy="415297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3" id="33"/>
          <p:cNvSpPr txBox="true"/>
          <p:nvPr/>
        </p:nvSpPr>
        <p:spPr>
          <a:xfrm rot="0">
            <a:off x="10316005" y="7858240"/>
            <a:ext cx="6785308" cy="11214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45"/>
              </a:lnSpc>
            </a:pPr>
            <a:r>
              <a:rPr lang="en-US" sz="35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Кодон от иРНК и съответната му аминокиселина</a:t>
            </a:r>
          </a:p>
        </p:txBody>
      </p:sp>
      <p:grpSp>
        <p:nvGrpSpPr>
          <p:cNvPr name="Group 34" id="34"/>
          <p:cNvGrpSpPr/>
          <p:nvPr/>
        </p:nvGrpSpPr>
        <p:grpSpPr>
          <a:xfrm rot="-13378">
            <a:off x="9101906" y="7889054"/>
            <a:ext cx="1152658" cy="1151593"/>
            <a:chOff x="0" y="0"/>
            <a:chExt cx="303581" cy="30330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36" id="36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7" id="37"/>
          <p:cNvSpPr txBox="true"/>
          <p:nvPr/>
        </p:nvSpPr>
        <p:spPr>
          <a:xfrm rot="-13378">
            <a:off x="9241812" y="7893313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</a:t>
            </a:r>
          </a:p>
        </p:txBody>
      </p:sp>
      <p:sp>
        <p:nvSpPr>
          <p:cNvPr name="Freeform 38" id="38"/>
          <p:cNvSpPr/>
          <p:nvPr/>
        </p:nvSpPr>
        <p:spPr>
          <a:xfrm flipH="false" flipV="false" rot="0">
            <a:off x="6283856" y="7570769"/>
            <a:ext cx="1729357" cy="927608"/>
          </a:xfrm>
          <a:custGeom>
            <a:avLst/>
            <a:gdLst/>
            <a:ahLst/>
            <a:cxnLst/>
            <a:rect r="r" b="b" t="t" l="l"/>
            <a:pathLst>
              <a:path h="927608" w="1729357">
                <a:moveTo>
                  <a:pt x="0" y="0"/>
                </a:moveTo>
                <a:lnTo>
                  <a:pt x="1729357" y="0"/>
                </a:lnTo>
                <a:lnTo>
                  <a:pt x="1729357" y="927608"/>
                </a:lnTo>
                <a:lnTo>
                  <a:pt x="0" y="92760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39" id="39"/>
          <p:cNvSpPr/>
          <p:nvPr/>
        </p:nvSpPr>
        <p:spPr>
          <a:xfrm flipH="false" flipV="false" rot="0">
            <a:off x="4534071" y="7570769"/>
            <a:ext cx="1729357" cy="927608"/>
          </a:xfrm>
          <a:custGeom>
            <a:avLst/>
            <a:gdLst/>
            <a:ahLst/>
            <a:cxnLst/>
            <a:rect r="r" b="b" t="t" l="l"/>
            <a:pathLst>
              <a:path h="927608" w="1729357">
                <a:moveTo>
                  <a:pt x="0" y="0"/>
                </a:moveTo>
                <a:lnTo>
                  <a:pt x="1729358" y="0"/>
                </a:lnTo>
                <a:lnTo>
                  <a:pt x="1729358" y="927608"/>
                </a:lnTo>
                <a:lnTo>
                  <a:pt x="0" y="92760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40" id="40"/>
          <p:cNvSpPr/>
          <p:nvPr/>
        </p:nvSpPr>
        <p:spPr>
          <a:xfrm flipH="false" flipV="false" rot="0">
            <a:off x="2781386" y="7570769"/>
            <a:ext cx="1729357" cy="927608"/>
          </a:xfrm>
          <a:custGeom>
            <a:avLst/>
            <a:gdLst/>
            <a:ahLst/>
            <a:cxnLst/>
            <a:rect r="r" b="b" t="t" l="l"/>
            <a:pathLst>
              <a:path h="927608" w="1729357">
                <a:moveTo>
                  <a:pt x="0" y="0"/>
                </a:moveTo>
                <a:lnTo>
                  <a:pt x="1729357" y="0"/>
                </a:lnTo>
                <a:lnTo>
                  <a:pt x="1729357" y="927608"/>
                </a:lnTo>
                <a:lnTo>
                  <a:pt x="0" y="92760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41" id="41"/>
          <p:cNvSpPr/>
          <p:nvPr/>
        </p:nvSpPr>
        <p:spPr>
          <a:xfrm flipH="false" flipV="false" rot="0">
            <a:off x="1028700" y="7570769"/>
            <a:ext cx="1729357" cy="927608"/>
          </a:xfrm>
          <a:custGeom>
            <a:avLst/>
            <a:gdLst/>
            <a:ahLst/>
            <a:cxnLst/>
            <a:rect r="r" b="b" t="t" l="l"/>
            <a:pathLst>
              <a:path h="927608" w="1729357">
                <a:moveTo>
                  <a:pt x="0" y="0"/>
                </a:moveTo>
                <a:lnTo>
                  <a:pt x="1729357" y="0"/>
                </a:lnTo>
                <a:lnTo>
                  <a:pt x="1729357" y="927608"/>
                </a:lnTo>
                <a:lnTo>
                  <a:pt x="0" y="92760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42" id="42"/>
          <p:cNvSpPr/>
          <p:nvPr/>
        </p:nvSpPr>
        <p:spPr>
          <a:xfrm flipH="false" flipV="false" rot="-10800000">
            <a:off x="6600297" y="5246595"/>
            <a:ext cx="1096475" cy="913585"/>
          </a:xfrm>
          <a:custGeom>
            <a:avLst/>
            <a:gdLst/>
            <a:ahLst/>
            <a:cxnLst/>
            <a:rect r="r" b="b" t="t" l="l"/>
            <a:pathLst>
              <a:path h="913585" w="1096475">
                <a:moveTo>
                  <a:pt x="0" y="0"/>
                </a:moveTo>
                <a:lnTo>
                  <a:pt x="1096475" y="0"/>
                </a:lnTo>
                <a:lnTo>
                  <a:pt x="1096475" y="913585"/>
                </a:lnTo>
                <a:lnTo>
                  <a:pt x="0" y="91358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187324" t="0" r="0" b="-509852"/>
            </a:stretch>
          </a:blipFill>
        </p:spPr>
      </p:sp>
      <p:grpSp>
        <p:nvGrpSpPr>
          <p:cNvPr name="Group 43" id="43"/>
          <p:cNvGrpSpPr/>
          <p:nvPr/>
        </p:nvGrpSpPr>
        <p:grpSpPr>
          <a:xfrm rot="5400000">
            <a:off x="6703795" y="4687775"/>
            <a:ext cx="889478" cy="390498"/>
            <a:chOff x="0" y="0"/>
            <a:chExt cx="256868" cy="112770"/>
          </a:xfrm>
        </p:grpSpPr>
        <p:sp>
          <p:nvSpPr>
            <p:cNvPr name="Freeform 44" id="44"/>
            <p:cNvSpPr/>
            <p:nvPr/>
          </p:nvSpPr>
          <p:spPr>
            <a:xfrm flipH="false" flipV="false" rot="0">
              <a:off x="0" y="0"/>
              <a:ext cx="256868" cy="112770"/>
            </a:xfrm>
            <a:custGeom>
              <a:avLst/>
              <a:gdLst/>
              <a:ahLst/>
              <a:cxnLst/>
              <a:rect r="r" b="b" t="t" l="l"/>
              <a:pathLst>
                <a:path h="112770" w="256868">
                  <a:moveTo>
                    <a:pt x="0" y="0"/>
                  </a:moveTo>
                  <a:lnTo>
                    <a:pt x="256868" y="0"/>
                  </a:lnTo>
                  <a:lnTo>
                    <a:pt x="256868" y="112770"/>
                  </a:lnTo>
                  <a:lnTo>
                    <a:pt x="0" y="112770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5" id="45"/>
            <p:cNvSpPr txBox="true"/>
            <p:nvPr/>
          </p:nvSpPr>
          <p:spPr>
            <a:xfrm>
              <a:off x="0" y="-38100"/>
              <a:ext cx="256868" cy="1508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46" id="46"/>
          <p:cNvSpPr/>
          <p:nvPr/>
        </p:nvSpPr>
        <p:spPr>
          <a:xfrm flipH="false" flipV="false" rot="-10800000">
            <a:off x="1345141" y="6931268"/>
            <a:ext cx="1096475" cy="913585"/>
          </a:xfrm>
          <a:custGeom>
            <a:avLst/>
            <a:gdLst/>
            <a:ahLst/>
            <a:cxnLst/>
            <a:rect r="r" b="b" t="t" l="l"/>
            <a:pathLst>
              <a:path h="913585" w="1096475">
                <a:moveTo>
                  <a:pt x="0" y="0"/>
                </a:moveTo>
                <a:lnTo>
                  <a:pt x="1096475" y="0"/>
                </a:lnTo>
                <a:lnTo>
                  <a:pt x="1096475" y="913585"/>
                </a:lnTo>
                <a:lnTo>
                  <a:pt x="0" y="91358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-187324" t="0" r="0" b="-509852"/>
            </a:stretch>
          </a:blipFill>
        </p:spPr>
      </p:sp>
      <p:sp>
        <p:nvSpPr>
          <p:cNvPr name="Freeform 47" id="47"/>
          <p:cNvSpPr/>
          <p:nvPr/>
        </p:nvSpPr>
        <p:spPr>
          <a:xfrm flipH="false" flipV="false" rot="-10800000">
            <a:off x="4850513" y="5905961"/>
            <a:ext cx="1096475" cy="913585"/>
          </a:xfrm>
          <a:custGeom>
            <a:avLst/>
            <a:gdLst/>
            <a:ahLst/>
            <a:cxnLst/>
            <a:rect r="r" b="b" t="t" l="l"/>
            <a:pathLst>
              <a:path h="913585" w="1096475">
                <a:moveTo>
                  <a:pt x="0" y="0"/>
                </a:moveTo>
                <a:lnTo>
                  <a:pt x="1096474" y="0"/>
                </a:lnTo>
                <a:lnTo>
                  <a:pt x="1096474" y="913585"/>
                </a:lnTo>
                <a:lnTo>
                  <a:pt x="0" y="91358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87324" t="0" r="0" b="-509852"/>
            </a:stretch>
          </a:blipFill>
        </p:spPr>
      </p:sp>
      <p:grpSp>
        <p:nvGrpSpPr>
          <p:cNvPr name="Group 48" id="48"/>
          <p:cNvGrpSpPr/>
          <p:nvPr/>
        </p:nvGrpSpPr>
        <p:grpSpPr>
          <a:xfrm rot="5400000">
            <a:off x="4954011" y="5347141"/>
            <a:ext cx="889478" cy="390498"/>
            <a:chOff x="0" y="0"/>
            <a:chExt cx="256868" cy="112770"/>
          </a:xfrm>
        </p:grpSpPr>
        <p:sp>
          <p:nvSpPr>
            <p:cNvPr name="Freeform 49" id="49"/>
            <p:cNvSpPr/>
            <p:nvPr/>
          </p:nvSpPr>
          <p:spPr>
            <a:xfrm flipH="false" flipV="false" rot="0">
              <a:off x="0" y="0"/>
              <a:ext cx="256868" cy="112770"/>
            </a:xfrm>
            <a:custGeom>
              <a:avLst/>
              <a:gdLst/>
              <a:ahLst/>
              <a:cxnLst/>
              <a:rect r="r" b="b" t="t" l="l"/>
              <a:pathLst>
                <a:path h="112770" w="256868">
                  <a:moveTo>
                    <a:pt x="0" y="0"/>
                  </a:moveTo>
                  <a:lnTo>
                    <a:pt x="256868" y="0"/>
                  </a:lnTo>
                  <a:lnTo>
                    <a:pt x="256868" y="112770"/>
                  </a:lnTo>
                  <a:lnTo>
                    <a:pt x="0" y="112770"/>
                  </a:lnTo>
                  <a:close/>
                </a:path>
              </a:pathLst>
            </a:custGeom>
            <a:solidFill>
              <a:srgbClr val="F4F3F1"/>
            </a:solidFill>
          </p:spPr>
        </p:sp>
        <p:sp>
          <p:nvSpPr>
            <p:cNvPr name="TextBox 50" id="50"/>
            <p:cNvSpPr txBox="true"/>
            <p:nvPr/>
          </p:nvSpPr>
          <p:spPr>
            <a:xfrm>
              <a:off x="0" y="-38100"/>
              <a:ext cx="256868" cy="1508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1" id="51"/>
          <p:cNvSpPr/>
          <p:nvPr/>
        </p:nvSpPr>
        <p:spPr>
          <a:xfrm flipH="false" flipV="false" rot="-10800000">
            <a:off x="3098808" y="6931268"/>
            <a:ext cx="1096475" cy="913585"/>
          </a:xfrm>
          <a:custGeom>
            <a:avLst/>
            <a:gdLst/>
            <a:ahLst/>
            <a:cxnLst/>
            <a:rect r="r" b="b" t="t" l="l"/>
            <a:pathLst>
              <a:path h="913585" w="1096475">
                <a:moveTo>
                  <a:pt x="0" y="0"/>
                </a:moveTo>
                <a:lnTo>
                  <a:pt x="1096474" y="0"/>
                </a:lnTo>
                <a:lnTo>
                  <a:pt x="1096474" y="913585"/>
                </a:lnTo>
                <a:lnTo>
                  <a:pt x="0" y="913585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-187324" t="0" r="0" b="-509852"/>
            </a:stretch>
          </a:blipFill>
        </p:spPr>
      </p:sp>
      <p:grpSp>
        <p:nvGrpSpPr>
          <p:cNvPr name="Group 52" id="52"/>
          <p:cNvGrpSpPr/>
          <p:nvPr/>
        </p:nvGrpSpPr>
        <p:grpSpPr>
          <a:xfrm rot="5400000">
            <a:off x="1405732" y="6340387"/>
            <a:ext cx="975294" cy="428173"/>
            <a:chOff x="0" y="0"/>
            <a:chExt cx="256868" cy="112770"/>
          </a:xfrm>
        </p:grpSpPr>
        <p:sp>
          <p:nvSpPr>
            <p:cNvPr name="Freeform 53" id="53"/>
            <p:cNvSpPr/>
            <p:nvPr/>
          </p:nvSpPr>
          <p:spPr>
            <a:xfrm flipH="false" flipV="false" rot="0">
              <a:off x="0" y="0"/>
              <a:ext cx="256868" cy="112770"/>
            </a:xfrm>
            <a:custGeom>
              <a:avLst/>
              <a:gdLst/>
              <a:ahLst/>
              <a:cxnLst/>
              <a:rect r="r" b="b" t="t" l="l"/>
              <a:pathLst>
                <a:path h="112770" w="256868">
                  <a:moveTo>
                    <a:pt x="0" y="0"/>
                  </a:moveTo>
                  <a:lnTo>
                    <a:pt x="256868" y="0"/>
                  </a:lnTo>
                  <a:lnTo>
                    <a:pt x="256868" y="112770"/>
                  </a:lnTo>
                  <a:lnTo>
                    <a:pt x="0" y="11277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4" id="54"/>
            <p:cNvSpPr txBox="true"/>
            <p:nvPr/>
          </p:nvSpPr>
          <p:spPr>
            <a:xfrm>
              <a:off x="0" y="-38100"/>
              <a:ext cx="256868" cy="1508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5" id="55"/>
          <p:cNvGrpSpPr/>
          <p:nvPr/>
        </p:nvGrpSpPr>
        <p:grpSpPr>
          <a:xfrm rot="5400000">
            <a:off x="3159398" y="6340387"/>
            <a:ext cx="975294" cy="428173"/>
            <a:chOff x="0" y="0"/>
            <a:chExt cx="256868" cy="112770"/>
          </a:xfrm>
        </p:grpSpPr>
        <p:sp>
          <p:nvSpPr>
            <p:cNvPr name="Freeform 56" id="56"/>
            <p:cNvSpPr/>
            <p:nvPr/>
          </p:nvSpPr>
          <p:spPr>
            <a:xfrm flipH="false" flipV="false" rot="0">
              <a:off x="0" y="0"/>
              <a:ext cx="256868" cy="112770"/>
            </a:xfrm>
            <a:custGeom>
              <a:avLst/>
              <a:gdLst/>
              <a:ahLst/>
              <a:cxnLst/>
              <a:rect r="r" b="b" t="t" l="l"/>
              <a:pathLst>
                <a:path h="112770" w="256868">
                  <a:moveTo>
                    <a:pt x="0" y="0"/>
                  </a:moveTo>
                  <a:lnTo>
                    <a:pt x="256868" y="0"/>
                  </a:lnTo>
                  <a:lnTo>
                    <a:pt x="256868" y="112770"/>
                  </a:lnTo>
                  <a:lnTo>
                    <a:pt x="0" y="112770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57" id="57"/>
            <p:cNvSpPr txBox="true"/>
            <p:nvPr/>
          </p:nvSpPr>
          <p:spPr>
            <a:xfrm>
              <a:off x="0" y="-38100"/>
              <a:ext cx="256868" cy="1508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8" id="58"/>
          <p:cNvGrpSpPr/>
          <p:nvPr/>
        </p:nvGrpSpPr>
        <p:grpSpPr>
          <a:xfrm rot="-10800000">
            <a:off x="1345141" y="5148589"/>
            <a:ext cx="1109598" cy="1109598"/>
            <a:chOff x="0" y="0"/>
            <a:chExt cx="812800" cy="812800"/>
          </a:xfrm>
        </p:grpSpPr>
        <p:sp>
          <p:nvSpPr>
            <p:cNvPr name="Freeform 59" id="5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60" id="6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1" id="61"/>
          <p:cNvGrpSpPr/>
          <p:nvPr/>
        </p:nvGrpSpPr>
        <p:grpSpPr>
          <a:xfrm rot="-10800000">
            <a:off x="3083690" y="5148589"/>
            <a:ext cx="1109598" cy="1109598"/>
            <a:chOff x="0" y="0"/>
            <a:chExt cx="812800" cy="812800"/>
          </a:xfrm>
        </p:grpSpPr>
        <p:sp>
          <p:nvSpPr>
            <p:cNvPr name="Freeform 62" id="6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63" id="6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64" id="64"/>
          <p:cNvSpPr/>
          <p:nvPr/>
        </p:nvSpPr>
        <p:spPr>
          <a:xfrm flipH="true">
            <a:off x="2454739" y="5752762"/>
            <a:ext cx="728927" cy="0"/>
          </a:xfrm>
          <a:prstGeom prst="line">
            <a:avLst/>
          </a:prstGeom>
          <a:ln cap="flat" w="1143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65" id="65"/>
          <p:cNvGrpSpPr/>
          <p:nvPr/>
        </p:nvGrpSpPr>
        <p:grpSpPr>
          <a:xfrm rot="0">
            <a:off x="-777391" y="9258300"/>
            <a:ext cx="3086100" cy="1543050"/>
            <a:chOff x="0" y="0"/>
            <a:chExt cx="812800" cy="406400"/>
          </a:xfrm>
        </p:grpSpPr>
        <p:sp>
          <p:nvSpPr>
            <p:cNvPr name="Freeform 66" id="66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67" id="67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8" id="68"/>
          <p:cNvSpPr/>
          <p:nvPr/>
        </p:nvSpPr>
        <p:spPr>
          <a:xfrm flipH="false" flipV="false" rot="0">
            <a:off x="-93615" y="9553307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2213788" y="-560300"/>
            <a:ext cx="7010876" cy="11614001"/>
            <a:chOff x="0" y="0"/>
            <a:chExt cx="1846486" cy="30588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846486" cy="3058832"/>
            </a:xfrm>
            <a:custGeom>
              <a:avLst/>
              <a:gdLst/>
              <a:ahLst/>
              <a:cxnLst/>
              <a:rect r="r" b="b" t="t" l="l"/>
              <a:pathLst>
                <a:path h="3058832" w="1846486">
                  <a:moveTo>
                    <a:pt x="0" y="0"/>
                  </a:moveTo>
                  <a:lnTo>
                    <a:pt x="1846486" y="0"/>
                  </a:lnTo>
                  <a:lnTo>
                    <a:pt x="1846486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1846486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5261921" y="-1604017"/>
            <a:ext cx="3994759" cy="3994759"/>
          </a:xfrm>
          <a:custGeom>
            <a:avLst/>
            <a:gdLst/>
            <a:ahLst/>
            <a:cxnLst/>
            <a:rect r="r" b="b" t="t" l="l"/>
            <a:pathLst>
              <a:path h="3994759" w="3994759">
                <a:moveTo>
                  <a:pt x="0" y="0"/>
                </a:moveTo>
                <a:lnTo>
                  <a:pt x="3994758" y="0"/>
                </a:lnTo>
                <a:lnTo>
                  <a:pt x="3994758" y="3994759"/>
                </a:lnTo>
                <a:lnTo>
                  <a:pt x="0" y="39947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624592" y="3669871"/>
            <a:ext cx="10427271" cy="1576829"/>
            <a:chOff x="0" y="0"/>
            <a:chExt cx="2746277" cy="41529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746277" cy="415297"/>
            </a:xfrm>
            <a:custGeom>
              <a:avLst/>
              <a:gdLst/>
              <a:ahLst/>
              <a:cxnLst/>
              <a:rect r="r" b="b" t="t" l="l"/>
              <a:pathLst>
                <a:path h="415297" w="2746277">
                  <a:moveTo>
                    <a:pt x="0" y="0"/>
                  </a:moveTo>
                  <a:lnTo>
                    <a:pt x="2746277" y="0"/>
                  </a:lnTo>
                  <a:lnTo>
                    <a:pt x="2746277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8" id="8"/>
            <p:cNvSpPr txBox="true"/>
            <p:nvPr/>
          </p:nvSpPr>
          <p:spPr>
            <a:xfrm>
              <a:off x="0" y="-38100"/>
              <a:ext cx="2746277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9" id="9"/>
          <p:cNvGrpSpPr/>
          <p:nvPr/>
        </p:nvGrpSpPr>
        <p:grpSpPr>
          <a:xfrm rot="0">
            <a:off x="2187694" y="1028700"/>
            <a:ext cx="15071606" cy="2212201"/>
            <a:chOff x="0" y="0"/>
            <a:chExt cx="3969477" cy="5826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969477" cy="582637"/>
            </a:xfrm>
            <a:custGeom>
              <a:avLst/>
              <a:gdLst/>
              <a:ahLst/>
              <a:cxnLst/>
              <a:rect r="r" b="b" t="t" l="l"/>
              <a:pathLst>
                <a:path h="582637" w="3969477">
                  <a:moveTo>
                    <a:pt x="0" y="0"/>
                  </a:moveTo>
                  <a:lnTo>
                    <a:pt x="3969477" y="0"/>
                  </a:lnTo>
                  <a:lnTo>
                    <a:pt x="3969477" y="582637"/>
                  </a:lnTo>
                  <a:lnTo>
                    <a:pt x="0" y="58263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3969477" cy="62073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2939950" y="3805028"/>
            <a:ext cx="8273713" cy="1225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</a:pPr>
            <a:r>
              <a:rPr lang="en-US" sz="35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Изграждане на иРНК по модел, който репликира ДНК последователността.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3076868" y="1669654"/>
            <a:ext cx="13907335" cy="1035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78"/>
              </a:lnSpc>
            </a:pPr>
            <a:r>
              <a:rPr lang="en-US" sz="7800">
                <a:solidFill>
                  <a:srgbClr val="FA4155"/>
                </a:solidFill>
                <a:latin typeface="GilamBG 3"/>
                <a:ea typeface="GilamBG 3"/>
                <a:cs typeface="GilamBG 3"/>
                <a:sym typeface="GilamBG 3"/>
              </a:rPr>
              <a:t>Какво е транслация?</a:t>
            </a:r>
          </a:p>
        </p:txBody>
      </p:sp>
      <p:grpSp>
        <p:nvGrpSpPr>
          <p:cNvPr name="Group 14" id="14"/>
          <p:cNvGrpSpPr/>
          <p:nvPr/>
        </p:nvGrpSpPr>
        <p:grpSpPr>
          <a:xfrm rot="-13378">
            <a:off x="1031866" y="1296308"/>
            <a:ext cx="1688872" cy="1630242"/>
            <a:chOff x="0" y="0"/>
            <a:chExt cx="444806" cy="42936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444806" cy="429364"/>
            </a:xfrm>
            <a:custGeom>
              <a:avLst/>
              <a:gdLst/>
              <a:ahLst/>
              <a:cxnLst/>
              <a:rect r="r" b="b" t="t" l="l"/>
              <a:pathLst>
                <a:path h="429364" w="444806">
                  <a:moveTo>
                    <a:pt x="0" y="0"/>
                  </a:moveTo>
                  <a:lnTo>
                    <a:pt x="444806" y="0"/>
                  </a:lnTo>
                  <a:lnTo>
                    <a:pt x="444806" y="429364"/>
                  </a:lnTo>
                  <a:lnTo>
                    <a:pt x="0" y="429364"/>
                  </a:lnTo>
                  <a:close/>
                </a:path>
              </a:pathLst>
            </a:custGeom>
            <a:solidFill>
              <a:srgbClr val="FAFADC"/>
            </a:solidFill>
            <a:ln cap="sq">
              <a:noFill/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444806" cy="4674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-13378">
            <a:off x="1305956" y="1341530"/>
            <a:ext cx="1140063" cy="13779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9</a:t>
            </a:r>
          </a:p>
        </p:txBody>
      </p:sp>
      <p:grpSp>
        <p:nvGrpSpPr>
          <p:cNvPr name="Group 18" id="18"/>
          <p:cNvGrpSpPr/>
          <p:nvPr/>
        </p:nvGrpSpPr>
        <p:grpSpPr>
          <a:xfrm rot="-13378">
            <a:off x="1030937" y="3878930"/>
            <a:ext cx="1152658" cy="1151593"/>
            <a:chOff x="0" y="0"/>
            <a:chExt cx="303581" cy="3033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1" id="21"/>
          <p:cNvSpPr txBox="true"/>
          <p:nvPr/>
        </p:nvSpPr>
        <p:spPr>
          <a:xfrm rot="-13378">
            <a:off x="1170843" y="3883189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А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1561072" y="5675671"/>
            <a:ext cx="10427271" cy="1576829"/>
            <a:chOff x="0" y="0"/>
            <a:chExt cx="2746277" cy="415297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2746277" cy="415297"/>
            </a:xfrm>
            <a:custGeom>
              <a:avLst/>
              <a:gdLst/>
              <a:ahLst/>
              <a:cxnLst/>
              <a:rect r="r" b="b" t="t" l="l"/>
              <a:pathLst>
                <a:path h="415297" w="2746277">
                  <a:moveTo>
                    <a:pt x="0" y="0"/>
                  </a:moveTo>
                  <a:lnTo>
                    <a:pt x="2746277" y="0"/>
                  </a:lnTo>
                  <a:lnTo>
                    <a:pt x="2746277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0" y="-38100"/>
              <a:ext cx="2746277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25" id="25"/>
          <p:cNvGrpSpPr/>
          <p:nvPr/>
        </p:nvGrpSpPr>
        <p:grpSpPr>
          <a:xfrm rot="-13378">
            <a:off x="1032799" y="5888289"/>
            <a:ext cx="1152658" cy="1151593"/>
            <a:chOff x="0" y="0"/>
            <a:chExt cx="303581" cy="303300"/>
          </a:xfrm>
        </p:grpSpPr>
        <p:sp>
          <p:nvSpPr>
            <p:cNvPr name="Freeform 26" id="26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7" id="27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8" id="28"/>
          <p:cNvSpPr txBox="true"/>
          <p:nvPr/>
        </p:nvSpPr>
        <p:spPr>
          <a:xfrm rot="-13378">
            <a:off x="1172706" y="5892548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Б</a:t>
            </a:r>
          </a:p>
        </p:txBody>
      </p:sp>
      <p:grpSp>
        <p:nvGrpSpPr>
          <p:cNvPr name="Group 29" id="29"/>
          <p:cNvGrpSpPr/>
          <p:nvPr/>
        </p:nvGrpSpPr>
        <p:grpSpPr>
          <a:xfrm rot="0">
            <a:off x="1561072" y="7681471"/>
            <a:ext cx="10427271" cy="1576829"/>
            <a:chOff x="0" y="0"/>
            <a:chExt cx="2746277" cy="415297"/>
          </a:xfrm>
        </p:grpSpPr>
        <p:sp>
          <p:nvSpPr>
            <p:cNvPr name="Freeform 30" id="30"/>
            <p:cNvSpPr/>
            <p:nvPr/>
          </p:nvSpPr>
          <p:spPr>
            <a:xfrm flipH="false" flipV="false" rot="0">
              <a:off x="0" y="0"/>
              <a:ext cx="2746277" cy="415297"/>
            </a:xfrm>
            <a:custGeom>
              <a:avLst/>
              <a:gdLst/>
              <a:ahLst/>
              <a:cxnLst/>
              <a:rect r="r" b="b" t="t" l="l"/>
              <a:pathLst>
                <a:path h="415297" w="2746277">
                  <a:moveTo>
                    <a:pt x="0" y="0"/>
                  </a:moveTo>
                  <a:lnTo>
                    <a:pt x="2746277" y="0"/>
                  </a:lnTo>
                  <a:lnTo>
                    <a:pt x="2746277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31" id="31"/>
            <p:cNvSpPr txBox="true"/>
            <p:nvPr/>
          </p:nvSpPr>
          <p:spPr>
            <a:xfrm>
              <a:off x="0" y="-38100"/>
              <a:ext cx="2746277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2" id="32"/>
          <p:cNvGrpSpPr/>
          <p:nvPr/>
        </p:nvGrpSpPr>
        <p:grpSpPr>
          <a:xfrm rot="-13378">
            <a:off x="1032799" y="7889054"/>
            <a:ext cx="1152658" cy="1151593"/>
            <a:chOff x="0" y="0"/>
            <a:chExt cx="303581" cy="303300"/>
          </a:xfrm>
        </p:grpSpPr>
        <p:sp>
          <p:nvSpPr>
            <p:cNvPr name="Freeform 33" id="33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34" id="34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5" id="35"/>
          <p:cNvSpPr txBox="true"/>
          <p:nvPr/>
        </p:nvSpPr>
        <p:spPr>
          <a:xfrm rot="-13378">
            <a:off x="1172706" y="7893313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</a:t>
            </a:r>
          </a:p>
        </p:txBody>
      </p:sp>
      <p:sp>
        <p:nvSpPr>
          <p:cNvPr name="TextBox 36" id="36"/>
          <p:cNvSpPr txBox="true"/>
          <p:nvPr/>
        </p:nvSpPr>
        <p:spPr>
          <a:xfrm rot="0">
            <a:off x="2939950" y="5814262"/>
            <a:ext cx="8273713" cy="1225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</a:pPr>
            <a:r>
              <a:rPr lang="en-US" sz="35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Преобразуване на информацията от иРНК в полипептидна верига.</a:t>
            </a:r>
          </a:p>
        </p:txBody>
      </p:sp>
      <p:sp>
        <p:nvSpPr>
          <p:cNvPr name="TextBox 37" id="37"/>
          <p:cNvSpPr txBox="true"/>
          <p:nvPr/>
        </p:nvSpPr>
        <p:spPr>
          <a:xfrm rot="0">
            <a:off x="2885829" y="7821543"/>
            <a:ext cx="8273713" cy="1225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00"/>
              </a:lnSpc>
            </a:pPr>
            <a:r>
              <a:rPr lang="en-US" sz="35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Разграждане на белтъците до аминокиселини.</a:t>
            </a:r>
          </a:p>
        </p:txBody>
      </p:sp>
      <p:sp>
        <p:nvSpPr>
          <p:cNvPr name="Freeform 38" id="38"/>
          <p:cNvSpPr/>
          <p:nvPr/>
        </p:nvSpPr>
        <p:spPr>
          <a:xfrm flipH="false" flipV="false" rot="0">
            <a:off x="15781014" y="7978373"/>
            <a:ext cx="1478286" cy="792936"/>
          </a:xfrm>
          <a:custGeom>
            <a:avLst/>
            <a:gdLst/>
            <a:ahLst/>
            <a:cxnLst/>
            <a:rect r="r" b="b" t="t" l="l"/>
            <a:pathLst>
              <a:path h="792936" w="1478286">
                <a:moveTo>
                  <a:pt x="0" y="0"/>
                </a:moveTo>
                <a:lnTo>
                  <a:pt x="1478286" y="0"/>
                </a:lnTo>
                <a:lnTo>
                  <a:pt x="1478286" y="792936"/>
                </a:lnTo>
                <a:lnTo>
                  <a:pt x="0" y="79293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39" id="39"/>
          <p:cNvSpPr/>
          <p:nvPr/>
        </p:nvSpPr>
        <p:spPr>
          <a:xfrm flipH="false" flipV="false" rot="0">
            <a:off x="14282786" y="7978373"/>
            <a:ext cx="1478286" cy="792936"/>
          </a:xfrm>
          <a:custGeom>
            <a:avLst/>
            <a:gdLst/>
            <a:ahLst/>
            <a:cxnLst/>
            <a:rect r="r" b="b" t="t" l="l"/>
            <a:pathLst>
              <a:path h="792936" w="1478286">
                <a:moveTo>
                  <a:pt x="0" y="0"/>
                </a:moveTo>
                <a:lnTo>
                  <a:pt x="1478287" y="0"/>
                </a:lnTo>
                <a:lnTo>
                  <a:pt x="1478287" y="792936"/>
                </a:lnTo>
                <a:lnTo>
                  <a:pt x="0" y="79293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40" id="40"/>
          <p:cNvSpPr/>
          <p:nvPr/>
        </p:nvSpPr>
        <p:spPr>
          <a:xfrm flipH="false" flipV="false" rot="0">
            <a:off x="12784559" y="7978373"/>
            <a:ext cx="1478286" cy="792936"/>
          </a:xfrm>
          <a:custGeom>
            <a:avLst/>
            <a:gdLst/>
            <a:ahLst/>
            <a:cxnLst/>
            <a:rect r="r" b="b" t="t" l="l"/>
            <a:pathLst>
              <a:path h="792936" w="1478286">
                <a:moveTo>
                  <a:pt x="0" y="0"/>
                </a:moveTo>
                <a:lnTo>
                  <a:pt x="1478286" y="0"/>
                </a:lnTo>
                <a:lnTo>
                  <a:pt x="1478286" y="792936"/>
                </a:lnTo>
                <a:lnTo>
                  <a:pt x="0" y="79293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82174" t="0" r="0" b="-500633"/>
            </a:stretch>
          </a:blipFill>
        </p:spPr>
      </p:sp>
      <p:sp>
        <p:nvSpPr>
          <p:cNvPr name="Freeform 41" id="41"/>
          <p:cNvSpPr/>
          <p:nvPr/>
        </p:nvSpPr>
        <p:spPr>
          <a:xfrm flipH="false" flipV="false" rot="-10800000">
            <a:off x="16051514" y="7431716"/>
            <a:ext cx="937286" cy="780949"/>
          </a:xfrm>
          <a:custGeom>
            <a:avLst/>
            <a:gdLst/>
            <a:ahLst/>
            <a:cxnLst/>
            <a:rect r="r" b="b" t="t" l="l"/>
            <a:pathLst>
              <a:path h="780949" w="937286">
                <a:moveTo>
                  <a:pt x="0" y="0"/>
                </a:moveTo>
                <a:lnTo>
                  <a:pt x="937286" y="0"/>
                </a:lnTo>
                <a:lnTo>
                  <a:pt x="937286" y="780949"/>
                </a:lnTo>
                <a:lnTo>
                  <a:pt x="0" y="78094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87324" t="0" r="0" b="-509852"/>
            </a:stretch>
          </a:blipFill>
        </p:spPr>
      </p:sp>
      <p:grpSp>
        <p:nvGrpSpPr>
          <p:cNvPr name="Group 42" id="42"/>
          <p:cNvGrpSpPr/>
          <p:nvPr/>
        </p:nvGrpSpPr>
        <p:grpSpPr>
          <a:xfrm rot="5400000">
            <a:off x="16139986" y="6954026"/>
            <a:ext cx="760342" cy="333805"/>
            <a:chOff x="0" y="0"/>
            <a:chExt cx="256868" cy="112770"/>
          </a:xfrm>
        </p:grpSpPr>
        <p:sp>
          <p:nvSpPr>
            <p:cNvPr name="Freeform 43" id="43"/>
            <p:cNvSpPr/>
            <p:nvPr/>
          </p:nvSpPr>
          <p:spPr>
            <a:xfrm flipH="false" flipV="false" rot="0">
              <a:off x="0" y="0"/>
              <a:ext cx="256868" cy="112770"/>
            </a:xfrm>
            <a:custGeom>
              <a:avLst/>
              <a:gdLst/>
              <a:ahLst/>
              <a:cxnLst/>
              <a:rect r="r" b="b" t="t" l="l"/>
              <a:pathLst>
                <a:path h="112770" w="256868">
                  <a:moveTo>
                    <a:pt x="0" y="0"/>
                  </a:moveTo>
                  <a:lnTo>
                    <a:pt x="256868" y="0"/>
                  </a:lnTo>
                  <a:lnTo>
                    <a:pt x="256868" y="112770"/>
                  </a:lnTo>
                  <a:lnTo>
                    <a:pt x="0" y="112770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44" id="44"/>
            <p:cNvSpPr txBox="true"/>
            <p:nvPr/>
          </p:nvSpPr>
          <p:spPr>
            <a:xfrm>
              <a:off x="0" y="-38100"/>
              <a:ext cx="256868" cy="1508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45" id="45"/>
          <p:cNvSpPr/>
          <p:nvPr/>
        </p:nvSpPr>
        <p:spPr>
          <a:xfrm flipH="false" flipV="false" rot="8796295">
            <a:off x="14209071" y="4768319"/>
            <a:ext cx="937286" cy="780949"/>
          </a:xfrm>
          <a:custGeom>
            <a:avLst/>
            <a:gdLst/>
            <a:ahLst/>
            <a:cxnLst/>
            <a:rect r="r" b="b" t="t" l="l"/>
            <a:pathLst>
              <a:path h="780949" w="937286">
                <a:moveTo>
                  <a:pt x="0" y="0"/>
                </a:moveTo>
                <a:lnTo>
                  <a:pt x="937286" y="0"/>
                </a:lnTo>
                <a:lnTo>
                  <a:pt x="937286" y="780950"/>
                </a:lnTo>
                <a:lnTo>
                  <a:pt x="0" y="78095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-187324" t="0" r="0" b="-509852"/>
            </a:stretch>
          </a:blipFill>
        </p:spPr>
      </p:sp>
      <p:grpSp>
        <p:nvGrpSpPr>
          <p:cNvPr name="Group 46" id="46"/>
          <p:cNvGrpSpPr/>
          <p:nvPr/>
        </p:nvGrpSpPr>
        <p:grpSpPr>
          <a:xfrm rot="3396295">
            <a:off x="13911562" y="4406412"/>
            <a:ext cx="760342" cy="333805"/>
            <a:chOff x="0" y="0"/>
            <a:chExt cx="256868" cy="112770"/>
          </a:xfrm>
        </p:grpSpPr>
        <p:sp>
          <p:nvSpPr>
            <p:cNvPr name="Freeform 47" id="47"/>
            <p:cNvSpPr/>
            <p:nvPr/>
          </p:nvSpPr>
          <p:spPr>
            <a:xfrm flipH="false" flipV="false" rot="0">
              <a:off x="0" y="0"/>
              <a:ext cx="256868" cy="112770"/>
            </a:xfrm>
            <a:custGeom>
              <a:avLst/>
              <a:gdLst/>
              <a:ahLst/>
              <a:cxnLst/>
              <a:rect r="r" b="b" t="t" l="l"/>
              <a:pathLst>
                <a:path h="112770" w="256868">
                  <a:moveTo>
                    <a:pt x="0" y="0"/>
                  </a:moveTo>
                  <a:lnTo>
                    <a:pt x="256868" y="0"/>
                  </a:lnTo>
                  <a:lnTo>
                    <a:pt x="256868" y="112770"/>
                  </a:lnTo>
                  <a:lnTo>
                    <a:pt x="0" y="112770"/>
                  </a:lnTo>
                  <a:close/>
                </a:path>
              </a:pathLst>
            </a:custGeom>
            <a:solidFill>
              <a:srgbClr val="053264"/>
            </a:solidFill>
          </p:spPr>
        </p:sp>
        <p:sp>
          <p:nvSpPr>
            <p:cNvPr name="TextBox 48" id="48"/>
            <p:cNvSpPr txBox="true"/>
            <p:nvPr/>
          </p:nvSpPr>
          <p:spPr>
            <a:xfrm>
              <a:off x="0" y="-38100"/>
              <a:ext cx="256868" cy="1508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9" id="49"/>
          <p:cNvGrpSpPr/>
          <p:nvPr/>
        </p:nvGrpSpPr>
        <p:grpSpPr>
          <a:xfrm rot="-10800000">
            <a:off x="13055059" y="5997594"/>
            <a:ext cx="956752" cy="956752"/>
            <a:chOff x="0" y="0"/>
            <a:chExt cx="812800" cy="812800"/>
          </a:xfrm>
        </p:grpSpPr>
        <p:sp>
          <p:nvSpPr>
            <p:cNvPr name="Freeform 50" id="5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1" id="5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2" id="52"/>
          <p:cNvGrpSpPr/>
          <p:nvPr/>
        </p:nvGrpSpPr>
        <p:grpSpPr>
          <a:xfrm rot="-10800000">
            <a:off x="14554125" y="5997594"/>
            <a:ext cx="956752" cy="956752"/>
            <a:chOff x="0" y="0"/>
            <a:chExt cx="812800" cy="812800"/>
          </a:xfrm>
        </p:grpSpPr>
        <p:sp>
          <p:nvSpPr>
            <p:cNvPr name="Freeform 53" id="5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4" id="54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5" id="55"/>
          <p:cNvSpPr/>
          <p:nvPr/>
        </p:nvSpPr>
        <p:spPr>
          <a:xfrm flipH="false" flipV="false" rot="-10519506">
            <a:off x="12586416" y="4370834"/>
            <a:ext cx="937286" cy="780949"/>
          </a:xfrm>
          <a:custGeom>
            <a:avLst/>
            <a:gdLst/>
            <a:ahLst/>
            <a:cxnLst/>
            <a:rect r="r" b="b" t="t" l="l"/>
            <a:pathLst>
              <a:path h="780949" w="937286">
                <a:moveTo>
                  <a:pt x="0" y="0"/>
                </a:moveTo>
                <a:lnTo>
                  <a:pt x="937286" y="0"/>
                </a:lnTo>
                <a:lnTo>
                  <a:pt x="937286" y="780949"/>
                </a:lnTo>
                <a:lnTo>
                  <a:pt x="0" y="780949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-187324" t="0" r="0" b="-509852"/>
            </a:stretch>
          </a:blipFill>
        </p:spPr>
      </p:sp>
      <p:grpSp>
        <p:nvGrpSpPr>
          <p:cNvPr name="Group 56" id="56"/>
          <p:cNvGrpSpPr/>
          <p:nvPr/>
        </p:nvGrpSpPr>
        <p:grpSpPr>
          <a:xfrm rot="5680493">
            <a:off x="12732042" y="3895478"/>
            <a:ext cx="760342" cy="333805"/>
            <a:chOff x="0" y="0"/>
            <a:chExt cx="256868" cy="112770"/>
          </a:xfrm>
        </p:grpSpPr>
        <p:sp>
          <p:nvSpPr>
            <p:cNvPr name="Freeform 57" id="57"/>
            <p:cNvSpPr/>
            <p:nvPr/>
          </p:nvSpPr>
          <p:spPr>
            <a:xfrm flipH="false" flipV="false" rot="0">
              <a:off x="0" y="0"/>
              <a:ext cx="256868" cy="112770"/>
            </a:xfrm>
            <a:custGeom>
              <a:avLst/>
              <a:gdLst/>
              <a:ahLst/>
              <a:cxnLst/>
              <a:rect r="r" b="b" t="t" l="l"/>
              <a:pathLst>
                <a:path h="112770" w="256868">
                  <a:moveTo>
                    <a:pt x="0" y="0"/>
                  </a:moveTo>
                  <a:lnTo>
                    <a:pt x="256868" y="0"/>
                  </a:lnTo>
                  <a:lnTo>
                    <a:pt x="256868" y="112770"/>
                  </a:lnTo>
                  <a:lnTo>
                    <a:pt x="0" y="11277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58" id="58"/>
            <p:cNvSpPr txBox="true"/>
            <p:nvPr/>
          </p:nvSpPr>
          <p:spPr>
            <a:xfrm>
              <a:off x="0" y="-38100"/>
              <a:ext cx="256868" cy="15087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9" id="59"/>
          <p:cNvGrpSpPr/>
          <p:nvPr/>
        </p:nvGrpSpPr>
        <p:grpSpPr>
          <a:xfrm rot="-10800000">
            <a:off x="16032048" y="5997594"/>
            <a:ext cx="956752" cy="956752"/>
            <a:chOff x="0" y="0"/>
            <a:chExt cx="812800" cy="812800"/>
          </a:xfrm>
        </p:grpSpPr>
        <p:sp>
          <p:nvSpPr>
            <p:cNvPr name="Freeform 60" id="6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4F3F1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61" id="61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62" id="62"/>
          <p:cNvSpPr/>
          <p:nvPr/>
        </p:nvSpPr>
        <p:spPr>
          <a:xfrm flipH="true">
            <a:off x="14011811" y="6518543"/>
            <a:ext cx="628518" cy="0"/>
          </a:xfrm>
          <a:prstGeom prst="line">
            <a:avLst/>
          </a:prstGeom>
          <a:ln cap="flat" w="1143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3" id="63"/>
          <p:cNvSpPr/>
          <p:nvPr/>
        </p:nvSpPr>
        <p:spPr>
          <a:xfrm flipH="true" flipV="true">
            <a:off x="15460411" y="6466563"/>
            <a:ext cx="628518" cy="0"/>
          </a:xfrm>
          <a:prstGeom prst="line">
            <a:avLst/>
          </a:prstGeom>
          <a:ln cap="flat" w="114300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64" id="64"/>
          <p:cNvGrpSpPr/>
          <p:nvPr/>
        </p:nvGrpSpPr>
        <p:grpSpPr>
          <a:xfrm rot="0">
            <a:off x="15942368" y="9258300"/>
            <a:ext cx="3086100" cy="1543050"/>
            <a:chOff x="0" y="0"/>
            <a:chExt cx="4114800" cy="2057400"/>
          </a:xfrm>
        </p:grpSpPr>
        <p:grpSp>
          <p:nvGrpSpPr>
            <p:cNvPr name="Group 65" id="65"/>
            <p:cNvGrpSpPr/>
            <p:nvPr/>
          </p:nvGrpSpPr>
          <p:grpSpPr>
            <a:xfrm rot="0">
              <a:off x="0" y="0"/>
              <a:ext cx="4114800" cy="2057400"/>
              <a:chOff x="0" y="0"/>
              <a:chExt cx="812800" cy="406400"/>
            </a:xfrm>
          </p:grpSpPr>
          <p:sp>
            <p:nvSpPr>
              <p:cNvPr name="Freeform 66" id="66"/>
              <p:cNvSpPr/>
              <p:nvPr/>
            </p:nvSpPr>
            <p:spPr>
              <a:xfrm flipH="false" flipV="false" rot="0">
                <a:off x="0" y="0"/>
                <a:ext cx="812800" cy="406400"/>
              </a:xfrm>
              <a:custGeom>
                <a:avLst/>
                <a:gdLst/>
                <a:ahLst/>
                <a:cxnLst/>
                <a:rect r="r" b="b" t="t" l="l"/>
                <a:pathLst>
                  <a:path h="406400" w="812800">
                    <a:moveTo>
                      <a:pt x="609600" y="0"/>
                    </a:moveTo>
                    <a:lnTo>
                      <a:pt x="203200" y="0"/>
                    </a:lnTo>
                    <a:lnTo>
                      <a:pt x="0" y="203200"/>
                    </a:lnTo>
                    <a:lnTo>
                      <a:pt x="203200" y="406400"/>
                    </a:lnTo>
                    <a:lnTo>
                      <a:pt x="609600" y="406400"/>
                    </a:lnTo>
                    <a:lnTo>
                      <a:pt x="812800" y="203200"/>
                    </a:lnTo>
                    <a:lnTo>
                      <a:pt x="609600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name="TextBox 67" id="67"/>
              <p:cNvSpPr txBox="true"/>
              <p:nvPr/>
            </p:nvSpPr>
            <p:spPr>
              <a:xfrm>
                <a:off x="152400" y="-38100"/>
                <a:ext cx="508000" cy="444500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Freeform 68" id="68"/>
            <p:cNvSpPr/>
            <p:nvPr/>
          </p:nvSpPr>
          <p:spPr>
            <a:xfrm flipH="false" flipV="false" rot="0">
              <a:off x="192736" y="393342"/>
              <a:ext cx="2934773" cy="978258"/>
            </a:xfrm>
            <a:custGeom>
              <a:avLst/>
              <a:gdLst/>
              <a:ahLst/>
              <a:cxnLst/>
              <a:rect r="r" b="b" t="t" l="l"/>
              <a:pathLst>
                <a:path h="978258" w="2934773">
                  <a:moveTo>
                    <a:pt x="0" y="0"/>
                  </a:moveTo>
                  <a:lnTo>
                    <a:pt x="2934773" y="0"/>
                  </a:lnTo>
                  <a:lnTo>
                    <a:pt x="2934773" y="978258"/>
                  </a:lnTo>
                  <a:lnTo>
                    <a:pt x="0" y="9782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 l="0" t="0" r="0" b="0"/>
              </a:stretch>
            </a:blipFill>
          </p:spPr>
        </p:sp>
      </p:grp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05326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714439" y="-383830"/>
            <a:ext cx="8604451" cy="11614001"/>
            <a:chOff x="0" y="0"/>
            <a:chExt cx="2266193" cy="3058831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266193" cy="3058832"/>
            </a:xfrm>
            <a:custGeom>
              <a:avLst/>
              <a:gdLst/>
              <a:ahLst/>
              <a:cxnLst/>
              <a:rect r="r" b="b" t="t" l="l"/>
              <a:pathLst>
                <a:path h="3058832" w="2266193">
                  <a:moveTo>
                    <a:pt x="0" y="0"/>
                  </a:moveTo>
                  <a:lnTo>
                    <a:pt x="2266193" y="0"/>
                  </a:lnTo>
                  <a:lnTo>
                    <a:pt x="2266193" y="3058832"/>
                  </a:lnTo>
                  <a:lnTo>
                    <a:pt x="0" y="3058832"/>
                  </a:lnTo>
                  <a:close/>
                </a:path>
              </a:pathLst>
            </a:custGeom>
            <a:solidFill>
              <a:srgbClr val="FA4155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38100"/>
              <a:ext cx="2266193" cy="3096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9676372" y="3669871"/>
            <a:ext cx="7582928" cy="1576829"/>
            <a:chOff x="0" y="0"/>
            <a:chExt cx="1997150" cy="41529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7" id="7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-1020238" y="3841655"/>
            <a:ext cx="3023249" cy="3023249"/>
          </a:xfrm>
          <a:custGeom>
            <a:avLst/>
            <a:gdLst/>
            <a:ahLst/>
            <a:cxnLst/>
            <a:rect r="r" b="b" t="t" l="l"/>
            <a:pathLst>
              <a:path h="3023249" w="3023249">
                <a:moveTo>
                  <a:pt x="0" y="0"/>
                </a:moveTo>
                <a:lnTo>
                  <a:pt x="3023248" y="0"/>
                </a:lnTo>
                <a:lnTo>
                  <a:pt x="3023248" y="3023249"/>
                </a:lnTo>
                <a:lnTo>
                  <a:pt x="0" y="302324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9" id="9"/>
          <p:cNvGrpSpPr/>
          <p:nvPr/>
        </p:nvGrpSpPr>
        <p:grpSpPr>
          <a:xfrm rot="0">
            <a:off x="2187694" y="1028700"/>
            <a:ext cx="15071606" cy="2212201"/>
            <a:chOff x="0" y="0"/>
            <a:chExt cx="3969477" cy="582637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3969477" cy="582637"/>
            </a:xfrm>
            <a:custGeom>
              <a:avLst/>
              <a:gdLst/>
              <a:ahLst/>
              <a:cxnLst/>
              <a:rect r="r" b="b" t="t" l="l"/>
              <a:pathLst>
                <a:path h="582637" w="3969477">
                  <a:moveTo>
                    <a:pt x="0" y="0"/>
                  </a:moveTo>
                  <a:lnTo>
                    <a:pt x="3969477" y="0"/>
                  </a:lnTo>
                  <a:lnTo>
                    <a:pt x="3969477" y="582637"/>
                  </a:lnTo>
                  <a:lnTo>
                    <a:pt x="0" y="58263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</p:sp>
        <p:sp>
          <p:nvSpPr>
            <p:cNvPr name="TextBox 11" id="11"/>
            <p:cNvSpPr txBox="true"/>
            <p:nvPr/>
          </p:nvSpPr>
          <p:spPr>
            <a:xfrm>
              <a:off x="0" y="-38100"/>
              <a:ext cx="3969477" cy="62073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10963803" y="4084166"/>
            <a:ext cx="4877343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15"/>
              </a:lnSpc>
            </a:pPr>
            <a:r>
              <a:rPr lang="en-US" sz="45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Метални връзки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825228" y="1141139"/>
            <a:ext cx="14042997" cy="20347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023"/>
              </a:lnSpc>
            </a:pPr>
            <a:r>
              <a:rPr lang="en-US" sz="7100">
                <a:solidFill>
                  <a:srgbClr val="FA4155"/>
                </a:solidFill>
                <a:latin typeface="GilamBG 3"/>
                <a:ea typeface="GilamBG 3"/>
                <a:cs typeface="GilamBG 3"/>
                <a:sym typeface="GilamBG 3"/>
              </a:rPr>
              <a:t>С какви връзки са свързани аминокиселините?</a:t>
            </a:r>
          </a:p>
        </p:txBody>
      </p:sp>
      <p:grpSp>
        <p:nvGrpSpPr>
          <p:cNvPr name="Group 14" id="14"/>
          <p:cNvGrpSpPr/>
          <p:nvPr/>
        </p:nvGrpSpPr>
        <p:grpSpPr>
          <a:xfrm rot="-13378">
            <a:off x="1031866" y="1296308"/>
            <a:ext cx="1688872" cy="1630242"/>
            <a:chOff x="0" y="0"/>
            <a:chExt cx="444806" cy="429364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444806" cy="429364"/>
            </a:xfrm>
            <a:custGeom>
              <a:avLst/>
              <a:gdLst/>
              <a:ahLst/>
              <a:cxnLst/>
              <a:rect r="r" b="b" t="t" l="l"/>
              <a:pathLst>
                <a:path h="429364" w="444806">
                  <a:moveTo>
                    <a:pt x="0" y="0"/>
                  </a:moveTo>
                  <a:lnTo>
                    <a:pt x="444806" y="0"/>
                  </a:lnTo>
                  <a:lnTo>
                    <a:pt x="444806" y="429364"/>
                  </a:lnTo>
                  <a:lnTo>
                    <a:pt x="0" y="429364"/>
                  </a:lnTo>
                  <a:close/>
                </a:path>
              </a:pathLst>
            </a:custGeom>
            <a:solidFill>
              <a:srgbClr val="FAFADC"/>
            </a:solidFill>
            <a:ln cap="sq">
              <a:noFill/>
              <a:prstDash val="solid"/>
              <a:miter/>
            </a:ln>
          </p:spPr>
        </p:sp>
        <p:sp>
          <p:nvSpPr>
            <p:cNvPr name="TextBox 16" id="16"/>
            <p:cNvSpPr txBox="true"/>
            <p:nvPr/>
          </p:nvSpPr>
          <p:spPr>
            <a:xfrm>
              <a:off x="0" y="-38100"/>
              <a:ext cx="444806" cy="46746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7" id="17"/>
          <p:cNvSpPr txBox="true"/>
          <p:nvPr/>
        </p:nvSpPr>
        <p:spPr>
          <a:xfrm rot="-13378">
            <a:off x="1305956" y="1341530"/>
            <a:ext cx="1140063" cy="13779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  <a:spcBef>
                <a:spcPct val="0"/>
              </a:spcBef>
            </a:pPr>
            <a:r>
              <a:rPr lang="en-US" sz="8000">
                <a:solidFill>
                  <a:srgbClr val="053264"/>
                </a:solidFill>
                <a:latin typeface="GilamBG 3"/>
                <a:ea typeface="GilamBG 3"/>
                <a:cs typeface="GilamBG 3"/>
                <a:sym typeface="GilamBG 3"/>
              </a:rPr>
              <a:t>10</a:t>
            </a:r>
          </a:p>
        </p:txBody>
      </p:sp>
      <p:grpSp>
        <p:nvGrpSpPr>
          <p:cNvPr name="Group 18" id="18"/>
          <p:cNvGrpSpPr/>
          <p:nvPr/>
        </p:nvGrpSpPr>
        <p:grpSpPr>
          <a:xfrm rot="-13378">
            <a:off x="9100043" y="3878930"/>
            <a:ext cx="1152658" cy="1151593"/>
            <a:chOff x="0" y="0"/>
            <a:chExt cx="303581" cy="3033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0" id="20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1" id="21"/>
          <p:cNvSpPr txBox="true"/>
          <p:nvPr/>
        </p:nvSpPr>
        <p:spPr>
          <a:xfrm rot="-13378">
            <a:off x="9239949" y="3883189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А</a:t>
            </a:r>
          </a:p>
        </p:txBody>
      </p:sp>
      <p:grpSp>
        <p:nvGrpSpPr>
          <p:cNvPr name="Group 22" id="22"/>
          <p:cNvGrpSpPr/>
          <p:nvPr/>
        </p:nvGrpSpPr>
        <p:grpSpPr>
          <a:xfrm rot="0">
            <a:off x="9630179" y="5675671"/>
            <a:ext cx="7582928" cy="1576829"/>
            <a:chOff x="0" y="0"/>
            <a:chExt cx="1997150" cy="415297"/>
          </a:xfrm>
        </p:grpSpPr>
        <p:sp>
          <p:nvSpPr>
            <p:cNvPr name="Freeform 23" id="23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24" id="24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5" id="25"/>
          <p:cNvSpPr txBox="true"/>
          <p:nvPr/>
        </p:nvSpPr>
        <p:spPr>
          <a:xfrm rot="0">
            <a:off x="10963803" y="6093526"/>
            <a:ext cx="5008067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15"/>
              </a:lnSpc>
            </a:pPr>
            <a:r>
              <a:rPr lang="en-US" sz="45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Пептидни връзки</a:t>
            </a:r>
          </a:p>
        </p:txBody>
      </p:sp>
      <p:grpSp>
        <p:nvGrpSpPr>
          <p:cNvPr name="Group 26" id="26"/>
          <p:cNvGrpSpPr/>
          <p:nvPr/>
        </p:nvGrpSpPr>
        <p:grpSpPr>
          <a:xfrm rot="-13378">
            <a:off x="9101906" y="5888289"/>
            <a:ext cx="1152658" cy="1151593"/>
            <a:chOff x="0" y="0"/>
            <a:chExt cx="303581" cy="303300"/>
          </a:xfrm>
        </p:grpSpPr>
        <p:sp>
          <p:nvSpPr>
            <p:cNvPr name="Freeform 27" id="27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28" id="28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9" id="29"/>
          <p:cNvSpPr txBox="true"/>
          <p:nvPr/>
        </p:nvSpPr>
        <p:spPr>
          <a:xfrm rot="-13378">
            <a:off x="9241812" y="5892548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Б</a:t>
            </a:r>
          </a:p>
        </p:txBody>
      </p:sp>
      <p:grpSp>
        <p:nvGrpSpPr>
          <p:cNvPr name="Group 30" id="30"/>
          <p:cNvGrpSpPr/>
          <p:nvPr/>
        </p:nvGrpSpPr>
        <p:grpSpPr>
          <a:xfrm rot="0">
            <a:off x="9630179" y="7681471"/>
            <a:ext cx="7582928" cy="1576829"/>
            <a:chOff x="0" y="0"/>
            <a:chExt cx="1997150" cy="415297"/>
          </a:xfrm>
        </p:grpSpPr>
        <p:sp>
          <p:nvSpPr>
            <p:cNvPr name="Freeform 31" id="31"/>
            <p:cNvSpPr/>
            <p:nvPr/>
          </p:nvSpPr>
          <p:spPr>
            <a:xfrm flipH="false" flipV="false" rot="0">
              <a:off x="0" y="0"/>
              <a:ext cx="1997150" cy="415297"/>
            </a:xfrm>
            <a:custGeom>
              <a:avLst/>
              <a:gdLst/>
              <a:ahLst/>
              <a:cxnLst/>
              <a:rect r="r" b="b" t="t" l="l"/>
              <a:pathLst>
                <a:path h="415297" w="1997150">
                  <a:moveTo>
                    <a:pt x="0" y="0"/>
                  </a:moveTo>
                  <a:lnTo>
                    <a:pt x="1997150" y="0"/>
                  </a:lnTo>
                  <a:lnTo>
                    <a:pt x="1997150" y="415297"/>
                  </a:lnTo>
                  <a:lnTo>
                    <a:pt x="0" y="415297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32" id="32"/>
            <p:cNvSpPr txBox="true"/>
            <p:nvPr/>
          </p:nvSpPr>
          <p:spPr>
            <a:xfrm>
              <a:off x="0" y="-38100"/>
              <a:ext cx="1997150" cy="453397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3" id="33"/>
          <p:cNvSpPr txBox="true"/>
          <p:nvPr/>
        </p:nvSpPr>
        <p:spPr>
          <a:xfrm rot="0">
            <a:off x="10963803" y="8094291"/>
            <a:ext cx="5008067" cy="7124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15"/>
              </a:lnSpc>
            </a:pPr>
            <a:r>
              <a:rPr lang="en-US" sz="4500">
                <a:solidFill>
                  <a:srgbClr val="FFFFFF"/>
                </a:solidFill>
                <a:latin typeface="GilamBG 2"/>
                <a:ea typeface="GilamBG 2"/>
                <a:cs typeface="GilamBG 2"/>
                <a:sym typeface="GilamBG 2"/>
              </a:rPr>
              <a:t>Сулфатни връзки</a:t>
            </a:r>
          </a:p>
        </p:txBody>
      </p:sp>
      <p:grpSp>
        <p:nvGrpSpPr>
          <p:cNvPr name="Group 34" id="34"/>
          <p:cNvGrpSpPr/>
          <p:nvPr/>
        </p:nvGrpSpPr>
        <p:grpSpPr>
          <a:xfrm rot="-13378">
            <a:off x="9101906" y="7889054"/>
            <a:ext cx="1152658" cy="1151593"/>
            <a:chOff x="0" y="0"/>
            <a:chExt cx="303581" cy="303300"/>
          </a:xfrm>
        </p:grpSpPr>
        <p:sp>
          <p:nvSpPr>
            <p:cNvPr name="Freeform 35" id="35"/>
            <p:cNvSpPr/>
            <p:nvPr/>
          </p:nvSpPr>
          <p:spPr>
            <a:xfrm flipH="false" flipV="false" rot="0">
              <a:off x="0" y="0"/>
              <a:ext cx="303581" cy="303300"/>
            </a:xfrm>
            <a:custGeom>
              <a:avLst/>
              <a:gdLst/>
              <a:ahLst/>
              <a:cxnLst/>
              <a:rect r="r" b="b" t="t" l="l"/>
              <a:pathLst>
                <a:path h="303300" w="303581">
                  <a:moveTo>
                    <a:pt x="0" y="0"/>
                  </a:moveTo>
                  <a:lnTo>
                    <a:pt x="303581" y="0"/>
                  </a:lnTo>
                  <a:lnTo>
                    <a:pt x="303581" y="303300"/>
                  </a:lnTo>
                  <a:lnTo>
                    <a:pt x="0" y="303300"/>
                  </a:lnTo>
                  <a:close/>
                </a:path>
              </a:pathLst>
            </a:custGeom>
            <a:solidFill>
              <a:srgbClr val="FA4155"/>
            </a:solidFill>
            <a:ln cap="sq">
              <a:noFill/>
              <a:prstDash val="solid"/>
              <a:miter/>
            </a:ln>
          </p:spPr>
        </p:sp>
        <p:sp>
          <p:nvSpPr>
            <p:cNvPr name="TextBox 36" id="36"/>
            <p:cNvSpPr txBox="true"/>
            <p:nvPr/>
          </p:nvSpPr>
          <p:spPr>
            <a:xfrm>
              <a:off x="0" y="-38100"/>
              <a:ext cx="303581" cy="3414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7" id="37"/>
          <p:cNvSpPr txBox="true"/>
          <p:nvPr/>
        </p:nvSpPr>
        <p:spPr>
          <a:xfrm rot="-13378">
            <a:off x="9241812" y="7893313"/>
            <a:ext cx="872401" cy="1028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00"/>
              </a:lnSpc>
              <a:spcBef>
                <a:spcPct val="0"/>
              </a:spcBef>
            </a:pPr>
            <a:r>
              <a:rPr lang="en-US" sz="6000">
                <a:solidFill>
                  <a:srgbClr val="FFFFFF"/>
                </a:solidFill>
                <a:latin typeface="Gilam"/>
                <a:ea typeface="Gilam"/>
                <a:cs typeface="Gilam"/>
                <a:sym typeface="Gilam"/>
              </a:rPr>
              <a:t>В</a:t>
            </a:r>
          </a:p>
        </p:txBody>
      </p:sp>
      <p:grpSp>
        <p:nvGrpSpPr>
          <p:cNvPr name="Group 38" id="38"/>
          <p:cNvGrpSpPr/>
          <p:nvPr/>
        </p:nvGrpSpPr>
        <p:grpSpPr>
          <a:xfrm rot="-9516561">
            <a:off x="3034856" y="6151484"/>
            <a:ext cx="987163" cy="987163"/>
            <a:chOff x="0" y="0"/>
            <a:chExt cx="812800" cy="812800"/>
          </a:xfrm>
        </p:grpSpPr>
        <p:sp>
          <p:nvSpPr>
            <p:cNvPr name="Freeform 39" id="3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0" id="40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1" id="41"/>
          <p:cNvGrpSpPr/>
          <p:nvPr/>
        </p:nvGrpSpPr>
        <p:grpSpPr>
          <a:xfrm rot="-9516561">
            <a:off x="2809311" y="7861504"/>
            <a:ext cx="987163" cy="987163"/>
            <a:chOff x="0" y="0"/>
            <a:chExt cx="812800" cy="812800"/>
          </a:xfrm>
        </p:grpSpPr>
        <p:sp>
          <p:nvSpPr>
            <p:cNvPr name="Freeform 42" id="4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3" id="43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4" id="44"/>
          <p:cNvGrpSpPr/>
          <p:nvPr/>
        </p:nvGrpSpPr>
        <p:grpSpPr>
          <a:xfrm rot="-9516561">
            <a:off x="4567756" y="5731720"/>
            <a:ext cx="987163" cy="987163"/>
            <a:chOff x="0" y="0"/>
            <a:chExt cx="812800" cy="812800"/>
          </a:xfrm>
        </p:grpSpPr>
        <p:sp>
          <p:nvSpPr>
            <p:cNvPr name="Freeform 45" id="45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6" id="46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47" id="47"/>
          <p:cNvGrpSpPr/>
          <p:nvPr/>
        </p:nvGrpSpPr>
        <p:grpSpPr>
          <a:xfrm rot="-9516561">
            <a:off x="3848193" y="4289987"/>
            <a:ext cx="987163" cy="987163"/>
            <a:chOff x="0" y="0"/>
            <a:chExt cx="812800" cy="812800"/>
          </a:xfrm>
        </p:grpSpPr>
        <p:sp>
          <p:nvSpPr>
            <p:cNvPr name="Freeform 48" id="4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82B4BE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49" id="49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0" id="50"/>
          <p:cNvGrpSpPr/>
          <p:nvPr/>
        </p:nvGrpSpPr>
        <p:grpSpPr>
          <a:xfrm rot="-9516561">
            <a:off x="5364535" y="3815892"/>
            <a:ext cx="987163" cy="987163"/>
            <a:chOff x="0" y="0"/>
            <a:chExt cx="812800" cy="812800"/>
          </a:xfrm>
        </p:grpSpPr>
        <p:sp>
          <p:nvSpPr>
            <p:cNvPr name="Freeform 51" id="5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2" id="52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3" id="53"/>
          <p:cNvGrpSpPr/>
          <p:nvPr/>
        </p:nvGrpSpPr>
        <p:grpSpPr>
          <a:xfrm rot="-9516561">
            <a:off x="6440623" y="4805748"/>
            <a:ext cx="987163" cy="987163"/>
            <a:chOff x="0" y="0"/>
            <a:chExt cx="812800" cy="812800"/>
          </a:xfrm>
        </p:grpSpPr>
        <p:sp>
          <p:nvSpPr>
            <p:cNvPr name="Freeform 54" id="5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A4155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5" id="55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6" id="56"/>
          <p:cNvGrpSpPr/>
          <p:nvPr/>
        </p:nvGrpSpPr>
        <p:grpSpPr>
          <a:xfrm rot="-9516561">
            <a:off x="1174721" y="7620523"/>
            <a:ext cx="987163" cy="987163"/>
            <a:chOff x="0" y="0"/>
            <a:chExt cx="812800" cy="812800"/>
          </a:xfrm>
        </p:grpSpPr>
        <p:sp>
          <p:nvSpPr>
            <p:cNvPr name="Freeform 57" id="5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53264"/>
            </a:solidFill>
            <a:ln w="1333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name="TextBox 58" id="58"/>
            <p:cNvSpPr txBox="true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AutoShape 59" id="59"/>
          <p:cNvSpPr/>
          <p:nvPr/>
        </p:nvSpPr>
        <p:spPr>
          <a:xfrm flipH="true" flipV="true">
            <a:off x="2156714" y="8186109"/>
            <a:ext cx="657767" cy="96972"/>
          </a:xfrm>
          <a:prstGeom prst="line">
            <a:avLst/>
          </a:prstGeom>
          <a:ln cap="flat" w="1428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0" id="60"/>
          <p:cNvSpPr/>
          <p:nvPr/>
        </p:nvSpPr>
        <p:spPr>
          <a:xfrm flipH="true">
            <a:off x="3367450" y="7134523"/>
            <a:ext cx="96430" cy="731104"/>
          </a:xfrm>
          <a:prstGeom prst="line">
            <a:avLst/>
          </a:prstGeom>
          <a:ln cap="flat" w="1428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1" id="61"/>
          <p:cNvSpPr/>
          <p:nvPr/>
        </p:nvSpPr>
        <p:spPr>
          <a:xfrm flipH="true">
            <a:off x="4004522" y="6355670"/>
            <a:ext cx="580732" cy="159026"/>
          </a:xfrm>
          <a:prstGeom prst="line">
            <a:avLst/>
          </a:prstGeom>
          <a:ln cap="flat" w="1428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2" id="62"/>
          <p:cNvSpPr/>
          <p:nvPr/>
        </p:nvSpPr>
        <p:spPr>
          <a:xfrm>
            <a:off x="4562193" y="5225204"/>
            <a:ext cx="278726" cy="558462"/>
          </a:xfrm>
          <a:prstGeom prst="line">
            <a:avLst/>
          </a:prstGeom>
          <a:ln cap="flat" w="1428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3" id="63"/>
          <p:cNvSpPr/>
          <p:nvPr/>
        </p:nvSpPr>
        <p:spPr>
          <a:xfrm flipH="true">
            <a:off x="4812884" y="4456769"/>
            <a:ext cx="574123" cy="179504"/>
          </a:xfrm>
          <a:prstGeom prst="line">
            <a:avLst/>
          </a:prstGeom>
          <a:ln cap="flat" w="1428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AutoShape 64" id="64"/>
          <p:cNvSpPr/>
          <p:nvPr/>
        </p:nvSpPr>
        <p:spPr>
          <a:xfrm>
            <a:off x="6221480" y="4643719"/>
            <a:ext cx="349361" cy="321364"/>
          </a:xfrm>
          <a:prstGeom prst="line">
            <a:avLst/>
          </a:prstGeom>
          <a:ln cap="flat" w="142875">
            <a:solidFill>
              <a:srgbClr val="FFFFFF"/>
            </a:solidFill>
            <a:prstDash val="solid"/>
            <a:headEnd type="none" len="sm" w="sm"/>
            <a:tailEnd type="none" len="sm" w="sm"/>
          </a:ln>
        </p:spPr>
      </p:sp>
      <p:grpSp>
        <p:nvGrpSpPr>
          <p:cNvPr name="Group 65" id="65"/>
          <p:cNvGrpSpPr/>
          <p:nvPr/>
        </p:nvGrpSpPr>
        <p:grpSpPr>
          <a:xfrm rot="0">
            <a:off x="-723964" y="9258300"/>
            <a:ext cx="3086100" cy="1543050"/>
            <a:chOff x="0" y="0"/>
            <a:chExt cx="812800" cy="406400"/>
          </a:xfrm>
        </p:grpSpPr>
        <p:sp>
          <p:nvSpPr>
            <p:cNvPr name="Freeform 66" id="66"/>
            <p:cNvSpPr/>
            <p:nvPr/>
          </p:nvSpPr>
          <p:spPr>
            <a:xfrm flipH="false" flipV="false" rot="0">
              <a:off x="0" y="0"/>
              <a:ext cx="812800" cy="406400"/>
            </a:xfrm>
            <a:custGeom>
              <a:avLst/>
              <a:gdLst/>
              <a:ahLst/>
              <a:cxnLst/>
              <a:rect r="r" b="b" t="t" l="l"/>
              <a:pathLst>
                <a:path h="406400" w="812800">
                  <a:moveTo>
                    <a:pt x="609600" y="0"/>
                  </a:moveTo>
                  <a:lnTo>
                    <a:pt x="203200" y="0"/>
                  </a:lnTo>
                  <a:lnTo>
                    <a:pt x="0" y="203200"/>
                  </a:lnTo>
                  <a:lnTo>
                    <a:pt x="203200" y="406400"/>
                  </a:lnTo>
                  <a:lnTo>
                    <a:pt x="609600" y="406400"/>
                  </a:lnTo>
                  <a:lnTo>
                    <a:pt x="812800" y="203200"/>
                  </a:lnTo>
                  <a:lnTo>
                    <a:pt x="60960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TextBox 67" id="67"/>
            <p:cNvSpPr txBox="true"/>
            <p:nvPr/>
          </p:nvSpPr>
          <p:spPr>
            <a:xfrm>
              <a:off x="152400" y="-38100"/>
              <a:ext cx="508000" cy="444500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68" id="68"/>
          <p:cNvSpPr/>
          <p:nvPr/>
        </p:nvSpPr>
        <p:spPr>
          <a:xfrm flipH="false" flipV="false" rot="0">
            <a:off x="-71840" y="9553307"/>
            <a:ext cx="2201080" cy="733693"/>
          </a:xfrm>
          <a:custGeom>
            <a:avLst/>
            <a:gdLst/>
            <a:ahLst/>
            <a:cxnLst/>
            <a:rect r="r" b="b" t="t" l="l"/>
            <a:pathLst>
              <a:path h="733693" w="2201080">
                <a:moveTo>
                  <a:pt x="0" y="0"/>
                </a:moveTo>
                <a:lnTo>
                  <a:pt x="2201080" y="0"/>
                </a:lnTo>
                <a:lnTo>
                  <a:pt x="2201080" y="733693"/>
                </a:lnTo>
                <a:lnTo>
                  <a:pt x="0" y="73369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DAGygKMWu7U</dc:identifier>
  <dcterms:modified xsi:type="dcterms:W3CDTF">2011-08-01T06:04:30Z</dcterms:modified>
  <cp:revision>1</cp:revision>
  <dc:title>Prepodavame.bg_9kl_BIO_PBO-Ot-DNK-do-beltuk-kak-raboti-kletuchnata-fabrika_RL-Prezentaciya-Beltuchna-viktorina</dc:title>
</cp:coreProperties>
</file>