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Gilam" charset="1" panose="00000600000000000000"/>
      <p:regular r:id="rId17"/>
    </p:embeddedFont>
    <p:embeddedFont>
      <p:font typeface="Gilam Bold" charset="1" panose="00000800000000000000"/>
      <p:regular r:id="rId18"/>
    </p:embeddedFont>
    <p:embeddedFont>
      <p:font typeface="Open Sans Bold" charset="1" panose="020B0806030504020204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5.pn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pn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0.png" Type="http://schemas.openxmlformats.org/officeDocument/2006/relationships/image"/><Relationship Id="rId5" Target="../media/image3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6.png" Type="http://schemas.openxmlformats.org/officeDocument/2006/relationships/image"/><Relationship Id="rId5" Target="../media/image37.svg" Type="http://schemas.openxmlformats.org/officeDocument/2006/relationships/image"/><Relationship Id="rId6" Target="../media/image38.png" Type="http://schemas.openxmlformats.org/officeDocument/2006/relationships/image"/><Relationship Id="rId7" Target="../media/image39.png" Type="http://schemas.openxmlformats.org/officeDocument/2006/relationships/image"/><Relationship Id="rId8" Target="../media/image40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995563" y="2194277"/>
            <a:ext cx="5926838" cy="1123802"/>
            <a:chOff x="0" y="0"/>
            <a:chExt cx="1560978" cy="2959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60978" cy="295981"/>
            </a:xfrm>
            <a:custGeom>
              <a:avLst/>
              <a:gdLst/>
              <a:ahLst/>
              <a:cxnLst/>
              <a:rect r="r" b="b" t="t" l="l"/>
              <a:pathLst>
                <a:path h="295981" w="1560978">
                  <a:moveTo>
                    <a:pt x="66619" y="0"/>
                  </a:moveTo>
                  <a:lnTo>
                    <a:pt x="1494359" y="0"/>
                  </a:lnTo>
                  <a:cubicBezTo>
                    <a:pt x="1512027" y="0"/>
                    <a:pt x="1528972" y="7019"/>
                    <a:pt x="1541466" y="19512"/>
                  </a:cubicBezTo>
                  <a:cubicBezTo>
                    <a:pt x="1553959" y="32006"/>
                    <a:pt x="1560978" y="48950"/>
                    <a:pt x="1560978" y="66619"/>
                  </a:cubicBezTo>
                  <a:lnTo>
                    <a:pt x="1560978" y="229362"/>
                  </a:lnTo>
                  <a:cubicBezTo>
                    <a:pt x="1560978" y="247031"/>
                    <a:pt x="1553959" y="263975"/>
                    <a:pt x="1541466" y="276469"/>
                  </a:cubicBezTo>
                  <a:cubicBezTo>
                    <a:pt x="1528972" y="288962"/>
                    <a:pt x="1512027" y="295981"/>
                    <a:pt x="1494359" y="295981"/>
                  </a:cubicBezTo>
                  <a:lnTo>
                    <a:pt x="66619" y="295981"/>
                  </a:lnTo>
                  <a:cubicBezTo>
                    <a:pt x="48950" y="295981"/>
                    <a:pt x="32006" y="288962"/>
                    <a:pt x="19512" y="276469"/>
                  </a:cubicBezTo>
                  <a:cubicBezTo>
                    <a:pt x="7019" y="263975"/>
                    <a:pt x="0" y="247031"/>
                    <a:pt x="0" y="229362"/>
                  </a:cubicBezTo>
                  <a:lnTo>
                    <a:pt x="0" y="66619"/>
                  </a:lnTo>
                  <a:cubicBezTo>
                    <a:pt x="0" y="48950"/>
                    <a:pt x="7019" y="32006"/>
                    <a:pt x="19512" y="19512"/>
                  </a:cubicBezTo>
                  <a:cubicBezTo>
                    <a:pt x="32006" y="7019"/>
                    <a:pt x="48950" y="0"/>
                    <a:pt x="66619" y="0"/>
                  </a:cubicBezTo>
                  <a:close/>
                </a:path>
              </a:pathLst>
            </a:custGeom>
            <a:solidFill>
              <a:srgbClr val="FA4155"/>
            </a:solidFill>
            <a:ln cap="rnd">
              <a:noFill/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560978" cy="3436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2265173" y="3771591"/>
            <a:ext cx="13387619" cy="3196623"/>
            <a:chOff x="0" y="0"/>
            <a:chExt cx="3525957" cy="84190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525957" cy="841909"/>
            </a:xfrm>
            <a:custGeom>
              <a:avLst/>
              <a:gdLst/>
              <a:ahLst/>
              <a:cxnLst/>
              <a:rect r="r" b="b" t="t" l="l"/>
              <a:pathLst>
                <a:path h="841909" w="3525957">
                  <a:moveTo>
                    <a:pt x="57829" y="0"/>
                  </a:moveTo>
                  <a:lnTo>
                    <a:pt x="3468128" y="0"/>
                  </a:lnTo>
                  <a:cubicBezTo>
                    <a:pt x="3483466" y="0"/>
                    <a:pt x="3498174" y="6093"/>
                    <a:pt x="3509020" y="16938"/>
                  </a:cubicBezTo>
                  <a:cubicBezTo>
                    <a:pt x="3519865" y="27783"/>
                    <a:pt x="3525957" y="42492"/>
                    <a:pt x="3525957" y="57829"/>
                  </a:cubicBezTo>
                  <a:lnTo>
                    <a:pt x="3525957" y="784080"/>
                  </a:lnTo>
                  <a:cubicBezTo>
                    <a:pt x="3525957" y="799417"/>
                    <a:pt x="3519865" y="814126"/>
                    <a:pt x="3509020" y="824971"/>
                  </a:cubicBezTo>
                  <a:cubicBezTo>
                    <a:pt x="3498174" y="835816"/>
                    <a:pt x="3483466" y="841909"/>
                    <a:pt x="3468128" y="841909"/>
                  </a:cubicBezTo>
                  <a:lnTo>
                    <a:pt x="57829" y="841909"/>
                  </a:lnTo>
                  <a:cubicBezTo>
                    <a:pt x="42492" y="841909"/>
                    <a:pt x="27783" y="835816"/>
                    <a:pt x="16938" y="824971"/>
                  </a:cubicBezTo>
                  <a:cubicBezTo>
                    <a:pt x="6093" y="814126"/>
                    <a:pt x="0" y="799417"/>
                    <a:pt x="0" y="784080"/>
                  </a:cubicBezTo>
                  <a:lnTo>
                    <a:pt x="0" y="57829"/>
                  </a:lnTo>
                  <a:cubicBezTo>
                    <a:pt x="0" y="42492"/>
                    <a:pt x="6093" y="27783"/>
                    <a:pt x="16938" y="16938"/>
                  </a:cubicBezTo>
                  <a:cubicBezTo>
                    <a:pt x="27783" y="6093"/>
                    <a:pt x="42492" y="0"/>
                    <a:pt x="5782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3525957" cy="889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456051" y="6521876"/>
            <a:ext cx="4042791" cy="4114800"/>
          </a:xfrm>
          <a:custGeom>
            <a:avLst/>
            <a:gdLst/>
            <a:ahLst/>
            <a:cxnLst/>
            <a:rect r="r" b="b" t="t" l="l"/>
            <a:pathLst>
              <a:path h="4114800" w="4042791">
                <a:moveTo>
                  <a:pt x="0" y="0"/>
                </a:moveTo>
                <a:lnTo>
                  <a:pt x="4042791" y="0"/>
                </a:lnTo>
                <a:lnTo>
                  <a:pt x="40427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70976" y="4592708"/>
            <a:ext cx="4464521" cy="4114800"/>
          </a:xfrm>
          <a:custGeom>
            <a:avLst/>
            <a:gdLst/>
            <a:ahLst/>
            <a:cxnLst/>
            <a:rect r="r" b="b" t="t" l="l"/>
            <a:pathLst>
              <a:path h="4114800" w="4464521">
                <a:moveTo>
                  <a:pt x="0" y="0"/>
                </a:moveTo>
                <a:lnTo>
                  <a:pt x="4464521" y="0"/>
                </a:lnTo>
                <a:lnTo>
                  <a:pt x="44645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false" rot="-1370370">
            <a:off x="8588534" y="636604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4114800" y="0"/>
                </a:moveTo>
                <a:lnTo>
                  <a:pt x="0" y="0"/>
                </a:lnTo>
                <a:lnTo>
                  <a:pt x="0" y="4114800"/>
                </a:lnTo>
                <a:lnTo>
                  <a:pt x="4114800" y="4114800"/>
                </a:lnTo>
                <a:lnTo>
                  <a:pt x="41148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-1014445" y="-870450"/>
            <a:ext cx="9530418" cy="5551469"/>
          </a:xfrm>
          <a:custGeom>
            <a:avLst/>
            <a:gdLst/>
            <a:ahLst/>
            <a:cxnLst/>
            <a:rect r="r" b="b" t="t" l="l"/>
            <a:pathLst>
              <a:path h="5551469" w="9530418">
                <a:moveTo>
                  <a:pt x="0" y="0"/>
                </a:moveTo>
                <a:lnTo>
                  <a:pt x="9530419" y="0"/>
                </a:lnTo>
                <a:lnTo>
                  <a:pt x="9530419" y="5551469"/>
                </a:lnTo>
                <a:lnTo>
                  <a:pt x="0" y="55514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63539" y="8872548"/>
            <a:ext cx="5863012" cy="1414452"/>
          </a:xfrm>
          <a:custGeom>
            <a:avLst/>
            <a:gdLst/>
            <a:ahLst/>
            <a:cxnLst/>
            <a:rect r="r" b="b" t="t" l="l"/>
            <a:pathLst>
              <a:path h="1414452" w="5863012">
                <a:moveTo>
                  <a:pt x="0" y="0"/>
                </a:moveTo>
                <a:lnTo>
                  <a:pt x="5863012" y="0"/>
                </a:lnTo>
                <a:lnTo>
                  <a:pt x="5863012" y="1414452"/>
                </a:lnTo>
                <a:lnTo>
                  <a:pt x="0" y="141445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4456051" y="0"/>
            <a:ext cx="4603767" cy="6252994"/>
          </a:xfrm>
          <a:custGeom>
            <a:avLst/>
            <a:gdLst/>
            <a:ahLst/>
            <a:cxnLst/>
            <a:rect r="r" b="b" t="t" l="l"/>
            <a:pathLst>
              <a:path h="6252994" w="4603767">
                <a:moveTo>
                  <a:pt x="0" y="0"/>
                </a:moveTo>
                <a:lnTo>
                  <a:pt x="4603767" y="0"/>
                </a:lnTo>
                <a:lnTo>
                  <a:pt x="4603767" y="6252994"/>
                </a:lnTo>
                <a:lnTo>
                  <a:pt x="0" y="625299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856457" y="4281039"/>
            <a:ext cx="14205050" cy="2240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09"/>
              </a:lnSpc>
              <a:spcBef>
                <a:spcPct val="0"/>
              </a:spcBef>
            </a:pPr>
            <a:r>
              <a:rPr lang="en-US" sz="734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ПРЕЧУПВАНЕ И ОТРАЗЯВАНЕ НА СВЕТЛИНАТА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397804" y="2389465"/>
            <a:ext cx="5122355" cy="628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49"/>
              </a:lnSpc>
              <a:spcBef>
                <a:spcPct val="0"/>
              </a:spcBef>
            </a:pPr>
            <a:r>
              <a:rPr lang="en-US" b="true" sz="3499" spc="-230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ОПТИЧНИ ЯВЛЕНИЯ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426551" y="919458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416037" y="-441687"/>
            <a:ext cx="9791885" cy="9125660"/>
            <a:chOff x="0" y="0"/>
            <a:chExt cx="13055847" cy="12167547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3550413"/>
              <a:ext cx="13055847" cy="8617133"/>
              <a:chOff x="0" y="0"/>
              <a:chExt cx="2578933" cy="170215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2578933" cy="1702150"/>
              </a:xfrm>
              <a:custGeom>
                <a:avLst/>
                <a:gdLst/>
                <a:ahLst/>
                <a:cxnLst/>
                <a:rect r="r" b="b" t="t" l="l"/>
                <a:pathLst>
                  <a:path h="1702150" w="2578933">
                    <a:moveTo>
                      <a:pt x="40323" y="0"/>
                    </a:moveTo>
                    <a:lnTo>
                      <a:pt x="2538610" y="0"/>
                    </a:lnTo>
                    <a:cubicBezTo>
                      <a:pt x="2549304" y="0"/>
                      <a:pt x="2559560" y="4248"/>
                      <a:pt x="2567122" y="11810"/>
                    </a:cubicBezTo>
                    <a:cubicBezTo>
                      <a:pt x="2574684" y="19372"/>
                      <a:pt x="2578933" y="29629"/>
                      <a:pt x="2578933" y="40323"/>
                    </a:cubicBezTo>
                    <a:lnTo>
                      <a:pt x="2578933" y="1661827"/>
                    </a:lnTo>
                    <a:cubicBezTo>
                      <a:pt x="2578933" y="1672521"/>
                      <a:pt x="2574684" y="1682778"/>
                      <a:pt x="2567122" y="1690339"/>
                    </a:cubicBezTo>
                    <a:cubicBezTo>
                      <a:pt x="2559560" y="1697901"/>
                      <a:pt x="2549304" y="1702150"/>
                      <a:pt x="2538610" y="1702150"/>
                    </a:cubicBezTo>
                    <a:lnTo>
                      <a:pt x="40323" y="1702150"/>
                    </a:lnTo>
                    <a:cubicBezTo>
                      <a:pt x="29629" y="1702150"/>
                      <a:pt x="19372" y="1697901"/>
                      <a:pt x="11810" y="1690339"/>
                    </a:cubicBezTo>
                    <a:cubicBezTo>
                      <a:pt x="4248" y="1682778"/>
                      <a:pt x="0" y="1672521"/>
                      <a:pt x="0" y="1661827"/>
                    </a:cubicBezTo>
                    <a:lnTo>
                      <a:pt x="0" y="40323"/>
                    </a:lnTo>
                    <a:cubicBezTo>
                      <a:pt x="0" y="29629"/>
                      <a:pt x="4248" y="19372"/>
                      <a:pt x="11810" y="11810"/>
                    </a:cubicBezTo>
                    <a:cubicBezTo>
                      <a:pt x="19372" y="4248"/>
                      <a:pt x="29629" y="0"/>
                      <a:pt x="40323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0" y="-47625"/>
                <a:ext cx="2578933" cy="17497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8" id="8"/>
            <p:cNvGrpSpPr/>
            <p:nvPr/>
          </p:nvGrpSpPr>
          <p:grpSpPr>
            <a:xfrm rot="0">
              <a:off x="3463750" y="2908672"/>
              <a:ext cx="6128347" cy="1161292"/>
              <a:chOff x="0" y="0"/>
              <a:chExt cx="1210538" cy="229391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210538" cy="229391"/>
              </a:xfrm>
              <a:custGeom>
                <a:avLst/>
                <a:gdLst/>
                <a:ahLst/>
                <a:cxnLst/>
                <a:rect r="r" b="b" t="t" l="l"/>
                <a:pathLst>
                  <a:path h="229391" w="1210538">
                    <a:moveTo>
                      <a:pt x="85904" y="0"/>
                    </a:moveTo>
                    <a:lnTo>
                      <a:pt x="1124634" y="0"/>
                    </a:lnTo>
                    <a:cubicBezTo>
                      <a:pt x="1147417" y="0"/>
                      <a:pt x="1169267" y="9051"/>
                      <a:pt x="1185377" y="25161"/>
                    </a:cubicBezTo>
                    <a:cubicBezTo>
                      <a:pt x="1201487" y="41271"/>
                      <a:pt x="1210538" y="63121"/>
                      <a:pt x="1210538" y="85904"/>
                    </a:cubicBezTo>
                    <a:lnTo>
                      <a:pt x="1210538" y="143487"/>
                    </a:lnTo>
                    <a:cubicBezTo>
                      <a:pt x="1210538" y="166270"/>
                      <a:pt x="1201487" y="188120"/>
                      <a:pt x="1185377" y="204230"/>
                    </a:cubicBezTo>
                    <a:cubicBezTo>
                      <a:pt x="1169267" y="220340"/>
                      <a:pt x="1147417" y="229391"/>
                      <a:pt x="1124634" y="229391"/>
                    </a:cubicBezTo>
                    <a:lnTo>
                      <a:pt x="85904" y="229391"/>
                    </a:lnTo>
                    <a:cubicBezTo>
                      <a:pt x="63121" y="229391"/>
                      <a:pt x="41271" y="220340"/>
                      <a:pt x="25161" y="204230"/>
                    </a:cubicBezTo>
                    <a:cubicBezTo>
                      <a:pt x="9051" y="188120"/>
                      <a:pt x="0" y="166270"/>
                      <a:pt x="0" y="143487"/>
                    </a:cubicBezTo>
                    <a:lnTo>
                      <a:pt x="0" y="85904"/>
                    </a:lnTo>
                    <a:cubicBezTo>
                      <a:pt x="0" y="63121"/>
                      <a:pt x="9051" y="41271"/>
                      <a:pt x="25161" y="25161"/>
                    </a:cubicBezTo>
                    <a:cubicBezTo>
                      <a:pt x="41271" y="9051"/>
                      <a:pt x="63121" y="0"/>
                      <a:pt x="85904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47625"/>
                <a:ext cx="1210538" cy="27701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1" id="11"/>
            <p:cNvSpPr/>
            <p:nvPr/>
          </p:nvSpPr>
          <p:spPr>
            <a:xfrm flipH="false" flipV="false" rot="0">
              <a:off x="1640040" y="0"/>
              <a:ext cx="9775767" cy="10972800"/>
            </a:xfrm>
            <a:custGeom>
              <a:avLst/>
              <a:gdLst/>
              <a:ahLst/>
              <a:cxnLst/>
              <a:rect r="r" b="b" t="t" l="l"/>
              <a:pathLst>
                <a:path h="10972800" w="9775767">
                  <a:moveTo>
                    <a:pt x="0" y="0"/>
                  </a:moveTo>
                  <a:lnTo>
                    <a:pt x="9775767" y="0"/>
                  </a:lnTo>
                  <a:lnTo>
                    <a:pt x="9775767" y="10972800"/>
                  </a:lnTo>
                  <a:lnTo>
                    <a:pt x="0" y="10972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 rot="0">
              <a:off x="539585" y="4249947"/>
              <a:ext cx="11976677" cy="709413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64391" indent="-332196" lvl="1">
                <a:lnSpc>
                  <a:spcPts val="5354"/>
                </a:lnSpc>
                <a:buFont typeface="Arial"/>
                <a:buChar char="•"/>
              </a:pPr>
              <a:r>
                <a:rPr lang="en-US" sz="3077" spc="-20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...стои в основата на всяко оптично явление;</a:t>
              </a:r>
            </a:p>
            <a:p>
              <a:pPr algn="l" marL="664391" indent="-332196" lvl="1">
                <a:lnSpc>
                  <a:spcPts val="5354"/>
                </a:lnSpc>
                <a:buFont typeface="Arial"/>
                <a:buChar char="•"/>
              </a:pPr>
              <a:r>
                <a:rPr lang="en-US" sz="3077" spc="-20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... се разпространява чрез електромагнитни вълни с различна дължина и честота;</a:t>
              </a:r>
            </a:p>
            <a:p>
              <a:pPr algn="l" marL="664391" indent="-332196" lvl="1">
                <a:lnSpc>
                  <a:spcPts val="5354"/>
                </a:lnSpc>
                <a:buFont typeface="Arial"/>
                <a:buChar char="•"/>
              </a:pPr>
              <a:r>
                <a:rPr lang="en-US" sz="3077" spc="-20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... е видима за човешкото око само когато дължината на вълната е в диапазона между 400 и 700 нано метра.</a:t>
              </a:r>
            </a:p>
            <a:p>
              <a:pPr algn="l" marL="664391" indent="-332196" lvl="1">
                <a:lnSpc>
                  <a:spcPts val="5354"/>
                </a:lnSpc>
                <a:buFont typeface="Arial"/>
                <a:buChar char="•"/>
              </a:pPr>
              <a:r>
                <a:rPr lang="en-US" sz="3077" spc="-20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... се движи с различна скорост, когато преминава през среди с различна плътност;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3866824" y="2946394"/>
              <a:ext cx="5322199" cy="1000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00"/>
                </a:lnSpc>
                <a:spcBef>
                  <a:spcPct val="0"/>
                </a:spcBef>
              </a:pPr>
              <a:r>
                <a:rPr lang="en-US" sz="45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Светлината...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0661977" y="4024146"/>
            <a:ext cx="7315200" cy="2474693"/>
            <a:chOff x="0" y="0"/>
            <a:chExt cx="9753600" cy="329959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483239"/>
              <a:ext cx="9753600" cy="2816352"/>
            </a:xfrm>
            <a:custGeom>
              <a:avLst/>
              <a:gdLst/>
              <a:ahLst/>
              <a:cxnLst/>
              <a:rect r="r" b="b" t="t" l="l"/>
              <a:pathLst>
                <a:path h="2816352" w="9753600">
                  <a:moveTo>
                    <a:pt x="0" y="0"/>
                  </a:moveTo>
                  <a:lnTo>
                    <a:pt x="9753600" y="0"/>
                  </a:lnTo>
                  <a:lnTo>
                    <a:pt x="9753600" y="2816352"/>
                  </a:lnTo>
                  <a:lnTo>
                    <a:pt x="0" y="28163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16" id="16"/>
            <p:cNvGrpSpPr/>
            <p:nvPr/>
          </p:nvGrpSpPr>
          <p:grpSpPr>
            <a:xfrm rot="0">
              <a:off x="1438502" y="0"/>
              <a:ext cx="6876595" cy="966478"/>
              <a:chOff x="0" y="0"/>
              <a:chExt cx="1358340" cy="190909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358340" cy="190909"/>
              </a:xfrm>
              <a:custGeom>
                <a:avLst/>
                <a:gdLst/>
                <a:ahLst/>
                <a:cxnLst/>
                <a:rect r="r" b="b" t="t" l="l"/>
                <a:pathLst>
                  <a:path h="190909" w="1358340">
                    <a:moveTo>
                      <a:pt x="76557" y="0"/>
                    </a:moveTo>
                    <a:lnTo>
                      <a:pt x="1281783" y="0"/>
                    </a:lnTo>
                    <a:cubicBezTo>
                      <a:pt x="1302087" y="0"/>
                      <a:pt x="1321560" y="8066"/>
                      <a:pt x="1335917" y="22423"/>
                    </a:cubicBezTo>
                    <a:cubicBezTo>
                      <a:pt x="1350274" y="36780"/>
                      <a:pt x="1358340" y="56253"/>
                      <a:pt x="1358340" y="76557"/>
                    </a:cubicBezTo>
                    <a:lnTo>
                      <a:pt x="1358340" y="114352"/>
                    </a:lnTo>
                    <a:cubicBezTo>
                      <a:pt x="1358340" y="134657"/>
                      <a:pt x="1350274" y="154129"/>
                      <a:pt x="1335917" y="168486"/>
                    </a:cubicBezTo>
                    <a:cubicBezTo>
                      <a:pt x="1321560" y="182844"/>
                      <a:pt x="1302087" y="190909"/>
                      <a:pt x="1281783" y="190909"/>
                    </a:cubicBezTo>
                    <a:lnTo>
                      <a:pt x="76557" y="190909"/>
                    </a:lnTo>
                    <a:cubicBezTo>
                      <a:pt x="56253" y="190909"/>
                      <a:pt x="36780" y="182844"/>
                      <a:pt x="22423" y="168486"/>
                    </a:cubicBezTo>
                    <a:cubicBezTo>
                      <a:pt x="8066" y="154129"/>
                      <a:pt x="0" y="134657"/>
                      <a:pt x="0" y="114352"/>
                    </a:cubicBezTo>
                    <a:lnTo>
                      <a:pt x="0" y="76557"/>
                    </a:lnTo>
                    <a:cubicBezTo>
                      <a:pt x="0" y="56253"/>
                      <a:pt x="8066" y="36780"/>
                      <a:pt x="22423" y="22423"/>
                    </a:cubicBezTo>
                    <a:cubicBezTo>
                      <a:pt x="36780" y="8066"/>
                      <a:pt x="56253" y="0"/>
                      <a:pt x="765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47625"/>
                <a:ext cx="1358340" cy="23853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1652702" y="169361"/>
              <a:ext cx="6448195" cy="57060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68"/>
                </a:lnSpc>
              </a:pPr>
              <a:r>
                <a:rPr lang="en-US" sz="2548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Видим спектър на светлината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81295" y="572483"/>
            <a:ext cx="9817234" cy="2357313"/>
            <a:chOff x="0" y="0"/>
            <a:chExt cx="2585609" cy="62085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585609" cy="620856"/>
            </a:xfrm>
            <a:custGeom>
              <a:avLst/>
              <a:gdLst/>
              <a:ahLst/>
              <a:cxnLst/>
              <a:rect r="r" b="b" t="t" l="l"/>
              <a:pathLst>
                <a:path h="620856" w="2585609">
                  <a:moveTo>
                    <a:pt x="40219" y="0"/>
                  </a:moveTo>
                  <a:lnTo>
                    <a:pt x="2545390" y="0"/>
                  </a:lnTo>
                  <a:cubicBezTo>
                    <a:pt x="2567602" y="0"/>
                    <a:pt x="2585609" y="18007"/>
                    <a:pt x="2585609" y="40219"/>
                  </a:cubicBezTo>
                  <a:lnTo>
                    <a:pt x="2585609" y="580637"/>
                  </a:lnTo>
                  <a:cubicBezTo>
                    <a:pt x="2585609" y="602850"/>
                    <a:pt x="2567602" y="620856"/>
                    <a:pt x="2545390" y="620856"/>
                  </a:cubicBezTo>
                  <a:lnTo>
                    <a:pt x="40219" y="620856"/>
                  </a:lnTo>
                  <a:cubicBezTo>
                    <a:pt x="18007" y="620856"/>
                    <a:pt x="0" y="602850"/>
                    <a:pt x="0" y="580637"/>
                  </a:cubicBezTo>
                  <a:lnTo>
                    <a:pt x="0" y="40219"/>
                  </a:lnTo>
                  <a:cubicBezTo>
                    <a:pt x="0" y="18007"/>
                    <a:pt x="18007" y="0"/>
                    <a:pt x="4021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585609" cy="6684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896430"/>
            <a:ext cx="9670093" cy="1623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Разпространение на светлината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06042" y="3246866"/>
            <a:ext cx="10501137" cy="6400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Светлината се разпространява чрез електромагнитни вълни с различна честота (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ν</a:t>
            </a: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) и дължина на вълната (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λ</a:t>
            </a: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).</a:t>
            </a:r>
          </a:p>
          <a:p>
            <a:pPr algn="l">
              <a:lnSpc>
                <a:spcPts val="3600"/>
              </a:lnSpc>
            </a:pP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Слетлинните вълни се разпространяват в различни среди, а също и във вакуум.</a:t>
            </a:r>
          </a:p>
          <a:p>
            <a:pPr algn="l">
              <a:lnSpc>
                <a:spcPts val="3600"/>
              </a:lnSpc>
            </a:pP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Скоростта на светлината във вакуум е физична константа, означена с буквата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c</a:t>
            </a: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, и е равна на точно </a:t>
            </a:r>
            <a:r>
              <a:rPr lang="en-US" sz="3000" spc="-198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299 792 458  m/s</a:t>
            </a: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, или приблизително </a:t>
            </a:r>
            <a:r>
              <a:rPr lang="en-US" sz="3000" spc="-198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300 000 km/s</a:t>
            </a: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. </a:t>
            </a:r>
          </a:p>
          <a:p>
            <a:pPr algn="l">
              <a:lnSpc>
                <a:spcPts val="3600"/>
              </a:lnSpc>
            </a:pP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различните материални среди скоростта на светлината е различна и може да се изчисли по формулата: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u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= λ.ν</a:t>
            </a:r>
          </a:p>
          <a:p>
            <a:pPr algn="l">
              <a:lnSpc>
                <a:spcPts val="3600"/>
              </a:lnSpc>
            </a:pP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1220635" y="5422647"/>
            <a:ext cx="6520590" cy="3393041"/>
            <a:chOff x="0" y="0"/>
            <a:chExt cx="8694120" cy="4524055"/>
          </a:xfrm>
        </p:grpSpPr>
        <p:sp>
          <p:nvSpPr>
            <p:cNvPr name="Freeform 10" id="10"/>
            <p:cNvSpPr/>
            <p:nvPr/>
          </p:nvSpPr>
          <p:spPr>
            <a:xfrm flipH="false" flipV="false" rot="-5400000">
              <a:off x="2363714" y="-2363714"/>
              <a:ext cx="3966692" cy="8694120"/>
            </a:xfrm>
            <a:custGeom>
              <a:avLst/>
              <a:gdLst/>
              <a:ahLst/>
              <a:cxnLst/>
              <a:rect r="r" b="b" t="t" l="l"/>
              <a:pathLst>
                <a:path h="8694120" w="3966692">
                  <a:moveTo>
                    <a:pt x="0" y="0"/>
                  </a:moveTo>
                  <a:lnTo>
                    <a:pt x="3966692" y="0"/>
                  </a:lnTo>
                  <a:lnTo>
                    <a:pt x="3966692" y="8694120"/>
                  </a:lnTo>
                  <a:lnTo>
                    <a:pt x="0" y="86941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5717693" y="-2268"/>
              <a:ext cx="830211" cy="7516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λ</a:t>
              </a:r>
            </a:p>
          </p:txBody>
        </p:sp>
        <p:sp>
          <p:nvSpPr>
            <p:cNvPr name="AutoShape 12" id="12"/>
            <p:cNvSpPr/>
            <p:nvPr/>
          </p:nvSpPr>
          <p:spPr>
            <a:xfrm>
              <a:off x="5166771" y="667179"/>
              <a:ext cx="2178237" cy="0"/>
            </a:xfrm>
            <a:prstGeom prst="line">
              <a:avLst/>
            </a:prstGeom>
            <a:ln cap="flat" w="50800">
              <a:solidFill>
                <a:srgbClr val="FA4155"/>
              </a:solidFill>
              <a:prstDash val="solid"/>
              <a:headEnd type="arrow" len="sm" w="med"/>
              <a:tailEnd type="arrow" len="sm" w="med"/>
            </a:ln>
          </p:spPr>
        </p:sp>
        <p:sp>
          <p:nvSpPr>
            <p:cNvPr name="TextBox 13" id="13"/>
            <p:cNvSpPr txBox="true"/>
            <p:nvPr/>
          </p:nvSpPr>
          <p:spPr>
            <a:xfrm rot="0">
              <a:off x="3516849" y="3772426"/>
              <a:ext cx="830211" cy="7516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ν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01229" y="1221225"/>
            <a:ext cx="8685541" cy="870969"/>
            <a:chOff x="0" y="0"/>
            <a:chExt cx="2287550" cy="2293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7550" cy="229391"/>
            </a:xfrm>
            <a:custGeom>
              <a:avLst/>
              <a:gdLst/>
              <a:ahLst/>
              <a:cxnLst/>
              <a:rect r="r" b="b" t="t" l="l"/>
              <a:pathLst>
                <a:path h="229391" w="2287550">
                  <a:moveTo>
                    <a:pt x="45459" y="0"/>
                  </a:moveTo>
                  <a:lnTo>
                    <a:pt x="2242091" y="0"/>
                  </a:lnTo>
                  <a:cubicBezTo>
                    <a:pt x="2254147" y="0"/>
                    <a:pt x="2265710" y="4789"/>
                    <a:pt x="2274235" y="13315"/>
                  </a:cubicBezTo>
                  <a:cubicBezTo>
                    <a:pt x="2282761" y="21840"/>
                    <a:pt x="2287550" y="33403"/>
                    <a:pt x="2287550" y="45459"/>
                  </a:cubicBezTo>
                  <a:lnTo>
                    <a:pt x="2287550" y="183932"/>
                  </a:lnTo>
                  <a:cubicBezTo>
                    <a:pt x="2287550" y="195988"/>
                    <a:pt x="2282761" y="207551"/>
                    <a:pt x="2274235" y="216076"/>
                  </a:cubicBezTo>
                  <a:cubicBezTo>
                    <a:pt x="2265710" y="224602"/>
                    <a:pt x="2254147" y="229391"/>
                    <a:pt x="2242091" y="229391"/>
                  </a:cubicBezTo>
                  <a:lnTo>
                    <a:pt x="45459" y="229391"/>
                  </a:lnTo>
                  <a:cubicBezTo>
                    <a:pt x="33403" y="229391"/>
                    <a:pt x="21840" y="224602"/>
                    <a:pt x="13315" y="216076"/>
                  </a:cubicBezTo>
                  <a:cubicBezTo>
                    <a:pt x="4789" y="207551"/>
                    <a:pt x="0" y="195988"/>
                    <a:pt x="0" y="183932"/>
                  </a:cubicBezTo>
                  <a:lnTo>
                    <a:pt x="0" y="45459"/>
                  </a:lnTo>
                  <a:cubicBezTo>
                    <a:pt x="0" y="33403"/>
                    <a:pt x="4789" y="21840"/>
                    <a:pt x="13315" y="13315"/>
                  </a:cubicBezTo>
                  <a:cubicBezTo>
                    <a:pt x="21840" y="4789"/>
                    <a:pt x="33403" y="0"/>
                    <a:pt x="4545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87550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5169097" y="1172522"/>
            <a:ext cx="794980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Свойства на светлината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7426551" y="914203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277061" y="2753892"/>
            <a:ext cx="15733878" cy="6504408"/>
            <a:chOff x="0" y="0"/>
            <a:chExt cx="20978504" cy="867254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7002" y="0"/>
              <a:ext cx="6714807" cy="8672545"/>
              <a:chOff x="0" y="0"/>
              <a:chExt cx="3573031" cy="461476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573031" cy="4614767"/>
              </a:xfrm>
              <a:custGeom>
                <a:avLst/>
                <a:gdLst/>
                <a:ahLst/>
                <a:cxnLst/>
                <a:rect r="r" b="b" t="t" l="l"/>
                <a:pathLst>
                  <a:path h="4614767" w="3573031">
                    <a:moveTo>
                      <a:pt x="3448571" y="4614767"/>
                    </a:moveTo>
                    <a:lnTo>
                      <a:pt x="124460" y="4614767"/>
                    </a:lnTo>
                    <a:cubicBezTo>
                      <a:pt x="55880" y="4614767"/>
                      <a:pt x="0" y="4558887"/>
                      <a:pt x="0" y="449030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448571" y="0"/>
                    </a:lnTo>
                    <a:cubicBezTo>
                      <a:pt x="3517150" y="0"/>
                      <a:pt x="3573031" y="55880"/>
                      <a:pt x="3573031" y="124460"/>
                    </a:cubicBezTo>
                    <a:lnTo>
                      <a:pt x="3573031" y="4490307"/>
                    </a:lnTo>
                    <a:cubicBezTo>
                      <a:pt x="3573031" y="4558887"/>
                      <a:pt x="3517150" y="4614767"/>
                      <a:pt x="3448571" y="4614767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</p:grpSp>
        <p:sp>
          <p:nvSpPr>
            <p:cNvPr name="TextBox 11" id="11"/>
            <p:cNvSpPr txBox="true"/>
            <p:nvPr/>
          </p:nvSpPr>
          <p:spPr>
            <a:xfrm rot="0">
              <a:off x="0" y="117969"/>
              <a:ext cx="6721809" cy="9249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805"/>
                </a:lnSpc>
                <a:spcBef>
                  <a:spcPct val="0"/>
                </a:spcBef>
              </a:pPr>
              <a:r>
                <a:rPr lang="en-US" sz="4146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Отражение</a:t>
              </a:r>
            </a:p>
          </p:txBody>
        </p:sp>
        <p:grpSp>
          <p:nvGrpSpPr>
            <p:cNvPr name="Group 12" id="12"/>
            <p:cNvGrpSpPr/>
            <p:nvPr/>
          </p:nvGrpSpPr>
          <p:grpSpPr>
            <a:xfrm rot="0">
              <a:off x="7126534" y="0"/>
              <a:ext cx="6714807" cy="8672545"/>
              <a:chOff x="0" y="0"/>
              <a:chExt cx="3573031" cy="4614767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3573031" cy="4614767"/>
              </a:xfrm>
              <a:custGeom>
                <a:avLst/>
                <a:gdLst/>
                <a:ahLst/>
                <a:cxnLst/>
                <a:rect r="r" b="b" t="t" l="l"/>
                <a:pathLst>
                  <a:path h="4614767" w="3573031">
                    <a:moveTo>
                      <a:pt x="3448571" y="4614767"/>
                    </a:moveTo>
                    <a:lnTo>
                      <a:pt x="124460" y="4614767"/>
                    </a:lnTo>
                    <a:cubicBezTo>
                      <a:pt x="55880" y="4614767"/>
                      <a:pt x="0" y="4558887"/>
                      <a:pt x="0" y="449030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448571" y="0"/>
                    </a:lnTo>
                    <a:cubicBezTo>
                      <a:pt x="3517150" y="0"/>
                      <a:pt x="3573031" y="55880"/>
                      <a:pt x="3573031" y="124460"/>
                    </a:cubicBezTo>
                    <a:lnTo>
                      <a:pt x="3573031" y="4490307"/>
                    </a:lnTo>
                    <a:cubicBezTo>
                      <a:pt x="3573031" y="4558887"/>
                      <a:pt x="3517150" y="4614767"/>
                      <a:pt x="3448571" y="4614767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</p:grpSp>
        <p:sp>
          <p:nvSpPr>
            <p:cNvPr name="TextBox 14" id="14"/>
            <p:cNvSpPr txBox="true"/>
            <p:nvPr/>
          </p:nvSpPr>
          <p:spPr>
            <a:xfrm rot="0">
              <a:off x="7126534" y="117969"/>
              <a:ext cx="6721809" cy="9249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805"/>
                </a:lnSpc>
                <a:spcBef>
                  <a:spcPct val="0"/>
                </a:spcBef>
              </a:pPr>
              <a:r>
                <a:rPr lang="en-US" sz="4146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Пречупване</a:t>
              </a:r>
            </a:p>
          </p:txBody>
        </p:sp>
        <p:grpSp>
          <p:nvGrpSpPr>
            <p:cNvPr name="Group 15" id="15"/>
            <p:cNvGrpSpPr/>
            <p:nvPr/>
          </p:nvGrpSpPr>
          <p:grpSpPr>
            <a:xfrm rot="0">
              <a:off x="14256695" y="0"/>
              <a:ext cx="6714807" cy="8672545"/>
              <a:chOff x="0" y="0"/>
              <a:chExt cx="3573031" cy="4614767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3573031" cy="4614767"/>
              </a:xfrm>
              <a:custGeom>
                <a:avLst/>
                <a:gdLst/>
                <a:ahLst/>
                <a:cxnLst/>
                <a:rect r="r" b="b" t="t" l="l"/>
                <a:pathLst>
                  <a:path h="4614767" w="3573031">
                    <a:moveTo>
                      <a:pt x="3448571" y="4614767"/>
                    </a:moveTo>
                    <a:lnTo>
                      <a:pt x="124460" y="4614767"/>
                    </a:lnTo>
                    <a:cubicBezTo>
                      <a:pt x="55880" y="4614767"/>
                      <a:pt x="0" y="4558887"/>
                      <a:pt x="0" y="449030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448571" y="0"/>
                    </a:lnTo>
                    <a:cubicBezTo>
                      <a:pt x="3517150" y="0"/>
                      <a:pt x="3573031" y="55880"/>
                      <a:pt x="3573031" y="124460"/>
                    </a:cubicBezTo>
                    <a:lnTo>
                      <a:pt x="3573031" y="4490307"/>
                    </a:lnTo>
                    <a:cubicBezTo>
                      <a:pt x="3573031" y="4558887"/>
                      <a:pt x="3517150" y="4614767"/>
                      <a:pt x="3448571" y="4614767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</p:grpSp>
        <p:sp>
          <p:nvSpPr>
            <p:cNvPr name="TextBox 17" id="17"/>
            <p:cNvSpPr txBox="true"/>
            <p:nvPr/>
          </p:nvSpPr>
          <p:spPr>
            <a:xfrm rot="0">
              <a:off x="14256695" y="110222"/>
              <a:ext cx="6721809" cy="9327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805"/>
                </a:lnSpc>
                <a:spcBef>
                  <a:spcPct val="0"/>
                </a:spcBef>
              </a:pPr>
              <a:r>
                <a:rPr lang="en-US" sz="4146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Поглъщане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7020864" y="4405896"/>
            <a:ext cx="4246272" cy="3200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Светлината променя посоката си при преминаване от една среда в друга (например от въздух във вода).</a:t>
            </a:r>
          </a:p>
          <a:p>
            <a:pPr algn="l">
              <a:lnSpc>
                <a:spcPts val="3600"/>
              </a:lnSpc>
            </a:pP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12345282" y="4405896"/>
            <a:ext cx="4246272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При преминаване през различни среди светлината частично се абсорбира (поглъща).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698267" y="4405896"/>
            <a:ext cx="4246272" cy="3200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Светлинният лъч, достигайки до повърхност на границата между две среди, се връща обратно в първата среда, променяйки посоката си на разпространение.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48169" y="2093058"/>
            <a:ext cx="11981107" cy="3301026"/>
            <a:chOff x="0" y="0"/>
            <a:chExt cx="3155518" cy="8694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155518" cy="869406"/>
            </a:xfrm>
            <a:custGeom>
              <a:avLst/>
              <a:gdLst/>
              <a:ahLst/>
              <a:cxnLst/>
              <a:rect r="r" b="b" t="t" l="l"/>
              <a:pathLst>
                <a:path h="869406" w="3155518">
                  <a:moveTo>
                    <a:pt x="32955" y="0"/>
                  </a:moveTo>
                  <a:lnTo>
                    <a:pt x="3122563" y="0"/>
                  </a:lnTo>
                  <a:cubicBezTo>
                    <a:pt x="3140764" y="0"/>
                    <a:pt x="3155518" y="14754"/>
                    <a:pt x="3155518" y="32955"/>
                  </a:cubicBezTo>
                  <a:lnTo>
                    <a:pt x="3155518" y="836451"/>
                  </a:lnTo>
                  <a:cubicBezTo>
                    <a:pt x="3155518" y="854652"/>
                    <a:pt x="3140764" y="869406"/>
                    <a:pt x="3122563" y="869406"/>
                  </a:cubicBezTo>
                  <a:lnTo>
                    <a:pt x="32955" y="869406"/>
                  </a:lnTo>
                  <a:cubicBezTo>
                    <a:pt x="14754" y="869406"/>
                    <a:pt x="0" y="854652"/>
                    <a:pt x="0" y="836451"/>
                  </a:cubicBezTo>
                  <a:lnTo>
                    <a:pt x="0" y="32955"/>
                  </a:lnTo>
                  <a:cubicBezTo>
                    <a:pt x="0" y="14754"/>
                    <a:pt x="14754" y="0"/>
                    <a:pt x="32955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155518" cy="9170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48169" y="489652"/>
            <a:ext cx="10557519" cy="1310627"/>
            <a:chOff x="0" y="0"/>
            <a:chExt cx="14076691" cy="1747503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4076691" cy="1747503"/>
              <a:chOff x="0" y="0"/>
              <a:chExt cx="2500115" cy="310368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500115" cy="310368"/>
              </a:xfrm>
              <a:custGeom>
                <a:avLst/>
                <a:gdLst/>
                <a:ahLst/>
                <a:cxnLst/>
                <a:rect r="r" b="b" t="t" l="l"/>
                <a:pathLst>
                  <a:path h="310368" w="2500115">
                    <a:moveTo>
                      <a:pt x="37399" y="0"/>
                    </a:moveTo>
                    <a:lnTo>
                      <a:pt x="2462717" y="0"/>
                    </a:lnTo>
                    <a:cubicBezTo>
                      <a:pt x="2483371" y="0"/>
                      <a:pt x="2500115" y="16744"/>
                      <a:pt x="2500115" y="37399"/>
                    </a:cubicBezTo>
                    <a:lnTo>
                      <a:pt x="2500115" y="272970"/>
                    </a:lnTo>
                    <a:cubicBezTo>
                      <a:pt x="2500115" y="282888"/>
                      <a:pt x="2496175" y="292401"/>
                      <a:pt x="2489161" y="299414"/>
                    </a:cubicBezTo>
                    <a:cubicBezTo>
                      <a:pt x="2482148" y="306428"/>
                      <a:pt x="2472635" y="310368"/>
                      <a:pt x="2462717" y="310368"/>
                    </a:cubicBezTo>
                    <a:lnTo>
                      <a:pt x="37399" y="310368"/>
                    </a:lnTo>
                    <a:cubicBezTo>
                      <a:pt x="16744" y="310368"/>
                      <a:pt x="0" y="293624"/>
                      <a:pt x="0" y="272970"/>
                    </a:cubicBezTo>
                    <a:lnTo>
                      <a:pt x="0" y="37399"/>
                    </a:lnTo>
                    <a:cubicBezTo>
                      <a:pt x="0" y="27480"/>
                      <a:pt x="3940" y="17967"/>
                      <a:pt x="10954" y="10954"/>
                    </a:cubicBezTo>
                    <a:cubicBezTo>
                      <a:pt x="17967" y="3940"/>
                      <a:pt x="27480" y="0"/>
                      <a:pt x="3739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47625"/>
                <a:ext cx="2500115" cy="35799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598415" y="178179"/>
              <a:ext cx="12879861" cy="12205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785"/>
                </a:lnSpc>
                <a:spcBef>
                  <a:spcPct val="0"/>
                </a:spcBef>
              </a:pPr>
              <a:r>
                <a:rPr lang="en-US" sz="556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Пречупване на светлината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142770" y="6515742"/>
            <a:ext cx="11881372" cy="3454741"/>
            <a:chOff x="0" y="0"/>
            <a:chExt cx="3129250" cy="90989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129250" cy="909891"/>
            </a:xfrm>
            <a:custGeom>
              <a:avLst/>
              <a:gdLst/>
              <a:ahLst/>
              <a:cxnLst/>
              <a:rect r="r" b="b" t="t" l="l"/>
              <a:pathLst>
                <a:path h="909891" w="3129250">
                  <a:moveTo>
                    <a:pt x="33232" y="0"/>
                  </a:moveTo>
                  <a:lnTo>
                    <a:pt x="3096018" y="0"/>
                  </a:lnTo>
                  <a:cubicBezTo>
                    <a:pt x="3104832" y="0"/>
                    <a:pt x="3113285" y="3501"/>
                    <a:pt x="3119517" y="9733"/>
                  </a:cubicBezTo>
                  <a:cubicBezTo>
                    <a:pt x="3125749" y="15965"/>
                    <a:pt x="3129250" y="24418"/>
                    <a:pt x="3129250" y="33232"/>
                  </a:cubicBezTo>
                  <a:lnTo>
                    <a:pt x="3129250" y="876659"/>
                  </a:lnTo>
                  <a:cubicBezTo>
                    <a:pt x="3129250" y="885473"/>
                    <a:pt x="3125749" y="893925"/>
                    <a:pt x="3119517" y="900157"/>
                  </a:cubicBezTo>
                  <a:cubicBezTo>
                    <a:pt x="3113285" y="906389"/>
                    <a:pt x="3104832" y="909891"/>
                    <a:pt x="3096018" y="909891"/>
                  </a:cubicBezTo>
                  <a:lnTo>
                    <a:pt x="33232" y="909891"/>
                  </a:lnTo>
                  <a:cubicBezTo>
                    <a:pt x="24418" y="909891"/>
                    <a:pt x="15965" y="906389"/>
                    <a:pt x="9733" y="900157"/>
                  </a:cubicBezTo>
                  <a:cubicBezTo>
                    <a:pt x="3501" y="893925"/>
                    <a:pt x="0" y="885473"/>
                    <a:pt x="0" y="876659"/>
                  </a:cubicBezTo>
                  <a:lnTo>
                    <a:pt x="0" y="33232"/>
                  </a:lnTo>
                  <a:cubicBezTo>
                    <a:pt x="0" y="24418"/>
                    <a:pt x="3501" y="15965"/>
                    <a:pt x="9733" y="9733"/>
                  </a:cubicBezTo>
                  <a:cubicBezTo>
                    <a:pt x="15965" y="3501"/>
                    <a:pt x="24418" y="0"/>
                    <a:pt x="33232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3129250" cy="9575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true" flipV="false" rot="0">
            <a:off x="12659280" y="373383"/>
            <a:ext cx="5847084" cy="5847084"/>
          </a:xfrm>
          <a:custGeom>
            <a:avLst/>
            <a:gdLst/>
            <a:ahLst/>
            <a:cxnLst/>
            <a:rect r="r" b="b" t="t" l="l"/>
            <a:pathLst>
              <a:path h="5847084" w="5847084">
                <a:moveTo>
                  <a:pt x="5847085" y="0"/>
                </a:moveTo>
                <a:lnTo>
                  <a:pt x="0" y="0"/>
                </a:lnTo>
                <a:lnTo>
                  <a:pt x="0" y="5847084"/>
                </a:lnTo>
                <a:lnTo>
                  <a:pt x="5847085" y="5847084"/>
                </a:lnTo>
                <a:lnTo>
                  <a:pt x="584708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11871" y="8145508"/>
            <a:ext cx="4906661" cy="1925113"/>
            <a:chOff x="0" y="0"/>
            <a:chExt cx="1292289" cy="507026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292289" cy="507026"/>
            </a:xfrm>
            <a:custGeom>
              <a:avLst/>
              <a:gdLst/>
              <a:ahLst/>
              <a:cxnLst/>
              <a:rect r="r" b="b" t="t" l="l"/>
              <a:pathLst>
                <a:path h="507026" w="1292289">
                  <a:moveTo>
                    <a:pt x="0" y="0"/>
                  </a:moveTo>
                  <a:lnTo>
                    <a:pt x="1292289" y="0"/>
                  </a:lnTo>
                  <a:lnTo>
                    <a:pt x="1292289" y="507026"/>
                  </a:lnTo>
                  <a:lnTo>
                    <a:pt x="0" y="507026"/>
                  </a:lnTo>
                  <a:close/>
                </a:path>
              </a:pathLst>
            </a:custGeom>
            <a:solidFill>
              <a:srgbClr val="F4F3F1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1292289" cy="5546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9" id="19"/>
          <p:cNvSpPr/>
          <p:nvPr/>
        </p:nvSpPr>
        <p:spPr>
          <a:xfrm>
            <a:off x="2987548" y="6220467"/>
            <a:ext cx="15828" cy="3793268"/>
          </a:xfrm>
          <a:prstGeom prst="line">
            <a:avLst/>
          </a:prstGeom>
          <a:ln cap="flat" w="57150">
            <a:solidFill>
              <a:srgbClr val="053264"/>
            </a:solidFill>
            <a:prstDash val="sysDash"/>
            <a:headEnd type="none" len="sm" w="sm"/>
            <a:tailEnd type="none" len="sm" w="sm"/>
          </a:ln>
        </p:spPr>
      </p:sp>
      <p:sp>
        <p:nvSpPr>
          <p:cNvPr name="AutoShape 20" id="20"/>
          <p:cNvSpPr/>
          <p:nvPr/>
        </p:nvSpPr>
        <p:spPr>
          <a:xfrm>
            <a:off x="1028700" y="6369143"/>
            <a:ext cx="1924769" cy="1732634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1" id="21"/>
          <p:cNvSpPr/>
          <p:nvPr/>
        </p:nvSpPr>
        <p:spPr>
          <a:xfrm>
            <a:off x="3006367" y="8145508"/>
            <a:ext cx="1065549" cy="1925113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2" id="22"/>
          <p:cNvSpPr/>
          <p:nvPr/>
        </p:nvSpPr>
        <p:spPr>
          <a:xfrm>
            <a:off x="511871" y="8145508"/>
            <a:ext cx="4906661" cy="0"/>
          </a:xfrm>
          <a:prstGeom prst="line">
            <a:avLst/>
          </a:prstGeom>
          <a:ln cap="flat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3" id="23"/>
          <p:cNvSpPr/>
          <p:nvPr/>
        </p:nvSpPr>
        <p:spPr>
          <a:xfrm flipV="true">
            <a:off x="2147812" y="6904067"/>
            <a:ext cx="805657" cy="431129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 flipH="true">
            <a:off x="3003376" y="9258300"/>
            <a:ext cx="623618" cy="89706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511871" y="2371971"/>
            <a:ext cx="11653703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Светлината се пречупва, когато преминава през границата между две среди с различна оптична плътност. При навлизане във втората среда, посоката ѝ на разпространение се изменя.  Големината на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ъгъла на падане</a:t>
            </a: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α (алфа)</a:t>
            </a: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спрямо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ъгъла на пречупване β (бета)</a:t>
            </a: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зависи от това дали светлината се движи от по-рядка към по-плътна среда или обратно.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386713" y="7172967"/>
            <a:ext cx="11393485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Връзката между ъглите на падане и пречупване е установена експериментално от холандския учен Снелиус през XVII век. Според неговия закон, отношението между синуса на ъгъла на падане и синуса на ъгъла на пречупване е константа. Тази константа се нарича </a:t>
            </a:r>
            <a:r>
              <a:rPr lang="en-US" b="true" sz="3000" spc="-198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показател на пречупване (n) </a:t>
            </a: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на втората среда спрямо първата.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144955" y="6323677"/>
            <a:ext cx="2794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FA415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α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206368" y="9392292"/>
            <a:ext cx="28511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FA415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β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793666" y="3687796"/>
            <a:ext cx="11952911" cy="365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Дисперсията е явление, при което бялата светлина се разлага на различни цветове, когато премине през границата между две среди, например през стъклена призма.</a:t>
            </a:r>
          </a:p>
          <a:p>
            <a:pPr algn="ctr">
              <a:lnSpc>
                <a:spcPts val="3600"/>
              </a:lnSpc>
            </a:pPr>
          </a:p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Това се случва, защото различните цветове на светлината (червен, оранжев, жълт, зелен, син, тъмносин и виолетов) имат различна дължина на вълната. Те се пречупват под различни ъгли, затова се разделят и се появява цветна ивица, наречена дисперсионен спектър.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07921" y="1028700"/>
            <a:ext cx="8257372" cy="5067962"/>
          </a:xfrm>
          <a:custGeom>
            <a:avLst/>
            <a:gdLst/>
            <a:ahLst/>
            <a:cxnLst/>
            <a:rect r="r" b="b" t="t" l="l"/>
            <a:pathLst>
              <a:path h="5067962" w="8257372">
                <a:moveTo>
                  <a:pt x="0" y="0"/>
                </a:moveTo>
                <a:lnTo>
                  <a:pt x="8257372" y="0"/>
                </a:lnTo>
                <a:lnTo>
                  <a:pt x="8257372" y="5067962"/>
                </a:lnTo>
                <a:lnTo>
                  <a:pt x="0" y="50679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8407245" y="572483"/>
            <a:ext cx="9339331" cy="2097285"/>
            <a:chOff x="0" y="0"/>
            <a:chExt cx="12452442" cy="2796380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2452442" cy="2796380"/>
              <a:chOff x="0" y="0"/>
              <a:chExt cx="2211638" cy="496656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211637" cy="496656"/>
              </a:xfrm>
              <a:custGeom>
                <a:avLst/>
                <a:gdLst/>
                <a:ahLst/>
                <a:cxnLst/>
                <a:rect r="r" b="b" t="t" l="l"/>
                <a:pathLst>
                  <a:path h="496656" w="2211637">
                    <a:moveTo>
                      <a:pt x="42277" y="0"/>
                    </a:moveTo>
                    <a:lnTo>
                      <a:pt x="2169361" y="0"/>
                    </a:lnTo>
                    <a:cubicBezTo>
                      <a:pt x="2192710" y="0"/>
                      <a:pt x="2211637" y="18928"/>
                      <a:pt x="2211637" y="42277"/>
                    </a:cubicBezTo>
                    <a:lnTo>
                      <a:pt x="2211637" y="454379"/>
                    </a:lnTo>
                    <a:cubicBezTo>
                      <a:pt x="2211637" y="477728"/>
                      <a:pt x="2192710" y="496656"/>
                      <a:pt x="2169361" y="496656"/>
                    </a:cubicBezTo>
                    <a:lnTo>
                      <a:pt x="42277" y="496656"/>
                    </a:lnTo>
                    <a:cubicBezTo>
                      <a:pt x="18928" y="496656"/>
                      <a:pt x="0" y="477728"/>
                      <a:pt x="0" y="454379"/>
                    </a:cubicBezTo>
                    <a:lnTo>
                      <a:pt x="0" y="42277"/>
                    </a:lnTo>
                    <a:cubicBezTo>
                      <a:pt x="0" y="18928"/>
                      <a:pt x="18928" y="0"/>
                      <a:pt x="4227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2211638" cy="5442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744564" y="-12100"/>
              <a:ext cx="10963314" cy="25341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785"/>
                </a:lnSpc>
                <a:spcBef>
                  <a:spcPct val="0"/>
                </a:spcBef>
              </a:pPr>
              <a:r>
                <a:rPr lang="en-US" sz="556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Дисперсия на светлината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741830" y="8114511"/>
            <a:ext cx="17004747" cy="1648260"/>
            <a:chOff x="0" y="0"/>
            <a:chExt cx="22672995" cy="2197680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22672995" cy="2197680"/>
              <a:chOff x="0" y="0"/>
              <a:chExt cx="4478616" cy="43411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4478617" cy="434110"/>
              </a:xfrm>
              <a:custGeom>
                <a:avLst/>
                <a:gdLst/>
                <a:ahLst/>
                <a:cxnLst/>
                <a:rect r="r" b="b" t="t" l="l"/>
                <a:pathLst>
                  <a:path h="434110" w="4478617">
                    <a:moveTo>
                      <a:pt x="23219" y="0"/>
                    </a:moveTo>
                    <a:lnTo>
                      <a:pt x="4455397" y="0"/>
                    </a:lnTo>
                    <a:cubicBezTo>
                      <a:pt x="4461556" y="0"/>
                      <a:pt x="4467461" y="2446"/>
                      <a:pt x="4471816" y="6801"/>
                    </a:cubicBezTo>
                    <a:cubicBezTo>
                      <a:pt x="4476170" y="11155"/>
                      <a:pt x="4478617" y="17061"/>
                      <a:pt x="4478617" y="23219"/>
                    </a:cubicBezTo>
                    <a:lnTo>
                      <a:pt x="4478617" y="410890"/>
                    </a:lnTo>
                    <a:cubicBezTo>
                      <a:pt x="4478617" y="417049"/>
                      <a:pt x="4476170" y="422954"/>
                      <a:pt x="4471816" y="427309"/>
                    </a:cubicBezTo>
                    <a:cubicBezTo>
                      <a:pt x="4467461" y="431663"/>
                      <a:pt x="4461556" y="434110"/>
                      <a:pt x="4455397" y="434110"/>
                    </a:cubicBezTo>
                    <a:lnTo>
                      <a:pt x="23219" y="434110"/>
                    </a:lnTo>
                    <a:cubicBezTo>
                      <a:pt x="17061" y="434110"/>
                      <a:pt x="11155" y="431663"/>
                      <a:pt x="6801" y="427309"/>
                    </a:cubicBezTo>
                    <a:cubicBezTo>
                      <a:pt x="2446" y="422954"/>
                      <a:pt x="0" y="417049"/>
                      <a:pt x="0" y="410890"/>
                    </a:cubicBezTo>
                    <a:lnTo>
                      <a:pt x="0" y="23219"/>
                    </a:lnTo>
                    <a:cubicBezTo>
                      <a:pt x="0" y="17061"/>
                      <a:pt x="2446" y="11155"/>
                      <a:pt x="6801" y="6801"/>
                    </a:cubicBezTo>
                    <a:cubicBezTo>
                      <a:pt x="11155" y="2446"/>
                      <a:pt x="17061" y="0"/>
                      <a:pt x="23219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4478616" cy="48173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09789" y="394254"/>
              <a:ext cx="22053417" cy="12192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00"/>
                </a:lnSpc>
                <a:spcBef>
                  <a:spcPct val="0"/>
                </a:spcBef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За първи път това е наблюдавано от Исак Нютон през 1666 г., когато той пропуснал сноп бяла свет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л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на п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е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з призма и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на е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кр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ан 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</a:t>
              </a:r>
              <a:r>
                <a:rPr lang="en-US" b="true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е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появили цветовете на дъгата.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44781" y="2412035"/>
            <a:ext cx="16414519" cy="2626437"/>
            <a:chOff x="0" y="0"/>
            <a:chExt cx="4323165" cy="69173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323166" cy="691736"/>
            </a:xfrm>
            <a:custGeom>
              <a:avLst/>
              <a:gdLst/>
              <a:ahLst/>
              <a:cxnLst/>
              <a:rect r="r" b="b" t="t" l="l"/>
              <a:pathLst>
                <a:path h="691736" w="4323166">
                  <a:moveTo>
                    <a:pt x="24054" y="0"/>
                  </a:moveTo>
                  <a:lnTo>
                    <a:pt x="4299111" y="0"/>
                  </a:lnTo>
                  <a:cubicBezTo>
                    <a:pt x="4305491" y="0"/>
                    <a:pt x="4311609" y="2534"/>
                    <a:pt x="4316120" y="7045"/>
                  </a:cubicBezTo>
                  <a:cubicBezTo>
                    <a:pt x="4320631" y="11556"/>
                    <a:pt x="4323166" y="17675"/>
                    <a:pt x="4323166" y="24054"/>
                  </a:cubicBezTo>
                  <a:lnTo>
                    <a:pt x="4323166" y="667682"/>
                  </a:lnTo>
                  <a:cubicBezTo>
                    <a:pt x="4323166" y="674062"/>
                    <a:pt x="4320631" y="680180"/>
                    <a:pt x="4316120" y="684691"/>
                  </a:cubicBezTo>
                  <a:cubicBezTo>
                    <a:pt x="4311609" y="689202"/>
                    <a:pt x="4305491" y="691736"/>
                    <a:pt x="4299111" y="691736"/>
                  </a:cubicBezTo>
                  <a:lnTo>
                    <a:pt x="24054" y="691736"/>
                  </a:lnTo>
                  <a:cubicBezTo>
                    <a:pt x="17675" y="691736"/>
                    <a:pt x="11556" y="689202"/>
                    <a:pt x="7045" y="684691"/>
                  </a:cubicBezTo>
                  <a:cubicBezTo>
                    <a:pt x="2534" y="680180"/>
                    <a:pt x="0" y="674062"/>
                    <a:pt x="0" y="667682"/>
                  </a:cubicBezTo>
                  <a:lnTo>
                    <a:pt x="0" y="24054"/>
                  </a:lnTo>
                  <a:cubicBezTo>
                    <a:pt x="0" y="17675"/>
                    <a:pt x="2534" y="11556"/>
                    <a:pt x="7045" y="7045"/>
                  </a:cubicBezTo>
                  <a:cubicBezTo>
                    <a:pt x="11556" y="2534"/>
                    <a:pt x="17675" y="0"/>
                    <a:pt x="24054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323165" cy="73936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67889" y="5945085"/>
            <a:ext cx="7691411" cy="2868652"/>
            <a:chOff x="0" y="0"/>
            <a:chExt cx="10255215" cy="3824870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0255215" cy="3824870"/>
              <a:chOff x="0" y="0"/>
              <a:chExt cx="2025721" cy="755530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025722" cy="755530"/>
              </a:xfrm>
              <a:custGeom>
                <a:avLst/>
                <a:gdLst/>
                <a:ahLst/>
                <a:cxnLst/>
                <a:rect r="r" b="b" t="t" l="l"/>
                <a:pathLst>
                  <a:path h="755530" w="2025722">
                    <a:moveTo>
                      <a:pt x="51335" y="0"/>
                    </a:moveTo>
                    <a:lnTo>
                      <a:pt x="1974387" y="0"/>
                    </a:lnTo>
                    <a:cubicBezTo>
                      <a:pt x="2002738" y="0"/>
                      <a:pt x="2025722" y="22983"/>
                      <a:pt x="2025722" y="51335"/>
                    </a:cubicBezTo>
                    <a:lnTo>
                      <a:pt x="2025722" y="704195"/>
                    </a:lnTo>
                    <a:cubicBezTo>
                      <a:pt x="2025722" y="732546"/>
                      <a:pt x="2002738" y="755530"/>
                      <a:pt x="1974387" y="755530"/>
                    </a:cubicBezTo>
                    <a:lnTo>
                      <a:pt x="51335" y="755530"/>
                    </a:lnTo>
                    <a:cubicBezTo>
                      <a:pt x="22983" y="755530"/>
                      <a:pt x="0" y="732546"/>
                      <a:pt x="0" y="704195"/>
                    </a:cubicBezTo>
                    <a:lnTo>
                      <a:pt x="0" y="51335"/>
                    </a:lnTo>
                    <a:cubicBezTo>
                      <a:pt x="0" y="22983"/>
                      <a:pt x="22983" y="0"/>
                      <a:pt x="5133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2025721" cy="80315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379902" y="753560"/>
              <a:ext cx="9340036" cy="23272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480"/>
                </a:lnSpc>
              </a:pPr>
              <a:r>
                <a:rPr lang="en-US" sz="2900" spc="-19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Различните цветове и материали поглъщат светлината по различен начин.</a:t>
              </a:r>
            </a:p>
            <a:p>
              <a:pPr algn="l" marL="0" indent="0" lvl="0">
                <a:lnSpc>
                  <a:spcPts val="3480"/>
                </a:lnSpc>
                <a:spcBef>
                  <a:spcPct val="0"/>
                </a:spcBef>
              </a:pPr>
              <a:r>
                <a:rPr lang="en-US" sz="2900" spc="-19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Тъмните предмети се нагряват по-бързо на слънце, защото поглъщат повече светлина.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844781" y="551979"/>
            <a:ext cx="9619480" cy="953442"/>
            <a:chOff x="0" y="0"/>
            <a:chExt cx="12825974" cy="1271256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12825974" cy="1271256"/>
              <a:chOff x="0" y="0"/>
              <a:chExt cx="2314376" cy="229391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2314376" cy="229391"/>
              </a:xfrm>
              <a:custGeom>
                <a:avLst/>
                <a:gdLst/>
                <a:ahLst/>
                <a:cxnLst/>
                <a:rect r="r" b="b" t="t" l="l"/>
                <a:pathLst>
                  <a:path h="229391" w="2314376">
                    <a:moveTo>
                      <a:pt x="41046" y="0"/>
                    </a:moveTo>
                    <a:lnTo>
                      <a:pt x="2273330" y="0"/>
                    </a:lnTo>
                    <a:cubicBezTo>
                      <a:pt x="2284217" y="0"/>
                      <a:pt x="2294657" y="4324"/>
                      <a:pt x="2302354" y="12022"/>
                    </a:cubicBezTo>
                    <a:cubicBezTo>
                      <a:pt x="2310052" y="19720"/>
                      <a:pt x="2314376" y="30160"/>
                      <a:pt x="2314376" y="41046"/>
                    </a:cubicBezTo>
                    <a:lnTo>
                      <a:pt x="2314376" y="188345"/>
                    </a:lnTo>
                    <a:cubicBezTo>
                      <a:pt x="2314376" y="199231"/>
                      <a:pt x="2310052" y="209671"/>
                      <a:pt x="2302354" y="217369"/>
                    </a:cubicBezTo>
                    <a:cubicBezTo>
                      <a:pt x="2294657" y="225067"/>
                      <a:pt x="2284217" y="229391"/>
                      <a:pt x="2273330" y="229391"/>
                    </a:cubicBezTo>
                    <a:lnTo>
                      <a:pt x="41046" y="229391"/>
                    </a:lnTo>
                    <a:cubicBezTo>
                      <a:pt x="30160" y="229391"/>
                      <a:pt x="19720" y="225067"/>
                      <a:pt x="12022" y="217369"/>
                    </a:cubicBezTo>
                    <a:cubicBezTo>
                      <a:pt x="4324" y="209671"/>
                      <a:pt x="0" y="199231"/>
                      <a:pt x="0" y="188345"/>
                    </a:cubicBezTo>
                    <a:lnTo>
                      <a:pt x="0" y="41046"/>
                    </a:lnTo>
                    <a:cubicBezTo>
                      <a:pt x="0" y="30160"/>
                      <a:pt x="4324" y="19720"/>
                      <a:pt x="12022" y="12022"/>
                    </a:cubicBezTo>
                    <a:cubicBezTo>
                      <a:pt x="19720" y="4324"/>
                      <a:pt x="30160" y="0"/>
                      <a:pt x="41046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2314376" cy="27701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189973" y="-13408"/>
              <a:ext cx="12466647" cy="1202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662"/>
                </a:lnSpc>
                <a:spcBef>
                  <a:spcPct val="0"/>
                </a:spcBef>
              </a:pPr>
              <a:r>
                <a:rPr lang="en-US" sz="547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Поглъщане на светлина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-1254553" y="3887685"/>
            <a:ext cx="4702629" cy="4114800"/>
          </a:xfrm>
          <a:custGeom>
            <a:avLst/>
            <a:gdLst/>
            <a:ahLst/>
            <a:cxnLst/>
            <a:rect r="r" b="b" t="t" l="l"/>
            <a:pathLst>
              <a:path h="4114800" w="4702629">
                <a:moveTo>
                  <a:pt x="0" y="0"/>
                </a:moveTo>
                <a:lnTo>
                  <a:pt x="4702628" y="0"/>
                </a:lnTo>
                <a:lnTo>
                  <a:pt x="47026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826587" y="7546151"/>
            <a:ext cx="3801389" cy="2860545"/>
          </a:xfrm>
          <a:custGeom>
            <a:avLst/>
            <a:gdLst/>
            <a:ahLst/>
            <a:cxnLst/>
            <a:rect r="r" b="b" t="t" l="l"/>
            <a:pathLst>
              <a:path h="2860545" w="3801389">
                <a:moveTo>
                  <a:pt x="0" y="0"/>
                </a:moveTo>
                <a:lnTo>
                  <a:pt x="3801389" y="0"/>
                </a:lnTo>
                <a:lnTo>
                  <a:pt x="3801389" y="2860545"/>
                </a:lnTo>
                <a:lnTo>
                  <a:pt x="0" y="28605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1108676">
            <a:off x="5068255" y="7052038"/>
            <a:ext cx="3303363" cy="2238028"/>
          </a:xfrm>
          <a:custGeom>
            <a:avLst/>
            <a:gdLst/>
            <a:ahLst/>
            <a:cxnLst/>
            <a:rect r="r" b="b" t="t" l="l"/>
            <a:pathLst>
              <a:path h="2238028" w="3303363">
                <a:moveTo>
                  <a:pt x="0" y="0"/>
                </a:moveTo>
                <a:lnTo>
                  <a:pt x="3303363" y="0"/>
                </a:lnTo>
                <a:lnTo>
                  <a:pt x="3303363" y="2238028"/>
                </a:lnTo>
                <a:lnTo>
                  <a:pt x="0" y="22380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889469" y="7666019"/>
            <a:ext cx="496461" cy="1438637"/>
          </a:xfrm>
          <a:custGeom>
            <a:avLst/>
            <a:gdLst/>
            <a:ahLst/>
            <a:cxnLst/>
            <a:rect r="r" b="b" t="t" l="l"/>
            <a:pathLst>
              <a:path h="1438637" w="496461">
                <a:moveTo>
                  <a:pt x="0" y="0"/>
                </a:moveTo>
                <a:lnTo>
                  <a:pt x="496461" y="0"/>
                </a:lnTo>
                <a:lnTo>
                  <a:pt x="496461" y="1438637"/>
                </a:lnTo>
                <a:lnTo>
                  <a:pt x="0" y="143863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50255" t="0" r="-1523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96761" y="2894098"/>
            <a:ext cx="15647097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0"/>
              </a:lnSpc>
            </a:pPr>
            <a:r>
              <a:rPr lang="en-US" sz="2900" spc="-19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Когато светлината попадне върху някакъв обект, част от нея се поглъща и се преобразува в друг тип енергия, например топлинна.  Съгласно Закона на Бугер-Ламберт-Беер,</a:t>
            </a:r>
          </a:p>
          <a:p>
            <a:pPr algn="l">
              <a:lnSpc>
                <a:spcPts val="3480"/>
              </a:lnSpc>
            </a:pPr>
            <a:r>
              <a:rPr lang="en-US" sz="2900" spc="-19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 </a:t>
            </a:r>
            <a:r>
              <a:rPr lang="en-US" sz="2900" spc="-19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интензитетът на светлината намалява експоненциално с дебелината на поглъщащия слой и концентрацията на веществото. 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8158158" y="6735476"/>
            <a:ext cx="584167" cy="1435576"/>
          </a:xfrm>
          <a:custGeom>
            <a:avLst/>
            <a:gdLst/>
            <a:ahLst/>
            <a:cxnLst/>
            <a:rect r="r" b="b" t="t" l="l"/>
            <a:pathLst>
              <a:path h="1435576" w="584167">
                <a:moveTo>
                  <a:pt x="0" y="0"/>
                </a:moveTo>
                <a:lnTo>
                  <a:pt x="584167" y="0"/>
                </a:lnTo>
                <a:lnTo>
                  <a:pt x="584167" y="1435576"/>
                </a:lnTo>
                <a:lnTo>
                  <a:pt x="0" y="143557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00497" t="-677" r="-99849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425787" y="1028700"/>
            <a:ext cx="13436426" cy="968548"/>
            <a:chOff x="0" y="0"/>
            <a:chExt cx="3538812" cy="2550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538812" cy="255091"/>
            </a:xfrm>
            <a:custGeom>
              <a:avLst/>
              <a:gdLst/>
              <a:ahLst/>
              <a:cxnLst/>
              <a:rect r="r" b="b" t="t" l="l"/>
              <a:pathLst>
                <a:path h="255091" w="3538812">
                  <a:moveTo>
                    <a:pt x="29386" y="0"/>
                  </a:moveTo>
                  <a:lnTo>
                    <a:pt x="3509426" y="0"/>
                  </a:lnTo>
                  <a:cubicBezTo>
                    <a:pt x="3525655" y="0"/>
                    <a:pt x="3538812" y="13156"/>
                    <a:pt x="3538812" y="29386"/>
                  </a:cubicBezTo>
                  <a:lnTo>
                    <a:pt x="3538812" y="225705"/>
                  </a:lnTo>
                  <a:cubicBezTo>
                    <a:pt x="3538812" y="241934"/>
                    <a:pt x="3525655" y="255091"/>
                    <a:pt x="3509426" y="255091"/>
                  </a:cubicBezTo>
                  <a:lnTo>
                    <a:pt x="29386" y="255091"/>
                  </a:lnTo>
                  <a:cubicBezTo>
                    <a:pt x="13156" y="255091"/>
                    <a:pt x="0" y="241934"/>
                    <a:pt x="0" y="225705"/>
                  </a:cubicBezTo>
                  <a:lnTo>
                    <a:pt x="0" y="29386"/>
                  </a:lnTo>
                  <a:cubicBezTo>
                    <a:pt x="0" y="13156"/>
                    <a:pt x="13156" y="0"/>
                    <a:pt x="29386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538812" cy="3027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7426551" y="-116266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206062" y="4076809"/>
            <a:ext cx="13875876" cy="2442070"/>
            <a:chOff x="0" y="0"/>
            <a:chExt cx="18501168" cy="3256093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9867345" y="0"/>
              <a:ext cx="8633823" cy="3256093"/>
              <a:chOff x="0" y="0"/>
              <a:chExt cx="1705446" cy="643179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705446" cy="643179"/>
              </a:xfrm>
              <a:custGeom>
                <a:avLst/>
                <a:gdLst/>
                <a:ahLst/>
                <a:cxnLst/>
                <a:rect r="r" b="b" t="t" l="l"/>
                <a:pathLst>
                  <a:path h="643179" w="1705446">
                    <a:moveTo>
                      <a:pt x="60975" y="0"/>
                    </a:moveTo>
                    <a:lnTo>
                      <a:pt x="1644471" y="0"/>
                    </a:lnTo>
                    <a:cubicBezTo>
                      <a:pt x="1678147" y="0"/>
                      <a:pt x="1705446" y="27300"/>
                      <a:pt x="1705446" y="60975"/>
                    </a:cubicBezTo>
                    <a:lnTo>
                      <a:pt x="1705446" y="582204"/>
                    </a:lnTo>
                    <a:cubicBezTo>
                      <a:pt x="1705446" y="598375"/>
                      <a:pt x="1699022" y="613885"/>
                      <a:pt x="1687587" y="625320"/>
                    </a:cubicBezTo>
                    <a:cubicBezTo>
                      <a:pt x="1676152" y="636755"/>
                      <a:pt x="1660643" y="643179"/>
                      <a:pt x="1644471" y="643179"/>
                    </a:cubicBezTo>
                    <a:lnTo>
                      <a:pt x="60975" y="643179"/>
                    </a:lnTo>
                    <a:cubicBezTo>
                      <a:pt x="44804" y="643179"/>
                      <a:pt x="29294" y="636755"/>
                      <a:pt x="17859" y="625320"/>
                    </a:cubicBezTo>
                    <a:cubicBezTo>
                      <a:pt x="6424" y="613885"/>
                      <a:pt x="0" y="598375"/>
                      <a:pt x="0" y="582204"/>
                    </a:cubicBezTo>
                    <a:lnTo>
                      <a:pt x="0" y="60975"/>
                    </a:lnTo>
                    <a:cubicBezTo>
                      <a:pt x="0" y="44804"/>
                      <a:pt x="6424" y="29294"/>
                      <a:pt x="17859" y="17859"/>
                    </a:cubicBezTo>
                    <a:cubicBezTo>
                      <a:pt x="29294" y="6424"/>
                      <a:pt x="44804" y="0"/>
                      <a:pt x="6097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47625"/>
                <a:ext cx="1705446" cy="69080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10892106" y="713647"/>
              <a:ext cx="6584300" cy="18288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600"/>
                </a:lnSpc>
                <a:spcBef>
                  <a:spcPct val="0"/>
                </a:spcBef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гледално отражение - светлината се отразява от гладка повърхност.</a:t>
              </a:r>
            </a:p>
          </p:txBody>
        </p:sp>
        <p:grpSp>
          <p:nvGrpSpPr>
            <p:cNvPr name="Group 12" id="12"/>
            <p:cNvGrpSpPr/>
            <p:nvPr/>
          </p:nvGrpSpPr>
          <p:grpSpPr>
            <a:xfrm rot="0">
              <a:off x="0" y="0"/>
              <a:ext cx="8797294" cy="3256093"/>
              <a:chOff x="0" y="0"/>
              <a:chExt cx="1737737" cy="643179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737737" cy="643179"/>
              </a:xfrm>
              <a:custGeom>
                <a:avLst/>
                <a:gdLst/>
                <a:ahLst/>
                <a:cxnLst/>
                <a:rect r="r" b="b" t="t" l="l"/>
                <a:pathLst>
                  <a:path h="643179" w="1737737">
                    <a:moveTo>
                      <a:pt x="59842" y="0"/>
                    </a:moveTo>
                    <a:lnTo>
                      <a:pt x="1677895" y="0"/>
                    </a:lnTo>
                    <a:cubicBezTo>
                      <a:pt x="1693766" y="0"/>
                      <a:pt x="1708987" y="6305"/>
                      <a:pt x="1720210" y="17527"/>
                    </a:cubicBezTo>
                    <a:cubicBezTo>
                      <a:pt x="1731432" y="28750"/>
                      <a:pt x="1737737" y="43971"/>
                      <a:pt x="1737737" y="59842"/>
                    </a:cubicBezTo>
                    <a:lnTo>
                      <a:pt x="1737737" y="583337"/>
                    </a:lnTo>
                    <a:cubicBezTo>
                      <a:pt x="1737737" y="599208"/>
                      <a:pt x="1731432" y="614429"/>
                      <a:pt x="1720210" y="625652"/>
                    </a:cubicBezTo>
                    <a:cubicBezTo>
                      <a:pt x="1708987" y="636874"/>
                      <a:pt x="1693766" y="643179"/>
                      <a:pt x="1677895" y="643179"/>
                    </a:cubicBezTo>
                    <a:lnTo>
                      <a:pt x="59842" y="643179"/>
                    </a:lnTo>
                    <a:cubicBezTo>
                      <a:pt x="43971" y="643179"/>
                      <a:pt x="28750" y="636874"/>
                      <a:pt x="17527" y="625652"/>
                    </a:cubicBezTo>
                    <a:cubicBezTo>
                      <a:pt x="6305" y="614429"/>
                      <a:pt x="0" y="599208"/>
                      <a:pt x="0" y="583337"/>
                    </a:cubicBezTo>
                    <a:lnTo>
                      <a:pt x="0" y="59842"/>
                    </a:lnTo>
                    <a:cubicBezTo>
                      <a:pt x="0" y="43971"/>
                      <a:pt x="6305" y="28750"/>
                      <a:pt x="17527" y="17527"/>
                    </a:cubicBezTo>
                    <a:cubicBezTo>
                      <a:pt x="28750" y="6305"/>
                      <a:pt x="43971" y="0"/>
                      <a:pt x="5984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1737737" cy="69080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66357" y="713647"/>
              <a:ext cx="8064579" cy="18288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600"/>
                </a:lnSpc>
                <a:spcBef>
                  <a:spcPct val="0"/>
                </a:spcBef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</a:t>
              </a: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ифузно отражение - повърхността е неравна и светлината се разпръсква в различни посоки.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028700" y="6895320"/>
            <a:ext cx="8386527" cy="3553791"/>
          </a:xfrm>
          <a:custGeom>
            <a:avLst/>
            <a:gdLst/>
            <a:ahLst/>
            <a:cxnLst/>
            <a:rect r="r" b="b" t="t" l="l"/>
            <a:pathLst>
              <a:path h="3553791" w="8386527">
                <a:moveTo>
                  <a:pt x="0" y="0"/>
                </a:moveTo>
                <a:lnTo>
                  <a:pt x="8386527" y="0"/>
                </a:lnTo>
                <a:lnTo>
                  <a:pt x="8386527" y="3553791"/>
                </a:lnTo>
                <a:lnTo>
                  <a:pt x="0" y="35537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9855829" y="6905030"/>
            <a:ext cx="7392283" cy="3381970"/>
          </a:xfrm>
          <a:custGeom>
            <a:avLst/>
            <a:gdLst/>
            <a:ahLst/>
            <a:cxnLst/>
            <a:rect r="r" b="b" t="t" l="l"/>
            <a:pathLst>
              <a:path h="3381970" w="7392283">
                <a:moveTo>
                  <a:pt x="0" y="0"/>
                </a:moveTo>
                <a:lnTo>
                  <a:pt x="7392283" y="0"/>
                </a:lnTo>
                <a:lnTo>
                  <a:pt x="7392283" y="3381970"/>
                </a:lnTo>
                <a:lnTo>
                  <a:pt x="0" y="33819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2425787" y="1035560"/>
            <a:ext cx="1287724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Отражение на светлината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425787" y="2486134"/>
            <a:ext cx="13436426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Отражението на светлината е явление, при което светлината се връща обратно, когато достигне границата между две среди.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580512" y="1028700"/>
            <a:ext cx="9126975" cy="1671439"/>
            <a:chOff x="0" y="0"/>
            <a:chExt cx="2403812" cy="44021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03812" cy="440214"/>
            </a:xfrm>
            <a:custGeom>
              <a:avLst/>
              <a:gdLst/>
              <a:ahLst/>
              <a:cxnLst/>
              <a:rect r="r" b="b" t="t" l="l"/>
              <a:pathLst>
                <a:path h="440214" w="2403812">
                  <a:moveTo>
                    <a:pt x="43261" y="0"/>
                  </a:moveTo>
                  <a:lnTo>
                    <a:pt x="2360552" y="0"/>
                  </a:lnTo>
                  <a:cubicBezTo>
                    <a:pt x="2384444" y="0"/>
                    <a:pt x="2403812" y="19368"/>
                    <a:pt x="2403812" y="43261"/>
                  </a:cubicBezTo>
                  <a:lnTo>
                    <a:pt x="2403812" y="396954"/>
                  </a:lnTo>
                  <a:cubicBezTo>
                    <a:pt x="2403812" y="408427"/>
                    <a:pt x="2399255" y="419431"/>
                    <a:pt x="2391142" y="427544"/>
                  </a:cubicBezTo>
                  <a:cubicBezTo>
                    <a:pt x="2383029" y="435657"/>
                    <a:pt x="2372025" y="440214"/>
                    <a:pt x="2360552" y="440214"/>
                  </a:cubicBezTo>
                  <a:lnTo>
                    <a:pt x="43261" y="440214"/>
                  </a:lnTo>
                  <a:cubicBezTo>
                    <a:pt x="19368" y="440214"/>
                    <a:pt x="0" y="420846"/>
                    <a:pt x="0" y="396954"/>
                  </a:cubicBezTo>
                  <a:lnTo>
                    <a:pt x="0" y="43261"/>
                  </a:lnTo>
                  <a:cubicBezTo>
                    <a:pt x="0" y="19368"/>
                    <a:pt x="19368" y="0"/>
                    <a:pt x="4326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403812" cy="4878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0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4762827"/>
            <a:ext cx="4400856" cy="4114800"/>
          </a:xfrm>
          <a:custGeom>
            <a:avLst/>
            <a:gdLst/>
            <a:ahLst/>
            <a:cxnLst/>
            <a:rect r="r" b="b" t="t" l="l"/>
            <a:pathLst>
              <a:path h="4114800" w="4400856">
                <a:moveTo>
                  <a:pt x="0" y="0"/>
                </a:moveTo>
                <a:lnTo>
                  <a:pt x="4400856" y="0"/>
                </a:lnTo>
                <a:lnTo>
                  <a:pt x="44008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712573" y="3391227"/>
            <a:ext cx="12862854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Пълното вътрешно отражение е оптично явление, при което светлината, преминаваща от оптично по-плътна към оптично по-рядка среда, се отразява изцяло обратно в първата среда, когато ъгълът на падане е по-голям от граничния ъгъл. Това води до пълно отсъствие на пречупване на светлината. Използва се в оптични влакна, призми за обръщане на образи и светлоотразители. 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4873737" y="7523464"/>
            <a:ext cx="8602408" cy="2849548"/>
          </a:xfrm>
          <a:custGeom>
            <a:avLst/>
            <a:gdLst/>
            <a:ahLst/>
            <a:cxnLst/>
            <a:rect r="r" b="b" t="t" l="l"/>
            <a:pathLst>
              <a:path h="2849548" w="8602408">
                <a:moveTo>
                  <a:pt x="0" y="0"/>
                </a:moveTo>
                <a:lnTo>
                  <a:pt x="8602408" y="0"/>
                </a:lnTo>
                <a:lnTo>
                  <a:pt x="8602408" y="2849547"/>
                </a:lnTo>
                <a:lnTo>
                  <a:pt x="0" y="28495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5891192" y="7908861"/>
            <a:ext cx="808440" cy="707385"/>
            <a:chOff x="0" y="0"/>
            <a:chExt cx="812800" cy="7112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A4155"/>
            </a:solidFill>
            <a:ln w="85725" cap="sq">
              <a:solidFill>
                <a:srgbClr val="F9F9F7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127000" y="2825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5335554" y="1045085"/>
            <a:ext cx="7830756" cy="1562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Пълно вътрешно отражение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8739780" y="7908861"/>
            <a:ext cx="808440" cy="707385"/>
            <a:chOff x="0" y="0"/>
            <a:chExt cx="812800" cy="7112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A4155"/>
            </a:solidFill>
            <a:ln w="85725" cap="sq">
              <a:solidFill>
                <a:srgbClr val="F9F9F7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127000" y="2825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586570" y="7908861"/>
            <a:ext cx="808440" cy="707385"/>
            <a:chOff x="0" y="0"/>
            <a:chExt cx="812800" cy="7112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A4155"/>
            </a:solidFill>
            <a:ln w="85725" cap="sq">
              <a:solidFill>
                <a:srgbClr val="F9F9F7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127000" y="2825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030491" y="1609156"/>
            <a:ext cx="7670496" cy="6611417"/>
            <a:chOff x="0" y="0"/>
            <a:chExt cx="10227328" cy="8815223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580646"/>
              <a:ext cx="10227328" cy="8234577"/>
              <a:chOff x="0" y="0"/>
              <a:chExt cx="2020213" cy="1626583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2020213" cy="1626583"/>
              </a:xfrm>
              <a:custGeom>
                <a:avLst/>
                <a:gdLst/>
                <a:ahLst/>
                <a:cxnLst/>
                <a:rect r="r" b="b" t="t" l="l"/>
                <a:pathLst>
                  <a:path h="1626583" w="2020213">
                    <a:moveTo>
                      <a:pt x="51475" y="0"/>
                    </a:moveTo>
                    <a:lnTo>
                      <a:pt x="1968738" y="0"/>
                    </a:lnTo>
                    <a:cubicBezTo>
                      <a:pt x="1997167" y="0"/>
                      <a:pt x="2020213" y="23046"/>
                      <a:pt x="2020213" y="51475"/>
                    </a:cubicBezTo>
                    <a:lnTo>
                      <a:pt x="2020213" y="1575108"/>
                    </a:lnTo>
                    <a:cubicBezTo>
                      <a:pt x="2020213" y="1603537"/>
                      <a:pt x="1997167" y="1626583"/>
                      <a:pt x="1968738" y="1626583"/>
                    </a:cubicBezTo>
                    <a:lnTo>
                      <a:pt x="51475" y="1626583"/>
                    </a:lnTo>
                    <a:cubicBezTo>
                      <a:pt x="23046" y="1626583"/>
                      <a:pt x="0" y="1603537"/>
                      <a:pt x="0" y="1575108"/>
                    </a:cubicBezTo>
                    <a:lnTo>
                      <a:pt x="0" y="51475"/>
                    </a:lnTo>
                    <a:cubicBezTo>
                      <a:pt x="0" y="23046"/>
                      <a:pt x="23046" y="0"/>
                      <a:pt x="5147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47625"/>
                <a:ext cx="2020213" cy="167420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1752955" y="0"/>
              <a:ext cx="6128347" cy="1161292"/>
              <a:chOff x="0" y="0"/>
              <a:chExt cx="1210538" cy="22939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210538" cy="229391"/>
              </a:xfrm>
              <a:custGeom>
                <a:avLst/>
                <a:gdLst/>
                <a:ahLst/>
                <a:cxnLst/>
                <a:rect r="r" b="b" t="t" l="l"/>
                <a:pathLst>
                  <a:path h="229391" w="1210538">
                    <a:moveTo>
                      <a:pt x="85904" y="0"/>
                    </a:moveTo>
                    <a:lnTo>
                      <a:pt x="1124634" y="0"/>
                    </a:lnTo>
                    <a:cubicBezTo>
                      <a:pt x="1147417" y="0"/>
                      <a:pt x="1169267" y="9051"/>
                      <a:pt x="1185377" y="25161"/>
                    </a:cubicBezTo>
                    <a:cubicBezTo>
                      <a:pt x="1201487" y="41271"/>
                      <a:pt x="1210538" y="63121"/>
                      <a:pt x="1210538" y="85904"/>
                    </a:cubicBezTo>
                    <a:lnTo>
                      <a:pt x="1210538" y="143487"/>
                    </a:lnTo>
                    <a:cubicBezTo>
                      <a:pt x="1210538" y="166270"/>
                      <a:pt x="1201487" y="188120"/>
                      <a:pt x="1185377" y="204230"/>
                    </a:cubicBezTo>
                    <a:cubicBezTo>
                      <a:pt x="1169267" y="220340"/>
                      <a:pt x="1147417" y="229391"/>
                      <a:pt x="1124634" y="229391"/>
                    </a:cubicBezTo>
                    <a:lnTo>
                      <a:pt x="85904" y="229391"/>
                    </a:lnTo>
                    <a:cubicBezTo>
                      <a:pt x="63121" y="229391"/>
                      <a:pt x="41271" y="220340"/>
                      <a:pt x="25161" y="204230"/>
                    </a:cubicBezTo>
                    <a:cubicBezTo>
                      <a:pt x="9051" y="188120"/>
                      <a:pt x="0" y="166270"/>
                      <a:pt x="0" y="143487"/>
                    </a:cubicBezTo>
                    <a:lnTo>
                      <a:pt x="0" y="85904"/>
                    </a:lnTo>
                    <a:cubicBezTo>
                      <a:pt x="0" y="63121"/>
                      <a:pt x="9051" y="41271"/>
                      <a:pt x="25161" y="25161"/>
                    </a:cubicBezTo>
                    <a:cubicBezTo>
                      <a:pt x="41271" y="9051"/>
                      <a:pt x="63121" y="0"/>
                      <a:pt x="85904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1210538" cy="27701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 marL="0" indent="0" lvl="0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2158053" y="47246"/>
              <a:ext cx="5394140" cy="990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299"/>
                </a:lnSpc>
                <a:spcBef>
                  <a:spcPct val="0"/>
                </a:spcBef>
              </a:pPr>
              <a:r>
                <a:rPr lang="en-US" sz="45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Цветовете...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1026698" y="1453392"/>
              <a:ext cx="8173932" cy="73152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600"/>
                </a:lnSpc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Цветът на един обект зависи от начина, по който той взаимодейства със светлината.</a:t>
              </a:r>
            </a:p>
            <a:p>
              <a:pPr algn="l">
                <a:lnSpc>
                  <a:spcPts val="3600"/>
                </a:lnSpc>
              </a:pPr>
            </a:p>
            <a:p>
              <a:pPr algn="l" marL="647700" indent="-323850" lvl="1">
                <a:lnSpc>
                  <a:spcPts val="3600"/>
                </a:lnSpc>
                <a:buFont typeface="Arial"/>
                <a:buChar char="•"/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Когато светлината попадне върху даден предмет, част от нея се отразява, а останалата се поглъща.</a:t>
              </a:r>
            </a:p>
            <a:p>
              <a:pPr algn="l">
                <a:lnSpc>
                  <a:spcPts val="3600"/>
                </a:lnSpc>
              </a:pPr>
            </a:p>
            <a:p>
              <a:pPr algn="l" marL="647700" indent="-323850" lvl="1">
                <a:lnSpc>
                  <a:spcPts val="3600"/>
                </a:lnSpc>
                <a:buFont typeface="Arial"/>
                <a:buChar char="•"/>
              </a:pPr>
              <a:r>
                <a:rPr lang="en-US" sz="3000" spc="-19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Цветът, който виждаме, е този, който се отразява към очите ни.</a:t>
              </a:r>
            </a:p>
            <a:p>
              <a:pPr algn="l" marL="0" indent="0" lvl="0">
                <a:lnSpc>
                  <a:spcPts val="36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4370976" y="914203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71972" y="572483"/>
            <a:ext cx="2289047" cy="2539858"/>
          </a:xfrm>
          <a:custGeom>
            <a:avLst/>
            <a:gdLst/>
            <a:ahLst/>
            <a:cxnLst/>
            <a:rect r="r" b="b" t="t" l="l"/>
            <a:pathLst>
              <a:path h="2539858" w="2289047">
                <a:moveTo>
                  <a:pt x="0" y="0"/>
                </a:moveTo>
                <a:lnTo>
                  <a:pt x="2289047" y="0"/>
                </a:lnTo>
                <a:lnTo>
                  <a:pt x="2289047" y="2539858"/>
                </a:lnTo>
                <a:lnTo>
                  <a:pt x="0" y="253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6196783" y="3683990"/>
            <a:ext cx="2459536" cy="2662556"/>
          </a:xfrm>
          <a:custGeom>
            <a:avLst/>
            <a:gdLst/>
            <a:ahLst/>
            <a:cxnLst/>
            <a:rect r="r" b="b" t="t" l="l"/>
            <a:pathLst>
              <a:path h="2662556" w="2459536">
                <a:moveTo>
                  <a:pt x="0" y="0"/>
                </a:moveTo>
                <a:lnTo>
                  <a:pt x="2459536" y="0"/>
                </a:lnTo>
                <a:lnTo>
                  <a:pt x="2459536" y="2662556"/>
                </a:lnTo>
                <a:lnTo>
                  <a:pt x="0" y="26625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380628" y="6964375"/>
            <a:ext cx="3294948" cy="2512398"/>
          </a:xfrm>
          <a:custGeom>
            <a:avLst/>
            <a:gdLst/>
            <a:ahLst/>
            <a:cxnLst/>
            <a:rect r="r" b="b" t="t" l="l"/>
            <a:pathLst>
              <a:path h="2512398" w="3294948">
                <a:moveTo>
                  <a:pt x="0" y="0"/>
                </a:moveTo>
                <a:lnTo>
                  <a:pt x="3294949" y="0"/>
                </a:lnTo>
                <a:lnTo>
                  <a:pt x="3294949" y="2512398"/>
                </a:lnTo>
                <a:lnTo>
                  <a:pt x="0" y="251239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530531" y="1283540"/>
            <a:ext cx="6130449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Червената ябълка поглъща всички цветове, освен червения, който се отразява.</a:t>
            </a:r>
          </a:p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202654" y="4229100"/>
            <a:ext cx="5760001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Черните дрехи поглъщат почти цялата светлина, затова имат черен цвят и се нагряват по-бързо.</a:t>
            </a:r>
          </a:p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5006927" y="7400372"/>
            <a:ext cx="4654052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Белият лист отразява почти всички цветове, затова изглежда бял.</a:t>
            </a:r>
          </a:p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22605" y="572483"/>
            <a:ext cx="6443878" cy="870969"/>
            <a:chOff x="0" y="0"/>
            <a:chExt cx="1697153" cy="2293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697153" cy="229391"/>
            </a:xfrm>
            <a:custGeom>
              <a:avLst/>
              <a:gdLst/>
              <a:ahLst/>
              <a:cxnLst/>
              <a:rect r="r" b="b" t="t" l="l"/>
              <a:pathLst>
                <a:path h="229391" w="1697153">
                  <a:moveTo>
                    <a:pt x="61273" y="0"/>
                  </a:moveTo>
                  <a:lnTo>
                    <a:pt x="1635880" y="0"/>
                  </a:lnTo>
                  <a:cubicBezTo>
                    <a:pt x="1652131" y="0"/>
                    <a:pt x="1667716" y="6456"/>
                    <a:pt x="1679207" y="17947"/>
                  </a:cubicBezTo>
                  <a:cubicBezTo>
                    <a:pt x="1690698" y="29438"/>
                    <a:pt x="1697153" y="45023"/>
                    <a:pt x="1697153" y="61273"/>
                  </a:cubicBezTo>
                  <a:lnTo>
                    <a:pt x="1697153" y="168118"/>
                  </a:lnTo>
                  <a:cubicBezTo>
                    <a:pt x="1697153" y="184368"/>
                    <a:pt x="1690698" y="199954"/>
                    <a:pt x="1679207" y="211444"/>
                  </a:cubicBezTo>
                  <a:cubicBezTo>
                    <a:pt x="1667716" y="222935"/>
                    <a:pt x="1652131" y="229391"/>
                    <a:pt x="1635880" y="229391"/>
                  </a:cubicBezTo>
                  <a:lnTo>
                    <a:pt x="61273" y="229391"/>
                  </a:lnTo>
                  <a:cubicBezTo>
                    <a:pt x="27433" y="229391"/>
                    <a:pt x="0" y="201958"/>
                    <a:pt x="0" y="168118"/>
                  </a:cubicBezTo>
                  <a:lnTo>
                    <a:pt x="0" y="61273"/>
                  </a:lnTo>
                  <a:cubicBezTo>
                    <a:pt x="0" y="45023"/>
                    <a:pt x="6456" y="29438"/>
                    <a:pt x="17947" y="17947"/>
                  </a:cubicBezTo>
                  <a:cubicBezTo>
                    <a:pt x="29438" y="6456"/>
                    <a:pt x="45023" y="0"/>
                    <a:pt x="61273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697153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822605" y="2066243"/>
            <a:ext cx="7190394" cy="3843057"/>
            <a:chOff x="0" y="0"/>
            <a:chExt cx="1893766" cy="101216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93766" cy="1012163"/>
            </a:xfrm>
            <a:custGeom>
              <a:avLst/>
              <a:gdLst/>
              <a:ahLst/>
              <a:cxnLst/>
              <a:rect r="r" b="b" t="t" l="l"/>
              <a:pathLst>
                <a:path h="1012163" w="1893766">
                  <a:moveTo>
                    <a:pt x="54912" y="0"/>
                  </a:moveTo>
                  <a:lnTo>
                    <a:pt x="1838855" y="0"/>
                  </a:lnTo>
                  <a:cubicBezTo>
                    <a:pt x="1853418" y="0"/>
                    <a:pt x="1867385" y="5785"/>
                    <a:pt x="1877683" y="16083"/>
                  </a:cubicBezTo>
                  <a:cubicBezTo>
                    <a:pt x="1887981" y="26381"/>
                    <a:pt x="1893766" y="40348"/>
                    <a:pt x="1893766" y="54912"/>
                  </a:cubicBezTo>
                  <a:lnTo>
                    <a:pt x="1893766" y="957251"/>
                  </a:lnTo>
                  <a:cubicBezTo>
                    <a:pt x="1893766" y="987578"/>
                    <a:pt x="1869181" y="1012163"/>
                    <a:pt x="1838855" y="1012163"/>
                  </a:cubicBezTo>
                  <a:lnTo>
                    <a:pt x="54912" y="1012163"/>
                  </a:lnTo>
                  <a:cubicBezTo>
                    <a:pt x="24585" y="1012163"/>
                    <a:pt x="0" y="987578"/>
                    <a:pt x="0" y="957251"/>
                  </a:cubicBezTo>
                  <a:lnTo>
                    <a:pt x="0" y="54912"/>
                  </a:lnTo>
                  <a:cubicBezTo>
                    <a:pt x="0" y="24585"/>
                    <a:pt x="24585" y="0"/>
                    <a:pt x="54912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1893766" cy="10597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22605" y="6122591"/>
            <a:ext cx="7190394" cy="3843057"/>
            <a:chOff x="0" y="0"/>
            <a:chExt cx="1893766" cy="101216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893766" cy="1012163"/>
            </a:xfrm>
            <a:custGeom>
              <a:avLst/>
              <a:gdLst/>
              <a:ahLst/>
              <a:cxnLst/>
              <a:rect r="r" b="b" t="t" l="l"/>
              <a:pathLst>
                <a:path h="1012163" w="1893766">
                  <a:moveTo>
                    <a:pt x="54912" y="0"/>
                  </a:moveTo>
                  <a:lnTo>
                    <a:pt x="1838855" y="0"/>
                  </a:lnTo>
                  <a:cubicBezTo>
                    <a:pt x="1853418" y="0"/>
                    <a:pt x="1867385" y="5785"/>
                    <a:pt x="1877683" y="16083"/>
                  </a:cubicBezTo>
                  <a:cubicBezTo>
                    <a:pt x="1887981" y="26381"/>
                    <a:pt x="1893766" y="40348"/>
                    <a:pt x="1893766" y="54912"/>
                  </a:cubicBezTo>
                  <a:lnTo>
                    <a:pt x="1893766" y="957251"/>
                  </a:lnTo>
                  <a:cubicBezTo>
                    <a:pt x="1893766" y="987578"/>
                    <a:pt x="1869181" y="1012163"/>
                    <a:pt x="1838855" y="1012163"/>
                  </a:cubicBezTo>
                  <a:lnTo>
                    <a:pt x="54912" y="1012163"/>
                  </a:lnTo>
                  <a:cubicBezTo>
                    <a:pt x="24585" y="1012163"/>
                    <a:pt x="0" y="987578"/>
                    <a:pt x="0" y="957251"/>
                  </a:cubicBezTo>
                  <a:lnTo>
                    <a:pt x="0" y="54912"/>
                  </a:lnTo>
                  <a:cubicBezTo>
                    <a:pt x="0" y="24585"/>
                    <a:pt x="24585" y="0"/>
                    <a:pt x="54912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1893766" cy="10597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8569180" y="2066243"/>
            <a:ext cx="7190394" cy="3843057"/>
            <a:chOff x="0" y="0"/>
            <a:chExt cx="1893766" cy="101216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893766" cy="1012163"/>
            </a:xfrm>
            <a:custGeom>
              <a:avLst/>
              <a:gdLst/>
              <a:ahLst/>
              <a:cxnLst/>
              <a:rect r="r" b="b" t="t" l="l"/>
              <a:pathLst>
                <a:path h="1012163" w="1893766">
                  <a:moveTo>
                    <a:pt x="54912" y="0"/>
                  </a:moveTo>
                  <a:lnTo>
                    <a:pt x="1838855" y="0"/>
                  </a:lnTo>
                  <a:cubicBezTo>
                    <a:pt x="1853418" y="0"/>
                    <a:pt x="1867385" y="5785"/>
                    <a:pt x="1877683" y="16083"/>
                  </a:cubicBezTo>
                  <a:cubicBezTo>
                    <a:pt x="1887981" y="26381"/>
                    <a:pt x="1893766" y="40348"/>
                    <a:pt x="1893766" y="54912"/>
                  </a:cubicBezTo>
                  <a:lnTo>
                    <a:pt x="1893766" y="957251"/>
                  </a:lnTo>
                  <a:cubicBezTo>
                    <a:pt x="1893766" y="987578"/>
                    <a:pt x="1869181" y="1012163"/>
                    <a:pt x="1838855" y="1012163"/>
                  </a:cubicBezTo>
                  <a:lnTo>
                    <a:pt x="54912" y="1012163"/>
                  </a:lnTo>
                  <a:cubicBezTo>
                    <a:pt x="24585" y="1012163"/>
                    <a:pt x="0" y="987578"/>
                    <a:pt x="0" y="957251"/>
                  </a:cubicBezTo>
                  <a:lnTo>
                    <a:pt x="0" y="54912"/>
                  </a:lnTo>
                  <a:cubicBezTo>
                    <a:pt x="0" y="24585"/>
                    <a:pt x="24585" y="0"/>
                    <a:pt x="54912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1893766" cy="10597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8569180" y="6098883"/>
            <a:ext cx="7190394" cy="3843057"/>
            <a:chOff x="0" y="0"/>
            <a:chExt cx="1893766" cy="1012163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893766" cy="1012163"/>
            </a:xfrm>
            <a:custGeom>
              <a:avLst/>
              <a:gdLst/>
              <a:ahLst/>
              <a:cxnLst/>
              <a:rect r="r" b="b" t="t" l="l"/>
              <a:pathLst>
                <a:path h="1012163" w="1893766">
                  <a:moveTo>
                    <a:pt x="54912" y="0"/>
                  </a:moveTo>
                  <a:lnTo>
                    <a:pt x="1838855" y="0"/>
                  </a:lnTo>
                  <a:cubicBezTo>
                    <a:pt x="1853418" y="0"/>
                    <a:pt x="1867385" y="5785"/>
                    <a:pt x="1877683" y="16083"/>
                  </a:cubicBezTo>
                  <a:cubicBezTo>
                    <a:pt x="1887981" y="26381"/>
                    <a:pt x="1893766" y="40348"/>
                    <a:pt x="1893766" y="54912"/>
                  </a:cubicBezTo>
                  <a:lnTo>
                    <a:pt x="1893766" y="957251"/>
                  </a:lnTo>
                  <a:cubicBezTo>
                    <a:pt x="1893766" y="987578"/>
                    <a:pt x="1869181" y="1012163"/>
                    <a:pt x="1838855" y="1012163"/>
                  </a:cubicBezTo>
                  <a:lnTo>
                    <a:pt x="54912" y="1012163"/>
                  </a:lnTo>
                  <a:cubicBezTo>
                    <a:pt x="24585" y="1012163"/>
                    <a:pt x="0" y="987578"/>
                    <a:pt x="0" y="957251"/>
                  </a:cubicBezTo>
                  <a:lnTo>
                    <a:pt x="0" y="54912"/>
                  </a:lnTo>
                  <a:cubicBezTo>
                    <a:pt x="0" y="24585"/>
                    <a:pt x="24585" y="0"/>
                    <a:pt x="54912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1893766" cy="10597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562642" y="588867"/>
            <a:ext cx="5110905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Какво научихме?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59885" y="3257785"/>
            <a:ext cx="5576040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Защо лъжицата изглежда пречупена, когато е потопена в чаша с вода?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940737" y="7147550"/>
            <a:ext cx="4494507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Какво означава пълно вътрешно отражение и къде се използва?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679749" y="3257785"/>
            <a:ext cx="4969256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Можем ли да видим образа в огледалото, ако светлината не се отразява?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994418" y="7147550"/>
            <a:ext cx="4339918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Защо звездите „мигат“, когато ги гледаме от Земята?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DAG0VnhPijs</dc:identifier>
  <dcterms:modified xsi:type="dcterms:W3CDTF">2011-08-01T06:04:30Z</dcterms:modified>
  <cp:revision>1</cp:revision>
  <dc:title>Оптични явления</dc:title>
</cp:coreProperties>
</file>