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video/mp4" Extension="mp4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x="18288000" cy="10287000"/>
  <p:notesSz cx="6858000" cy="9144000"/>
  <p:embeddedFontLst>
    <p:embeddedFont>
      <p:font typeface="Gilam Bold" charset="1" panose="00000800000000000000"/>
      <p:regular r:id="rId18"/>
    </p:embeddedFont>
    <p:embeddedFont>
      <p:font typeface="Gilam" charset="1" panose="00000600000000000000"/>
      <p:regular r:id="rId19"/>
    </p:embeddedFont>
    <p:embeddedFont>
      <p:font typeface="Gilam Italics" charset="1" panose="00000600000000000000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6.png" Type="http://schemas.openxmlformats.org/officeDocument/2006/relationships/image"/><Relationship Id="rId11" Target="../media/image17.svg" Type="http://schemas.openxmlformats.org/officeDocument/2006/relationships/image"/><Relationship Id="rId12" Target="../media/image18.png" Type="http://schemas.openxmlformats.org/officeDocument/2006/relationships/image"/><Relationship Id="rId13" Target="../media/image19.svg" Type="http://schemas.openxmlformats.org/officeDocument/2006/relationships/image"/><Relationship Id="rId14" Target="../media/image1.png" Type="http://schemas.openxmlformats.org/officeDocument/2006/relationships/image"/><Relationship Id="rId2" Target="../media/image8.png" Type="http://schemas.openxmlformats.org/officeDocument/2006/relationships/image"/><Relationship Id="rId3" Target="../media/image9.svg" Type="http://schemas.openxmlformats.org/officeDocument/2006/relationships/image"/><Relationship Id="rId4" Target="../media/image10.png" Type="http://schemas.openxmlformats.org/officeDocument/2006/relationships/image"/><Relationship Id="rId5" Target="../media/image11.svg" Type="http://schemas.openxmlformats.org/officeDocument/2006/relationships/image"/><Relationship Id="rId6" Target="../media/image12.png" Type="http://schemas.openxmlformats.org/officeDocument/2006/relationships/image"/><Relationship Id="rId7" Target="../media/image13.svg" Type="http://schemas.openxmlformats.org/officeDocument/2006/relationships/image"/><Relationship Id="rId8" Target="../media/image14.png" Type="http://schemas.openxmlformats.org/officeDocument/2006/relationships/image"/><Relationship Id="rId9" Target="../media/image15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0.jpeg" Type="http://schemas.openxmlformats.org/officeDocument/2006/relationships/image"/><Relationship Id="rId3" Target="../media/VADbyFYKNzU.mp4" Type="http://schemas.openxmlformats.org/officeDocument/2006/relationships/video"/><Relationship Id="rId4" Target="../media/VADbyFYKNzU.mp4" Type="http://schemas.microsoft.com/office/2007/relationships/media"/><Relationship Id="rId5" Target="../media/image1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Relationship Id="rId3" Target="../media/image7.svg" Type="http://schemas.openxmlformats.org/officeDocument/2006/relationships/image"/><Relationship Id="rId4" Target="../media/image4.png" Type="http://schemas.openxmlformats.org/officeDocument/2006/relationships/image"/><Relationship Id="rId5" Target="../media/image5.svg" Type="http://schemas.openxmlformats.org/officeDocument/2006/relationships/image"/><Relationship Id="rId6" Target="../media/image1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8.svg" Type="http://schemas.openxmlformats.org/officeDocument/2006/relationships/image"/><Relationship Id="rId11" Target="../media/image29.png" Type="http://schemas.openxmlformats.org/officeDocument/2006/relationships/image"/><Relationship Id="rId12" Target="../media/image30.svg" Type="http://schemas.openxmlformats.org/officeDocument/2006/relationships/image"/><Relationship Id="rId2" Target="../media/image1.png" Type="http://schemas.openxmlformats.org/officeDocument/2006/relationships/image"/><Relationship Id="rId3" Target="../media/image21.png" Type="http://schemas.openxmlformats.org/officeDocument/2006/relationships/image"/><Relationship Id="rId4" Target="../media/image22.svg" Type="http://schemas.openxmlformats.org/officeDocument/2006/relationships/image"/><Relationship Id="rId5" Target="../media/image23.png" Type="http://schemas.openxmlformats.org/officeDocument/2006/relationships/image"/><Relationship Id="rId6" Target="../media/image24.svg" Type="http://schemas.openxmlformats.org/officeDocument/2006/relationships/image"/><Relationship Id="rId7" Target="../media/image25.png" Type="http://schemas.openxmlformats.org/officeDocument/2006/relationships/image"/><Relationship Id="rId8" Target="../media/image26.svg" Type="http://schemas.openxmlformats.org/officeDocument/2006/relationships/image"/><Relationship Id="rId9" Target="../media/image27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.png" Type="http://schemas.openxmlformats.org/officeDocument/2006/relationships/image"/><Relationship Id="rId2" Target="../media/image31.png" Type="http://schemas.openxmlformats.org/officeDocument/2006/relationships/image"/><Relationship Id="rId3" Target="../media/image32.svg" Type="http://schemas.openxmlformats.org/officeDocument/2006/relationships/image"/><Relationship Id="rId4" Target="../media/image33.png" Type="http://schemas.openxmlformats.org/officeDocument/2006/relationships/image"/><Relationship Id="rId5" Target="../media/image34.svg" Type="http://schemas.openxmlformats.org/officeDocument/2006/relationships/image"/><Relationship Id="rId6" Target="../media/image35.png" Type="http://schemas.openxmlformats.org/officeDocument/2006/relationships/image"/><Relationship Id="rId7" Target="../media/image36.svg" Type="http://schemas.openxmlformats.org/officeDocument/2006/relationships/image"/><Relationship Id="rId8" Target="../media/image37.png" Type="http://schemas.openxmlformats.org/officeDocument/2006/relationships/image"/><Relationship Id="rId9" Target="../media/image38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39.png" Type="http://schemas.openxmlformats.org/officeDocument/2006/relationships/image"/><Relationship Id="rId5" Target="../media/image40.svg" Type="http://schemas.openxmlformats.org/officeDocument/2006/relationships/image"/><Relationship Id="rId6" Target="../media/image1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.png" Type="http://schemas.openxmlformats.org/officeDocument/2006/relationships/image"/><Relationship Id="rId2" Target="../media/image31.png" Type="http://schemas.openxmlformats.org/officeDocument/2006/relationships/image"/><Relationship Id="rId3" Target="../media/image32.svg" Type="http://schemas.openxmlformats.org/officeDocument/2006/relationships/image"/><Relationship Id="rId4" Target="../media/image33.png" Type="http://schemas.openxmlformats.org/officeDocument/2006/relationships/image"/><Relationship Id="rId5" Target="../media/image34.svg" Type="http://schemas.openxmlformats.org/officeDocument/2006/relationships/image"/><Relationship Id="rId6" Target="../media/image35.png" Type="http://schemas.openxmlformats.org/officeDocument/2006/relationships/image"/><Relationship Id="rId7" Target="../media/image36.svg" Type="http://schemas.openxmlformats.org/officeDocument/2006/relationships/image"/><Relationship Id="rId8" Target="../media/image41.png" Type="http://schemas.openxmlformats.org/officeDocument/2006/relationships/image"/><Relationship Id="rId9" Target="../media/image42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svg" Type="http://schemas.openxmlformats.org/officeDocument/2006/relationships/image"/><Relationship Id="rId4" Target="../media/image4.png" Type="http://schemas.openxmlformats.org/officeDocument/2006/relationships/image"/><Relationship Id="rId5" Target="../media/image5.svg" Type="http://schemas.openxmlformats.org/officeDocument/2006/relationships/image"/><Relationship Id="rId6" Target="../media/image6.png" Type="http://schemas.openxmlformats.org/officeDocument/2006/relationships/image"/><Relationship Id="rId7" Target="../media/image7.svg" Type="http://schemas.openxmlformats.org/officeDocument/2006/relationships/image"/><Relationship Id="rId8" Target="../media/image1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3.jpeg" Type="http://schemas.openxmlformats.org/officeDocument/2006/relationships/image"/><Relationship Id="rId3" Target="../media/image1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3.jpeg" Type="http://schemas.openxmlformats.org/officeDocument/2006/relationships/image"/><Relationship Id="rId3" Target="../media/image1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5143500"/>
            <a:ext cx="18288000" cy="5143500"/>
            <a:chOff x="0" y="0"/>
            <a:chExt cx="4816593" cy="135466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816592" cy="1354667"/>
            </a:xfrm>
            <a:custGeom>
              <a:avLst/>
              <a:gdLst/>
              <a:ahLst/>
              <a:cxnLst/>
              <a:rect r="r" b="b" t="t" l="l"/>
              <a:pathLst>
                <a:path h="1354667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1354667"/>
                  </a:lnTo>
                  <a:lnTo>
                    <a:pt x="0" y="1354667"/>
                  </a:ln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816593" cy="139276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4463699" y="6054078"/>
            <a:ext cx="9360601" cy="1198109"/>
            <a:chOff x="0" y="0"/>
            <a:chExt cx="12480802" cy="1597479"/>
          </a:xfrm>
        </p:grpSpPr>
        <p:grpSp>
          <p:nvGrpSpPr>
            <p:cNvPr name="Group 6" id="6"/>
            <p:cNvGrpSpPr/>
            <p:nvPr/>
          </p:nvGrpSpPr>
          <p:grpSpPr>
            <a:xfrm rot="0">
              <a:off x="0" y="0"/>
              <a:ext cx="12480802" cy="1597479"/>
              <a:chOff x="0" y="0"/>
              <a:chExt cx="2658919" cy="340328"/>
            </a:xfrm>
          </p:grpSpPr>
          <p:sp>
            <p:nvSpPr>
              <p:cNvPr name="Freeform 7" id="7"/>
              <p:cNvSpPr/>
              <p:nvPr/>
            </p:nvSpPr>
            <p:spPr>
              <a:xfrm flipH="false" flipV="false" rot="0">
                <a:off x="0" y="0"/>
                <a:ext cx="2658919" cy="340328"/>
              </a:xfrm>
              <a:custGeom>
                <a:avLst/>
                <a:gdLst/>
                <a:ahLst/>
                <a:cxnLst/>
                <a:rect r="r" b="b" t="t" l="l"/>
                <a:pathLst>
                  <a:path h="340328" w="2658919">
                    <a:moveTo>
                      <a:pt x="0" y="0"/>
                    </a:moveTo>
                    <a:lnTo>
                      <a:pt x="2658919" y="0"/>
                    </a:lnTo>
                    <a:lnTo>
                      <a:pt x="2658919" y="340328"/>
                    </a:lnTo>
                    <a:lnTo>
                      <a:pt x="0" y="340328"/>
                    </a:lnTo>
                    <a:close/>
                  </a:path>
                </a:pathLst>
              </a:custGeom>
              <a:solidFill>
                <a:srgbClr val="FA4155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8" id="8"/>
              <p:cNvSpPr txBox="true"/>
              <p:nvPr/>
            </p:nvSpPr>
            <p:spPr>
              <a:xfrm>
                <a:off x="0" y="-38100"/>
                <a:ext cx="2658919" cy="378428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6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9" id="9"/>
            <p:cNvSpPr txBox="true"/>
            <p:nvPr/>
          </p:nvSpPr>
          <p:spPr>
            <a:xfrm rot="0">
              <a:off x="380630" y="289369"/>
              <a:ext cx="11719541" cy="93301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924"/>
                </a:lnSpc>
                <a:spcBef>
                  <a:spcPct val="0"/>
                </a:spcBef>
              </a:pPr>
              <a:r>
                <a:rPr lang="en-US" b="true" sz="4231">
                  <a:solidFill>
                    <a:srgbClr val="FFFFFF"/>
                  </a:solidFill>
                  <a:latin typeface="Gilam Bold"/>
                  <a:ea typeface="Gilam Bold"/>
                  <a:cs typeface="Gilam Bold"/>
                  <a:sym typeface="Gilam Bold"/>
                </a:rPr>
                <a:t>УСТРОЙСТВО И ФУНКЦИИ НА</a:t>
              </a: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16158760" y="-19244"/>
            <a:ext cx="2201080" cy="733693"/>
          </a:xfrm>
          <a:custGeom>
            <a:avLst/>
            <a:gdLst/>
            <a:ahLst/>
            <a:cxnLst/>
            <a:rect r="r" b="b" t="t" l="l"/>
            <a:pathLst>
              <a:path h="733693" w="2201080">
                <a:moveTo>
                  <a:pt x="0" y="0"/>
                </a:moveTo>
                <a:lnTo>
                  <a:pt x="2201080" y="0"/>
                </a:lnTo>
                <a:lnTo>
                  <a:pt x="2201080" y="733693"/>
                </a:lnTo>
                <a:lnTo>
                  <a:pt x="0" y="73369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1028700" y="347602"/>
            <a:ext cx="16230600" cy="5476995"/>
            <a:chOff x="0" y="0"/>
            <a:chExt cx="21640800" cy="730266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1881348" y="1052259"/>
              <a:ext cx="2377770" cy="5198143"/>
            </a:xfrm>
            <a:custGeom>
              <a:avLst/>
              <a:gdLst/>
              <a:ahLst/>
              <a:cxnLst/>
              <a:rect r="r" b="b" t="t" l="l"/>
              <a:pathLst>
                <a:path h="5198143" w="2377770">
                  <a:moveTo>
                    <a:pt x="0" y="0"/>
                  </a:moveTo>
                  <a:lnTo>
                    <a:pt x="2377770" y="0"/>
                  </a:lnTo>
                  <a:lnTo>
                    <a:pt x="2377770" y="5198143"/>
                  </a:lnTo>
                  <a:lnTo>
                    <a:pt x="0" y="519814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-132741" b="0"/>
              </a:stretch>
            </a:blip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5135418" y="908130"/>
              <a:ext cx="2084832" cy="5486400"/>
            </a:xfrm>
            <a:custGeom>
              <a:avLst/>
              <a:gdLst/>
              <a:ahLst/>
              <a:cxnLst/>
              <a:rect r="r" b="b" t="t" l="l"/>
              <a:pathLst>
                <a:path h="5486400" w="2084832">
                  <a:moveTo>
                    <a:pt x="0" y="0"/>
                  </a:moveTo>
                  <a:lnTo>
                    <a:pt x="2084832" y="0"/>
                  </a:lnTo>
                  <a:lnTo>
                    <a:pt x="2084832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4" id="14"/>
            <p:cNvSpPr/>
            <p:nvPr/>
          </p:nvSpPr>
          <p:spPr>
            <a:xfrm flipH="false" flipV="false" rot="0">
              <a:off x="0" y="908130"/>
              <a:ext cx="1008650" cy="5408289"/>
            </a:xfrm>
            <a:custGeom>
              <a:avLst/>
              <a:gdLst/>
              <a:ahLst/>
              <a:cxnLst/>
              <a:rect r="r" b="b" t="t" l="l"/>
              <a:pathLst>
                <a:path h="5408289" w="1008650">
                  <a:moveTo>
                    <a:pt x="0" y="0"/>
                  </a:moveTo>
                  <a:lnTo>
                    <a:pt x="1008650" y="0"/>
                  </a:lnTo>
                  <a:lnTo>
                    <a:pt x="1008650" y="5408289"/>
                  </a:lnTo>
                  <a:lnTo>
                    <a:pt x="0" y="540828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-106695" b="-1444"/>
              </a:stretch>
            </a:blipFill>
          </p:spPr>
        </p:sp>
        <p:sp>
          <p:nvSpPr>
            <p:cNvPr name="Freeform 15" id="15"/>
            <p:cNvSpPr/>
            <p:nvPr/>
          </p:nvSpPr>
          <p:spPr>
            <a:xfrm flipH="false" flipV="false" rot="0">
              <a:off x="14475375" y="908130"/>
              <a:ext cx="2084832" cy="5486400"/>
            </a:xfrm>
            <a:custGeom>
              <a:avLst/>
              <a:gdLst/>
              <a:ahLst/>
              <a:cxnLst/>
              <a:rect r="r" b="b" t="t" l="l"/>
              <a:pathLst>
                <a:path h="5486400" w="2084832">
                  <a:moveTo>
                    <a:pt x="0" y="0"/>
                  </a:moveTo>
                  <a:lnTo>
                    <a:pt x="2084832" y="0"/>
                  </a:lnTo>
                  <a:lnTo>
                    <a:pt x="2084832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6" id="16"/>
            <p:cNvSpPr/>
            <p:nvPr/>
          </p:nvSpPr>
          <p:spPr>
            <a:xfrm flipH="false" flipV="false" rot="0">
              <a:off x="17366605" y="1052259"/>
              <a:ext cx="2377770" cy="5198143"/>
            </a:xfrm>
            <a:custGeom>
              <a:avLst/>
              <a:gdLst/>
              <a:ahLst/>
              <a:cxnLst/>
              <a:rect r="r" b="b" t="t" l="l"/>
              <a:pathLst>
                <a:path h="5198143" w="2377770">
                  <a:moveTo>
                    <a:pt x="0" y="0"/>
                  </a:moveTo>
                  <a:lnTo>
                    <a:pt x="2377769" y="0"/>
                  </a:lnTo>
                  <a:lnTo>
                    <a:pt x="2377769" y="5198143"/>
                  </a:lnTo>
                  <a:lnTo>
                    <a:pt x="0" y="519814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-132741" b="0"/>
              </a:stretch>
            </a:blipFill>
          </p:spPr>
        </p:sp>
        <p:sp>
          <p:nvSpPr>
            <p:cNvPr name="Freeform 17" id="17"/>
            <p:cNvSpPr/>
            <p:nvPr/>
          </p:nvSpPr>
          <p:spPr>
            <a:xfrm flipH="false" flipV="false" rot="0">
              <a:off x="20658724" y="908130"/>
              <a:ext cx="982076" cy="5486400"/>
            </a:xfrm>
            <a:custGeom>
              <a:avLst/>
              <a:gdLst/>
              <a:ahLst/>
              <a:cxnLst/>
              <a:rect r="r" b="b" t="t" l="l"/>
              <a:pathLst>
                <a:path h="5486400" w="982076">
                  <a:moveTo>
                    <a:pt x="0" y="0"/>
                  </a:moveTo>
                  <a:lnTo>
                    <a:pt x="982076" y="0"/>
                  </a:lnTo>
                  <a:lnTo>
                    <a:pt x="982076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-112288" t="0" r="0" b="0"/>
              </a:stretch>
            </a:blipFill>
          </p:spPr>
        </p:sp>
        <p:sp>
          <p:nvSpPr>
            <p:cNvPr name="Freeform 18" id="18"/>
            <p:cNvSpPr/>
            <p:nvPr/>
          </p:nvSpPr>
          <p:spPr>
            <a:xfrm flipH="false" flipV="false" rot="-3115990">
              <a:off x="8330946" y="908130"/>
              <a:ext cx="4978908" cy="5486400"/>
            </a:xfrm>
            <a:custGeom>
              <a:avLst/>
              <a:gdLst/>
              <a:ahLst/>
              <a:cxnLst/>
              <a:rect r="r" b="b" t="t" l="l"/>
              <a:pathLst>
                <a:path h="5486400" w="4978908">
                  <a:moveTo>
                    <a:pt x="0" y="0"/>
                  </a:moveTo>
                  <a:lnTo>
                    <a:pt x="4978908" y="0"/>
                  </a:lnTo>
                  <a:lnTo>
                    <a:pt x="4978908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19" id="19"/>
          <p:cNvSpPr txBox="true"/>
          <p:nvPr/>
        </p:nvSpPr>
        <p:spPr>
          <a:xfrm rot="0">
            <a:off x="1222369" y="7129907"/>
            <a:ext cx="15843263" cy="22476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8386"/>
              </a:lnSpc>
              <a:spcBef>
                <a:spcPct val="0"/>
              </a:spcBef>
            </a:pPr>
            <a:r>
              <a:rPr lang="en-US" b="true" sz="13133">
                <a:solidFill>
                  <a:srgbClr val="FFFFFF"/>
                </a:solidFill>
                <a:latin typeface="Gilam Bold"/>
                <a:ea typeface="Gilam Bold"/>
                <a:cs typeface="Gilam Bold"/>
                <a:sym typeface="Gilam Bold"/>
              </a:rPr>
              <a:t>ДНК И РНК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9667875" cy="10287000"/>
            <a:chOff x="0" y="0"/>
            <a:chExt cx="2546272" cy="27093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546272" cy="2709333"/>
            </a:xfrm>
            <a:custGeom>
              <a:avLst/>
              <a:gdLst/>
              <a:ahLst/>
              <a:cxnLst/>
              <a:rect r="r" b="b" t="t" l="l"/>
              <a:pathLst>
                <a:path h="2709333" w="2546272">
                  <a:moveTo>
                    <a:pt x="0" y="0"/>
                  </a:moveTo>
                  <a:lnTo>
                    <a:pt x="2546272" y="0"/>
                  </a:lnTo>
                  <a:lnTo>
                    <a:pt x="254627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546272" cy="27474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4445964" y="1028700"/>
            <a:ext cx="2463282" cy="8229600"/>
          </a:xfrm>
          <a:custGeom>
            <a:avLst/>
            <a:gdLst/>
            <a:ahLst/>
            <a:cxnLst/>
            <a:rect r="r" b="b" t="t" l="l"/>
            <a:pathLst>
              <a:path h="8229600" w="2463282">
                <a:moveTo>
                  <a:pt x="0" y="0"/>
                </a:moveTo>
                <a:lnTo>
                  <a:pt x="2463282" y="0"/>
                </a:lnTo>
                <a:lnTo>
                  <a:pt x="2463282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7099746" y="1028700"/>
            <a:ext cx="2541247" cy="8229600"/>
          </a:xfrm>
          <a:custGeom>
            <a:avLst/>
            <a:gdLst/>
            <a:ahLst/>
            <a:cxnLst/>
            <a:rect r="r" b="b" t="t" l="l"/>
            <a:pathLst>
              <a:path h="8229600" w="2541247">
                <a:moveTo>
                  <a:pt x="0" y="0"/>
                </a:moveTo>
                <a:lnTo>
                  <a:pt x="2541246" y="0"/>
                </a:lnTo>
                <a:lnTo>
                  <a:pt x="254124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10475016" y="3430703"/>
            <a:ext cx="3942307" cy="5827597"/>
            <a:chOff x="0" y="0"/>
            <a:chExt cx="5256410" cy="777013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2479829" cy="7770130"/>
            </a:xfrm>
            <a:custGeom>
              <a:avLst/>
              <a:gdLst/>
              <a:ahLst/>
              <a:cxnLst/>
              <a:rect r="r" b="b" t="t" l="l"/>
              <a:pathLst>
                <a:path h="7770130" w="2479829">
                  <a:moveTo>
                    <a:pt x="0" y="0"/>
                  </a:moveTo>
                  <a:lnTo>
                    <a:pt x="2479829" y="0"/>
                  </a:lnTo>
                  <a:lnTo>
                    <a:pt x="2479829" y="7770130"/>
                  </a:lnTo>
                  <a:lnTo>
                    <a:pt x="0" y="777013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9" id="9"/>
            <p:cNvSpPr/>
            <p:nvPr/>
          </p:nvSpPr>
          <p:spPr>
            <a:xfrm flipH="false" flipV="false" rot="0">
              <a:off x="2730746" y="0"/>
              <a:ext cx="2525664" cy="7770130"/>
            </a:xfrm>
            <a:custGeom>
              <a:avLst/>
              <a:gdLst/>
              <a:ahLst/>
              <a:cxnLst/>
              <a:rect r="r" b="b" t="t" l="l"/>
              <a:pathLst>
                <a:path h="7770130" w="2525664">
                  <a:moveTo>
                    <a:pt x="0" y="0"/>
                  </a:moveTo>
                  <a:lnTo>
                    <a:pt x="2525664" y="0"/>
                  </a:lnTo>
                  <a:lnTo>
                    <a:pt x="2525664" y="7770130"/>
                  </a:lnTo>
                  <a:lnTo>
                    <a:pt x="0" y="777013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1118043" y="492148"/>
            <a:ext cx="7431789" cy="1941059"/>
            <a:chOff x="0" y="0"/>
            <a:chExt cx="9909052" cy="2588079"/>
          </a:xfrm>
        </p:grpSpPr>
        <p:grpSp>
          <p:nvGrpSpPr>
            <p:cNvPr name="Group 11" id="11"/>
            <p:cNvGrpSpPr/>
            <p:nvPr/>
          </p:nvGrpSpPr>
          <p:grpSpPr>
            <a:xfrm rot="0">
              <a:off x="0" y="0"/>
              <a:ext cx="9909052" cy="2588079"/>
              <a:chOff x="0" y="0"/>
              <a:chExt cx="2111031" cy="551366"/>
            </a:xfrm>
          </p:grpSpPr>
          <p:sp>
            <p:nvSpPr>
              <p:cNvPr name="Freeform 12" id="12"/>
              <p:cNvSpPr/>
              <p:nvPr/>
            </p:nvSpPr>
            <p:spPr>
              <a:xfrm flipH="false" flipV="false" rot="0">
                <a:off x="0" y="0"/>
                <a:ext cx="2111031" cy="551366"/>
              </a:xfrm>
              <a:custGeom>
                <a:avLst/>
                <a:gdLst/>
                <a:ahLst/>
                <a:cxnLst/>
                <a:rect r="r" b="b" t="t" l="l"/>
                <a:pathLst>
                  <a:path h="551366" w="2111031">
                    <a:moveTo>
                      <a:pt x="0" y="0"/>
                    </a:moveTo>
                    <a:lnTo>
                      <a:pt x="2111031" y="0"/>
                    </a:lnTo>
                    <a:lnTo>
                      <a:pt x="2111031" y="551366"/>
                    </a:lnTo>
                    <a:lnTo>
                      <a:pt x="0" y="551366"/>
                    </a:lnTo>
                    <a:close/>
                  </a:path>
                </a:pathLst>
              </a:custGeom>
              <a:solidFill>
                <a:srgbClr val="FA4155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13" id="13"/>
              <p:cNvSpPr txBox="true"/>
              <p:nvPr/>
            </p:nvSpPr>
            <p:spPr>
              <a:xfrm>
                <a:off x="0" y="-38100"/>
                <a:ext cx="2111031" cy="58946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6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4" id="14"/>
            <p:cNvSpPr txBox="true"/>
            <p:nvPr/>
          </p:nvSpPr>
          <p:spPr>
            <a:xfrm rot="0">
              <a:off x="302199" y="289369"/>
              <a:ext cx="9304653" cy="192361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924"/>
                </a:lnSpc>
                <a:spcBef>
                  <a:spcPct val="0"/>
                </a:spcBef>
              </a:pPr>
              <a:r>
                <a:rPr lang="en-US" b="true" sz="4231">
                  <a:solidFill>
                    <a:srgbClr val="FFFFFF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ЗАЩО СМЕ ТАКИВА, КАКВИТО СМЕ?</a:t>
              </a: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3413459" y="6468550"/>
            <a:ext cx="5730541" cy="3324466"/>
            <a:chOff x="0" y="0"/>
            <a:chExt cx="7640722" cy="4432621"/>
          </a:xfrm>
        </p:grpSpPr>
        <p:grpSp>
          <p:nvGrpSpPr>
            <p:cNvPr name="Group 16" id="16"/>
            <p:cNvGrpSpPr/>
            <p:nvPr/>
          </p:nvGrpSpPr>
          <p:grpSpPr>
            <a:xfrm rot="0">
              <a:off x="0" y="0"/>
              <a:ext cx="7640722" cy="4432621"/>
              <a:chOff x="0" y="0"/>
              <a:chExt cx="1509278" cy="875579"/>
            </a:xfrm>
          </p:grpSpPr>
          <p:sp>
            <p:nvSpPr>
              <p:cNvPr name="Freeform 17" id="17"/>
              <p:cNvSpPr/>
              <p:nvPr/>
            </p:nvSpPr>
            <p:spPr>
              <a:xfrm flipH="false" flipV="false" rot="0">
                <a:off x="0" y="0"/>
                <a:ext cx="1509278" cy="875579"/>
              </a:xfrm>
              <a:custGeom>
                <a:avLst/>
                <a:gdLst/>
                <a:ahLst/>
                <a:cxnLst/>
                <a:rect r="r" b="b" t="t" l="l"/>
                <a:pathLst>
                  <a:path h="875579" w="1509278">
                    <a:moveTo>
                      <a:pt x="0" y="0"/>
                    </a:moveTo>
                    <a:lnTo>
                      <a:pt x="1509278" y="0"/>
                    </a:lnTo>
                    <a:lnTo>
                      <a:pt x="1509278" y="875579"/>
                    </a:lnTo>
                    <a:lnTo>
                      <a:pt x="0" y="875579"/>
                    </a:ln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18" id="18"/>
              <p:cNvSpPr txBox="true"/>
              <p:nvPr/>
            </p:nvSpPr>
            <p:spPr>
              <a:xfrm>
                <a:off x="0" y="-38100"/>
                <a:ext cx="1509278" cy="913679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19" id="19"/>
            <p:cNvSpPr txBox="true"/>
            <p:nvPr/>
          </p:nvSpPr>
          <p:spPr>
            <a:xfrm rot="0">
              <a:off x="727371" y="421379"/>
              <a:ext cx="6185979" cy="354223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587"/>
                </a:lnSpc>
              </a:pPr>
              <a:r>
                <a:rPr lang="en-US" sz="2562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Помислете за черта, която сте наследили от някой от вашите родители</a:t>
              </a:r>
              <a:r>
                <a:rPr lang="en-US" sz="2562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. Кои от вашите черти можете да определите като </a:t>
              </a:r>
              <a:r>
                <a:rPr lang="en-US" sz="2562" i="true">
                  <a:solidFill>
                    <a:srgbClr val="FFFFFF"/>
                  </a:solidFill>
                  <a:latin typeface="Gilam Italics"/>
                  <a:ea typeface="Gilam Italics"/>
                  <a:cs typeface="Gilam Italics"/>
                  <a:sym typeface="Gilam Italics"/>
                </a:rPr>
                <a:t>предаващи се в потомството?</a:t>
              </a:r>
            </a:p>
          </p:txBody>
        </p:sp>
      </p:grpSp>
      <p:sp>
        <p:nvSpPr>
          <p:cNvPr name="Freeform 20" id="20"/>
          <p:cNvSpPr/>
          <p:nvPr/>
        </p:nvSpPr>
        <p:spPr>
          <a:xfrm flipH="false" flipV="false" rot="0">
            <a:off x="10427379" y="-1357882"/>
            <a:ext cx="4037582" cy="4216262"/>
          </a:xfrm>
          <a:custGeom>
            <a:avLst/>
            <a:gdLst/>
            <a:ahLst/>
            <a:cxnLst/>
            <a:rect r="r" b="b" t="t" l="l"/>
            <a:pathLst>
              <a:path h="4216262" w="4037582">
                <a:moveTo>
                  <a:pt x="0" y="0"/>
                </a:moveTo>
                <a:lnTo>
                  <a:pt x="4037582" y="0"/>
                </a:lnTo>
                <a:lnTo>
                  <a:pt x="4037582" y="4216262"/>
                </a:lnTo>
                <a:lnTo>
                  <a:pt x="0" y="421626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122112" y="6186399"/>
            <a:ext cx="3516266" cy="4100601"/>
          </a:xfrm>
          <a:custGeom>
            <a:avLst/>
            <a:gdLst/>
            <a:ahLst/>
            <a:cxnLst/>
            <a:rect r="r" b="b" t="t" l="l"/>
            <a:pathLst>
              <a:path h="4100601" w="3516266">
                <a:moveTo>
                  <a:pt x="0" y="0"/>
                </a:moveTo>
                <a:lnTo>
                  <a:pt x="3516266" y="0"/>
                </a:lnTo>
                <a:lnTo>
                  <a:pt x="3516266" y="4100601"/>
                </a:lnTo>
                <a:lnTo>
                  <a:pt x="0" y="4100601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2" id="22"/>
          <p:cNvSpPr txBox="true"/>
          <p:nvPr/>
        </p:nvSpPr>
        <p:spPr>
          <a:xfrm rot="0">
            <a:off x="1118043" y="2861114"/>
            <a:ext cx="7431789" cy="31254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36917" indent="-318459" lvl="1">
              <a:lnSpc>
                <a:spcPts val="4130"/>
              </a:lnSpc>
              <a:buFont typeface="Arial"/>
              <a:buChar char="•"/>
            </a:pPr>
            <a:r>
              <a:rPr lang="en-US" sz="295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Огледайте съучениците си. Всеки изглежда различно.</a:t>
            </a:r>
          </a:p>
          <a:p>
            <a:pPr algn="l" marL="636917" indent="-318459" lvl="1">
              <a:lnSpc>
                <a:spcPts val="4130"/>
              </a:lnSpc>
              <a:buFont typeface="Arial"/>
              <a:buChar char="•"/>
            </a:pPr>
            <a:r>
              <a:rPr lang="en-US" sz="295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Защо някои имат къдрава коса, а други - права?</a:t>
            </a:r>
          </a:p>
          <a:p>
            <a:pPr algn="l" marL="636917" indent="-318459" lvl="1">
              <a:lnSpc>
                <a:spcPts val="4130"/>
              </a:lnSpc>
              <a:buFont typeface="Arial"/>
              <a:buChar char="•"/>
            </a:pPr>
            <a:r>
              <a:rPr lang="en-US" sz="295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Защо имат различен цвят на очите, различна височина и цвят на кожата?</a:t>
            </a:r>
          </a:p>
        </p:txBody>
      </p:sp>
      <p:sp>
        <p:nvSpPr>
          <p:cNvPr name="Freeform 23" id="23"/>
          <p:cNvSpPr/>
          <p:nvPr/>
        </p:nvSpPr>
        <p:spPr>
          <a:xfrm flipH="false" flipV="false" rot="0">
            <a:off x="16086920" y="0"/>
            <a:ext cx="2201080" cy="733693"/>
          </a:xfrm>
          <a:custGeom>
            <a:avLst/>
            <a:gdLst/>
            <a:ahLst/>
            <a:cxnLst/>
            <a:rect r="r" b="b" t="t" l="l"/>
            <a:pathLst>
              <a:path h="733693" w="2201080">
                <a:moveTo>
                  <a:pt x="0" y="0"/>
                </a:moveTo>
                <a:lnTo>
                  <a:pt x="2201080" y="0"/>
                </a:lnTo>
                <a:lnTo>
                  <a:pt x="2201080" y="733693"/>
                </a:lnTo>
                <a:lnTo>
                  <a:pt x="0" y="733693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cover dir="l"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8387072" y="6622485"/>
            <a:ext cx="6728793" cy="1088379"/>
            <a:chOff x="0" y="0"/>
            <a:chExt cx="8971724" cy="1451173"/>
          </a:xfrm>
        </p:grpSpPr>
        <p:grpSp>
          <p:nvGrpSpPr>
            <p:cNvPr name="Group 3" id="3"/>
            <p:cNvGrpSpPr/>
            <p:nvPr/>
          </p:nvGrpSpPr>
          <p:grpSpPr>
            <a:xfrm rot="0">
              <a:off x="0" y="0"/>
              <a:ext cx="8971724" cy="1451173"/>
              <a:chOff x="0" y="0"/>
              <a:chExt cx="2111031" cy="341458"/>
            </a:xfrm>
          </p:grpSpPr>
          <p:sp>
            <p:nvSpPr>
              <p:cNvPr name="Freeform 4" id="4"/>
              <p:cNvSpPr/>
              <p:nvPr/>
            </p:nvSpPr>
            <p:spPr>
              <a:xfrm flipH="false" flipV="false" rot="0">
                <a:off x="0" y="0"/>
                <a:ext cx="2111031" cy="341458"/>
              </a:xfrm>
              <a:custGeom>
                <a:avLst/>
                <a:gdLst/>
                <a:ahLst/>
                <a:cxnLst/>
                <a:rect r="r" b="b" t="t" l="l"/>
                <a:pathLst>
                  <a:path h="341458" w="2111031">
                    <a:moveTo>
                      <a:pt x="0" y="0"/>
                    </a:moveTo>
                    <a:lnTo>
                      <a:pt x="2111031" y="0"/>
                    </a:lnTo>
                    <a:lnTo>
                      <a:pt x="2111031" y="341458"/>
                    </a:lnTo>
                    <a:lnTo>
                      <a:pt x="0" y="341458"/>
                    </a:lnTo>
                    <a:close/>
                  </a:path>
                </a:pathLst>
              </a:custGeom>
              <a:solidFill>
                <a:srgbClr val="FA4155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5" id="5"/>
              <p:cNvSpPr txBox="true"/>
              <p:nvPr/>
            </p:nvSpPr>
            <p:spPr>
              <a:xfrm>
                <a:off x="0" y="-38100"/>
                <a:ext cx="2111031" cy="379558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6" id="6"/>
            <p:cNvSpPr txBox="true"/>
            <p:nvPr/>
          </p:nvSpPr>
          <p:spPr>
            <a:xfrm rot="0">
              <a:off x="273613" y="263412"/>
              <a:ext cx="8424498" cy="84814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363"/>
                </a:lnSpc>
                <a:spcBef>
                  <a:spcPct val="0"/>
                </a:spcBef>
              </a:pPr>
              <a:r>
                <a:rPr lang="en-US" b="true" sz="3831">
                  <a:solidFill>
                    <a:srgbClr val="FFFFFF"/>
                  </a:solidFill>
                  <a:latin typeface="Gilam Bold"/>
                  <a:ea typeface="Gilam Bold"/>
                  <a:cs typeface="Gilam Bold"/>
                  <a:sym typeface="Gilam Bold"/>
                </a:rPr>
                <a:t>СТРУКТУРА НА ДНК</a:t>
              </a:r>
            </a:p>
          </p:txBody>
        </p:sp>
      </p:grpSp>
      <p:pic>
        <p:nvPicPr>
          <p:cNvPr name="Picture 7" id="7">
            <a:hlinkClick action="ppaction://media"/>
          </p:cNvPr>
          <p:cNvPicPr>
            <a:picLocks noChangeAspect="true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2"/>
          <a:srcRect l="0" t="4999" r="0" b="4999"/>
          <a:stretch>
            <a:fillRect/>
          </a:stretch>
        </p:blipFill>
        <p:spPr>
          <a:xfrm flipH="false" flipV="false" rot="-5400000">
            <a:off x="-2531009" y="2531009"/>
            <a:ext cx="10287000" cy="5224981"/>
          </a:xfrm>
          <a:prstGeom prst="rect">
            <a:avLst/>
          </a:prstGeom>
        </p:spPr>
      </p:pic>
      <p:sp>
        <p:nvSpPr>
          <p:cNvPr name="TextBox 8" id="8"/>
          <p:cNvSpPr txBox="true"/>
          <p:nvPr/>
        </p:nvSpPr>
        <p:spPr>
          <a:xfrm rot="0">
            <a:off x="6451550" y="393777"/>
            <a:ext cx="10599837" cy="14351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721"/>
              </a:lnSpc>
              <a:spcBef>
                <a:spcPct val="0"/>
              </a:spcBef>
            </a:pPr>
            <a:r>
              <a:rPr lang="en-US" b="true" sz="8372">
                <a:solidFill>
                  <a:srgbClr val="FFFFFF"/>
                </a:solidFill>
                <a:latin typeface="Gilam Bold"/>
                <a:ea typeface="Gilam Bold"/>
                <a:cs typeface="Gilam Bold"/>
                <a:sym typeface="Gilam Bold"/>
              </a:rPr>
              <a:t>КАКВО Е ДНК?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6564778" y="1973923"/>
            <a:ext cx="10373382" cy="41732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30"/>
              </a:lnSpc>
            </a:pPr>
            <a:r>
              <a:rPr lang="en-US" sz="295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ДНК (Дезоксирибонуклеинова киселина) е молекулата, която съхранява генетичната информация на живите организми</a:t>
            </a:r>
            <a:r>
              <a:rPr lang="en-US" sz="295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. Тя определя как организмът расте, развива се и функционира. </a:t>
            </a:r>
          </a:p>
          <a:p>
            <a:pPr algn="ctr">
              <a:lnSpc>
                <a:spcPts val="4130"/>
              </a:lnSpc>
            </a:pPr>
          </a:p>
          <a:p>
            <a:pPr algn="ctr">
              <a:lnSpc>
                <a:spcPts val="4130"/>
              </a:lnSpc>
            </a:pPr>
            <a:r>
              <a:rPr lang="en-US" sz="295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ДНК дава необходимите инструкции за изграждането и поддържането на живота, подобно на архитектурния план, по който се строят сградите.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6564778" y="7851535"/>
            <a:ext cx="10694522" cy="20777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36917" indent="-318459" lvl="1">
              <a:lnSpc>
                <a:spcPts val="4130"/>
              </a:lnSpc>
              <a:buFont typeface="Arial"/>
              <a:buChar char="•"/>
            </a:pPr>
            <a:r>
              <a:rPr lang="en-US" sz="295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ДНК молекулата има формата на двойна спирала (прилича на усукана стълбичка).</a:t>
            </a:r>
          </a:p>
          <a:p>
            <a:pPr algn="l" marL="636917" indent="-318459" lvl="1">
              <a:lnSpc>
                <a:spcPts val="4130"/>
              </a:lnSpc>
              <a:buFont typeface="Arial"/>
              <a:buChar char="•"/>
            </a:pPr>
            <a:r>
              <a:rPr lang="en-US" sz="295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Стъпалата на стълбичката са изградени от нуклеотиди.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1690688" y="6147141"/>
            <a:ext cx="5175487" cy="3368875"/>
            <a:chOff x="0" y="0"/>
            <a:chExt cx="6900650" cy="4491834"/>
          </a:xfrm>
        </p:grpSpPr>
        <p:grpSp>
          <p:nvGrpSpPr>
            <p:cNvPr name="Group 12" id="12"/>
            <p:cNvGrpSpPr/>
            <p:nvPr/>
          </p:nvGrpSpPr>
          <p:grpSpPr>
            <a:xfrm rot="0">
              <a:off x="0" y="0"/>
              <a:ext cx="6900650" cy="4491834"/>
              <a:chOff x="0" y="0"/>
              <a:chExt cx="1363091" cy="887276"/>
            </a:xfrm>
          </p:grpSpPr>
          <p:sp>
            <p:nvSpPr>
              <p:cNvPr name="Freeform 13" id="13"/>
              <p:cNvSpPr/>
              <p:nvPr/>
            </p:nvSpPr>
            <p:spPr>
              <a:xfrm flipH="false" flipV="false" rot="0">
                <a:off x="0" y="0"/>
                <a:ext cx="1363091" cy="887276"/>
              </a:xfrm>
              <a:custGeom>
                <a:avLst/>
                <a:gdLst/>
                <a:ahLst/>
                <a:cxnLst/>
                <a:rect r="r" b="b" t="t" l="l"/>
                <a:pathLst>
                  <a:path h="887276" w="1363091">
                    <a:moveTo>
                      <a:pt x="0" y="0"/>
                    </a:moveTo>
                    <a:lnTo>
                      <a:pt x="1363091" y="0"/>
                    </a:lnTo>
                    <a:lnTo>
                      <a:pt x="1363091" y="887276"/>
                    </a:lnTo>
                    <a:lnTo>
                      <a:pt x="0" y="887276"/>
                    </a:ln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14" id="14"/>
              <p:cNvSpPr txBox="true"/>
              <p:nvPr/>
            </p:nvSpPr>
            <p:spPr>
              <a:xfrm>
                <a:off x="0" y="-38100"/>
                <a:ext cx="1363091" cy="925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15" id="15"/>
            <p:cNvSpPr txBox="true"/>
            <p:nvPr/>
          </p:nvSpPr>
          <p:spPr>
            <a:xfrm rot="0">
              <a:off x="656919" y="421379"/>
              <a:ext cx="5586812" cy="36014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587"/>
                </a:lnSpc>
              </a:pPr>
              <a:r>
                <a:rPr lang="en-US" sz="2562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Ако рапънете ДНК молекулите във вашето тяло</a:t>
              </a:r>
              <a:r>
                <a:rPr lang="en-US" sz="2562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, те ще достигнат до Слънцето и ще се върнат обратно около 600 пъти!</a:t>
              </a: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15970864" y="-514350"/>
            <a:ext cx="3086100" cy="1543050"/>
            <a:chOff x="0" y="0"/>
            <a:chExt cx="4114800" cy="2057400"/>
          </a:xfrm>
        </p:grpSpPr>
        <p:grpSp>
          <p:nvGrpSpPr>
            <p:cNvPr name="Group 17" id="17"/>
            <p:cNvGrpSpPr/>
            <p:nvPr/>
          </p:nvGrpSpPr>
          <p:grpSpPr>
            <a:xfrm rot="0">
              <a:off x="0" y="0"/>
              <a:ext cx="4114800" cy="2057400"/>
              <a:chOff x="0" y="0"/>
              <a:chExt cx="812800" cy="406400"/>
            </a:xfrm>
          </p:grpSpPr>
          <p:sp>
            <p:nvSpPr>
              <p:cNvPr name="Freeform 18" id="18"/>
              <p:cNvSpPr/>
              <p:nvPr/>
            </p:nvSpPr>
            <p:spPr>
              <a:xfrm flipH="false" flipV="false" rot="0">
                <a:off x="0" y="0"/>
                <a:ext cx="812800" cy="406400"/>
              </a:xfrm>
              <a:custGeom>
                <a:avLst/>
                <a:gdLst/>
                <a:ahLst/>
                <a:cxnLst/>
                <a:rect r="r" b="b" t="t" l="l"/>
                <a:pathLst>
                  <a:path h="406400" w="812800">
                    <a:moveTo>
                      <a:pt x="609600" y="0"/>
                    </a:moveTo>
                    <a:lnTo>
                      <a:pt x="203200" y="0"/>
                    </a:lnTo>
                    <a:lnTo>
                      <a:pt x="0" y="203200"/>
                    </a:lnTo>
                    <a:lnTo>
                      <a:pt x="203200" y="406400"/>
                    </a:lnTo>
                    <a:lnTo>
                      <a:pt x="609600" y="406400"/>
                    </a:lnTo>
                    <a:lnTo>
                      <a:pt x="812800" y="203200"/>
                    </a:lnTo>
                    <a:lnTo>
                      <a:pt x="609600" y="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19" id="19"/>
              <p:cNvSpPr txBox="true"/>
              <p:nvPr/>
            </p:nvSpPr>
            <p:spPr>
              <a:xfrm>
                <a:off x="152400" y="-38100"/>
                <a:ext cx="508000" cy="444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20" id="20"/>
            <p:cNvSpPr/>
            <p:nvPr/>
          </p:nvSpPr>
          <p:spPr>
            <a:xfrm flipH="false" flipV="false" rot="0">
              <a:off x="154741" y="685800"/>
              <a:ext cx="2934773" cy="978258"/>
            </a:xfrm>
            <a:custGeom>
              <a:avLst/>
              <a:gdLst/>
              <a:ahLst/>
              <a:cxnLst/>
              <a:rect r="r" b="b" t="t" l="l"/>
              <a:pathLst>
                <a:path h="978258" w="2934773">
                  <a:moveTo>
                    <a:pt x="0" y="0"/>
                  </a:moveTo>
                  <a:lnTo>
                    <a:pt x="2934773" y="0"/>
                  </a:lnTo>
                  <a:lnTo>
                    <a:pt x="2934773" y="978258"/>
                  </a:lnTo>
                  <a:lnTo>
                    <a:pt x="0" y="9782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</p:spTree>
  </p:cSld>
  <p:clrMapOvr>
    <a:masterClrMapping/>
  </p:clrMapOvr>
  <p:transition spd="fast">
    <p:cover dir="l"/>
  </p:transition>
  <p:timing>
    <p:tnLst>
      <p:par>
        <p:cTn dur="indefinite" restart="never" nodeType="tmRoot">
          <p:childTnLst>
            <p:video>
              <p:cMediaNode vol="100000">
                <p:cTn fill="hold" display="false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1715750" cy="10287000"/>
            <a:chOff x="0" y="0"/>
            <a:chExt cx="3085630" cy="27093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085630" cy="2709333"/>
            </a:xfrm>
            <a:custGeom>
              <a:avLst/>
              <a:gdLst/>
              <a:ahLst/>
              <a:cxnLst/>
              <a:rect r="r" b="b" t="t" l="l"/>
              <a:pathLst>
                <a:path h="2709333" w="3085630">
                  <a:moveTo>
                    <a:pt x="0" y="0"/>
                  </a:moveTo>
                  <a:lnTo>
                    <a:pt x="3085630" y="0"/>
                  </a:lnTo>
                  <a:lnTo>
                    <a:pt x="3085630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3085630" cy="27474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332433" y="4110089"/>
            <a:ext cx="9069191" cy="915639"/>
            <a:chOff x="0" y="0"/>
            <a:chExt cx="3375217" cy="340767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3375217" cy="340767"/>
            </a:xfrm>
            <a:custGeom>
              <a:avLst/>
              <a:gdLst/>
              <a:ahLst/>
              <a:cxnLst/>
              <a:rect r="r" b="b" t="t" l="l"/>
              <a:pathLst>
                <a:path h="340767" w="3375217">
                  <a:moveTo>
                    <a:pt x="0" y="0"/>
                  </a:moveTo>
                  <a:lnTo>
                    <a:pt x="3375217" y="0"/>
                  </a:lnTo>
                  <a:lnTo>
                    <a:pt x="3375217" y="340767"/>
                  </a:lnTo>
                  <a:lnTo>
                    <a:pt x="0" y="340767"/>
                  </a:ln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3375217" cy="378867"/>
            </a:xfrm>
            <a:prstGeom prst="rect">
              <a:avLst/>
            </a:prstGeom>
          </p:spPr>
          <p:txBody>
            <a:bodyPr anchor="ctr" rtlCol="false" tIns="35950" lIns="35950" bIns="35950" rIns="3595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1470725" y="4267657"/>
            <a:ext cx="8731095" cy="5466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521"/>
              </a:lnSpc>
              <a:spcBef>
                <a:spcPct val="0"/>
              </a:spcBef>
            </a:pPr>
            <a:r>
              <a:rPr lang="en-US" b="true" sz="3229">
                <a:solidFill>
                  <a:srgbClr val="FFFFFF"/>
                </a:solidFill>
                <a:latin typeface="Gilam Bold"/>
                <a:ea typeface="Gilam Bold"/>
                <a:cs typeface="Gilam Bold"/>
                <a:sym typeface="Gilam Bold"/>
              </a:rPr>
              <a:t>ОСНОВНИ ВЕРИГИ (СТРАНИ НА СТЪЛБАТА)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332433" y="5334469"/>
            <a:ext cx="9069191" cy="10299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30"/>
              </a:lnSpc>
            </a:pPr>
            <a:r>
              <a:rPr lang="en-US" sz="295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Двете</a:t>
            </a:r>
            <a:r>
              <a:rPr lang="en-US" sz="295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 вериги са изградени от захар, наречена десоксирибоза и свързана с нея фосфатна група.</a:t>
            </a:r>
          </a:p>
        </p:txBody>
      </p:sp>
      <p:grpSp>
        <p:nvGrpSpPr>
          <p:cNvPr name="Group 10" id="10"/>
          <p:cNvGrpSpPr/>
          <p:nvPr/>
        </p:nvGrpSpPr>
        <p:grpSpPr>
          <a:xfrm rot="0">
            <a:off x="1314127" y="7003951"/>
            <a:ext cx="9087497" cy="915639"/>
            <a:chOff x="0" y="0"/>
            <a:chExt cx="3382030" cy="340767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3382030" cy="340767"/>
            </a:xfrm>
            <a:custGeom>
              <a:avLst/>
              <a:gdLst/>
              <a:ahLst/>
              <a:cxnLst/>
              <a:rect r="r" b="b" t="t" l="l"/>
              <a:pathLst>
                <a:path h="340767" w="3382030">
                  <a:moveTo>
                    <a:pt x="0" y="0"/>
                  </a:moveTo>
                  <a:lnTo>
                    <a:pt x="3382030" y="0"/>
                  </a:lnTo>
                  <a:lnTo>
                    <a:pt x="3382030" y="340767"/>
                  </a:lnTo>
                  <a:lnTo>
                    <a:pt x="0" y="340767"/>
                  </a:ln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12" id="12"/>
            <p:cNvSpPr txBox="true"/>
            <p:nvPr/>
          </p:nvSpPr>
          <p:spPr>
            <a:xfrm>
              <a:off x="0" y="-38100"/>
              <a:ext cx="3382030" cy="378867"/>
            </a:xfrm>
            <a:prstGeom prst="rect">
              <a:avLst/>
            </a:prstGeom>
          </p:spPr>
          <p:txBody>
            <a:bodyPr anchor="ctr" rtlCol="false" tIns="35950" lIns="35950" bIns="35950" rIns="3595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1452699" y="7161520"/>
            <a:ext cx="8948925" cy="5466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521"/>
              </a:lnSpc>
              <a:spcBef>
                <a:spcPct val="0"/>
              </a:spcBef>
            </a:pPr>
            <a:r>
              <a:rPr lang="en-US" b="true" sz="3229">
                <a:solidFill>
                  <a:srgbClr val="FFFFFF"/>
                </a:solidFill>
                <a:latin typeface="Gilam Bold"/>
                <a:ea typeface="Gilam Bold"/>
                <a:cs typeface="Gilam Bold"/>
                <a:sym typeface="Gilam Bold"/>
              </a:rPr>
              <a:t>МЕЖДУСПИРАЛНИ ВРЪЗКИ (СТЪПАЛА)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314127" y="8228331"/>
            <a:ext cx="9087497" cy="15538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30"/>
              </a:lnSpc>
            </a:pPr>
            <a:r>
              <a:rPr lang="en-US" sz="295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Двете спирали на ДНК са свързани чрез двойки нуклеотидни бази. Всяко стъпало е формирано от два свързани нуклеотида.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314127" y="257926"/>
            <a:ext cx="9087497" cy="14351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721"/>
              </a:lnSpc>
              <a:spcBef>
                <a:spcPct val="0"/>
              </a:spcBef>
            </a:pPr>
            <a:r>
              <a:rPr lang="en-US" b="true" sz="8372">
                <a:solidFill>
                  <a:srgbClr val="FFFFFF"/>
                </a:solidFill>
                <a:latin typeface="Gilam Bold"/>
                <a:ea typeface="Gilam Bold"/>
                <a:cs typeface="Gilam Bold"/>
                <a:sym typeface="Gilam Bold"/>
              </a:rPr>
              <a:t>СТРУКТУРА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332433" y="1723213"/>
            <a:ext cx="9069191" cy="26015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30"/>
              </a:lnSpc>
            </a:pPr>
            <a:r>
              <a:rPr lang="en-US" sz="295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ДНК</a:t>
            </a:r>
            <a:r>
              <a:rPr lang="en-US" sz="295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 е изградена от две нишки, усукани една около друга във форма</a:t>
            </a:r>
            <a:r>
              <a:rPr lang="en-US" sz="295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 на двойна спирала.</a:t>
            </a:r>
          </a:p>
          <a:p>
            <a:pPr algn="l">
              <a:lnSpc>
                <a:spcPts val="4130"/>
              </a:lnSpc>
            </a:pPr>
          </a:p>
          <a:p>
            <a:pPr algn="l">
              <a:lnSpc>
                <a:spcPts val="4130"/>
              </a:lnSpc>
            </a:pPr>
            <a:r>
              <a:rPr lang="en-US" sz="295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Всяка нишка е направена от нуклеотиди.</a:t>
            </a:r>
          </a:p>
          <a:p>
            <a:pPr algn="l">
              <a:lnSpc>
                <a:spcPts val="4130"/>
              </a:lnSpc>
            </a:pPr>
          </a:p>
        </p:txBody>
      </p:sp>
      <p:sp>
        <p:nvSpPr>
          <p:cNvPr name="Freeform 17" id="17"/>
          <p:cNvSpPr/>
          <p:nvPr/>
        </p:nvSpPr>
        <p:spPr>
          <a:xfrm flipH="false" flipV="false" rot="2276522">
            <a:off x="11201532" y="3028507"/>
            <a:ext cx="4289048" cy="4726223"/>
          </a:xfrm>
          <a:custGeom>
            <a:avLst/>
            <a:gdLst/>
            <a:ahLst/>
            <a:cxnLst/>
            <a:rect r="r" b="b" t="t" l="l"/>
            <a:pathLst>
              <a:path h="4726223" w="4289048">
                <a:moveTo>
                  <a:pt x="0" y="0"/>
                </a:moveTo>
                <a:lnTo>
                  <a:pt x="4289047" y="0"/>
                </a:lnTo>
                <a:lnTo>
                  <a:pt x="4289047" y="4726223"/>
                </a:lnTo>
                <a:lnTo>
                  <a:pt x="0" y="472622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4530988" y="626246"/>
            <a:ext cx="3504373" cy="9222034"/>
          </a:xfrm>
          <a:custGeom>
            <a:avLst/>
            <a:gdLst/>
            <a:ahLst/>
            <a:cxnLst/>
            <a:rect r="r" b="b" t="t" l="l"/>
            <a:pathLst>
              <a:path h="9222034" w="3504373">
                <a:moveTo>
                  <a:pt x="0" y="0"/>
                </a:moveTo>
                <a:lnTo>
                  <a:pt x="3504373" y="0"/>
                </a:lnTo>
                <a:lnTo>
                  <a:pt x="3504373" y="9222034"/>
                </a:lnTo>
                <a:lnTo>
                  <a:pt x="0" y="922203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16158760" y="0"/>
            <a:ext cx="2201080" cy="733693"/>
          </a:xfrm>
          <a:custGeom>
            <a:avLst/>
            <a:gdLst/>
            <a:ahLst/>
            <a:cxnLst/>
            <a:rect r="r" b="b" t="t" l="l"/>
            <a:pathLst>
              <a:path h="733693" w="2201080">
                <a:moveTo>
                  <a:pt x="0" y="0"/>
                </a:moveTo>
                <a:lnTo>
                  <a:pt x="2201080" y="0"/>
                </a:lnTo>
                <a:lnTo>
                  <a:pt x="2201080" y="733693"/>
                </a:lnTo>
                <a:lnTo>
                  <a:pt x="0" y="73369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cover dir="l"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5607905" y="0"/>
            <a:ext cx="12679038" cy="10287000"/>
            <a:chOff x="0" y="0"/>
            <a:chExt cx="3339335" cy="27093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339335" cy="2709333"/>
            </a:xfrm>
            <a:custGeom>
              <a:avLst/>
              <a:gdLst/>
              <a:ahLst/>
              <a:cxnLst/>
              <a:rect r="r" b="b" t="t" l="l"/>
              <a:pathLst>
                <a:path h="2709333" w="3339335">
                  <a:moveTo>
                    <a:pt x="0" y="0"/>
                  </a:moveTo>
                  <a:lnTo>
                    <a:pt x="3339335" y="0"/>
                  </a:lnTo>
                  <a:lnTo>
                    <a:pt x="3339335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3339335" cy="27474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6169534" y="2394497"/>
            <a:ext cx="11759983" cy="73164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30"/>
              </a:lnSpc>
            </a:pPr>
            <a:r>
              <a:rPr lang="en-US" sz="295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Нуклеотидът е основната градивна единица на ДНК и РНК — нещо като "буква" в генетичния код.</a:t>
            </a:r>
          </a:p>
          <a:p>
            <a:pPr algn="l">
              <a:lnSpc>
                <a:spcPts val="4130"/>
              </a:lnSpc>
            </a:pPr>
          </a:p>
          <a:p>
            <a:pPr algn="l">
              <a:lnSpc>
                <a:spcPts val="4130"/>
              </a:lnSpc>
            </a:pPr>
            <a:r>
              <a:rPr lang="en-US" sz="295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Всеки нуклеотид се състои от 3 части:</a:t>
            </a:r>
          </a:p>
          <a:p>
            <a:pPr algn="l" marL="636917" indent="-318459" lvl="1">
              <a:lnSpc>
                <a:spcPts val="4130"/>
              </a:lnSpc>
              <a:buFont typeface="Arial"/>
              <a:buChar char="•"/>
            </a:pPr>
            <a:r>
              <a:rPr lang="en-US" sz="295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Азотна база – тя кодира генетичната информация.</a:t>
            </a:r>
          </a:p>
          <a:p>
            <a:pPr algn="l">
              <a:lnSpc>
                <a:spcPts val="4130"/>
              </a:lnSpc>
            </a:pPr>
            <a:r>
              <a:rPr lang="en-US" sz="295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В ДНК: Аденин (A), Тимин (T), Гуанин (G) и Цитозин (C) </a:t>
            </a:r>
          </a:p>
          <a:p>
            <a:pPr algn="l">
              <a:lnSpc>
                <a:spcPts val="4130"/>
              </a:lnSpc>
            </a:pPr>
            <a:r>
              <a:rPr lang="en-US" sz="295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В РНК: Тимин (T) се заменя с Урацил (U)</a:t>
            </a:r>
          </a:p>
          <a:p>
            <a:pPr algn="l" marL="636917" indent="-318459" lvl="1">
              <a:lnSpc>
                <a:spcPts val="4130"/>
              </a:lnSpc>
              <a:buFont typeface="Arial"/>
              <a:buChar char="•"/>
            </a:pPr>
            <a:r>
              <a:rPr lang="en-US" sz="295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Захар – в ДНК това е дезоксирибоза, а в РНК – рибоза</a:t>
            </a:r>
          </a:p>
          <a:p>
            <a:pPr algn="l" marL="636917" indent="-318459" lvl="1">
              <a:lnSpc>
                <a:spcPts val="4130"/>
              </a:lnSpc>
              <a:buFont typeface="Arial"/>
              <a:buChar char="•"/>
            </a:pPr>
            <a:r>
              <a:rPr lang="en-US" sz="295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Фосфатна група – свързва нуклеотидите помежду им във верига</a:t>
            </a:r>
          </a:p>
          <a:p>
            <a:pPr algn="l">
              <a:lnSpc>
                <a:spcPts val="4130"/>
              </a:lnSpc>
            </a:pPr>
          </a:p>
          <a:p>
            <a:pPr algn="l">
              <a:lnSpc>
                <a:spcPts val="4130"/>
              </a:lnSpc>
            </a:pPr>
            <a:r>
              <a:rPr lang="en-US" sz="295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Нуклеотидите се свързват един с друг чрез фосфодиестерни връзки между фосфатната група на единия и захарта на другия.</a:t>
            </a:r>
          </a:p>
          <a:p>
            <a:pPr algn="ctr">
              <a:lnSpc>
                <a:spcPts val="4130"/>
              </a:lnSpc>
            </a:pP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0" y="0"/>
            <a:ext cx="2201080" cy="733693"/>
          </a:xfrm>
          <a:custGeom>
            <a:avLst/>
            <a:gdLst/>
            <a:ahLst/>
            <a:cxnLst/>
            <a:rect r="r" b="b" t="t" l="l"/>
            <a:pathLst>
              <a:path h="733693" w="2201080">
                <a:moveTo>
                  <a:pt x="0" y="0"/>
                </a:moveTo>
                <a:lnTo>
                  <a:pt x="2201080" y="0"/>
                </a:lnTo>
                <a:lnTo>
                  <a:pt x="2201080" y="733693"/>
                </a:lnTo>
                <a:lnTo>
                  <a:pt x="0" y="73369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201563" y="1410204"/>
            <a:ext cx="1171226" cy="1171226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445828" y="1400679"/>
            <a:ext cx="822186" cy="1070897"/>
          </a:xfrm>
          <a:custGeom>
            <a:avLst/>
            <a:gdLst/>
            <a:ahLst/>
            <a:cxnLst/>
            <a:rect r="r" b="b" t="t" l="l"/>
            <a:pathLst>
              <a:path h="1070897" w="822186">
                <a:moveTo>
                  <a:pt x="0" y="0"/>
                </a:moveTo>
                <a:lnTo>
                  <a:pt x="822185" y="0"/>
                </a:lnTo>
                <a:lnTo>
                  <a:pt x="822185" y="1070898"/>
                </a:lnTo>
                <a:lnTo>
                  <a:pt x="0" y="107089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-344790" b="-57085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588057" y="2304903"/>
            <a:ext cx="1951558" cy="1439274"/>
          </a:xfrm>
          <a:custGeom>
            <a:avLst/>
            <a:gdLst/>
            <a:ahLst/>
            <a:cxnLst/>
            <a:rect r="r" b="b" t="t" l="l"/>
            <a:pathLst>
              <a:path h="1439274" w="1951558">
                <a:moveTo>
                  <a:pt x="0" y="0"/>
                </a:moveTo>
                <a:lnTo>
                  <a:pt x="1951557" y="0"/>
                </a:lnTo>
                <a:lnTo>
                  <a:pt x="1951557" y="1439274"/>
                </a:lnTo>
                <a:lnTo>
                  <a:pt x="0" y="143927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AutoShape 12" id="12"/>
          <p:cNvSpPr/>
          <p:nvPr/>
        </p:nvSpPr>
        <p:spPr>
          <a:xfrm>
            <a:off x="1268013" y="2288041"/>
            <a:ext cx="320043" cy="333987"/>
          </a:xfrm>
          <a:prstGeom prst="line">
            <a:avLst/>
          </a:prstGeom>
          <a:ln cap="flat" w="38100">
            <a:solidFill>
              <a:srgbClr val="053264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Freeform 13" id="13"/>
          <p:cNvSpPr/>
          <p:nvPr/>
        </p:nvSpPr>
        <p:spPr>
          <a:xfrm flipH="false" flipV="false" rot="0">
            <a:off x="513543" y="7468763"/>
            <a:ext cx="4750984" cy="1789537"/>
          </a:xfrm>
          <a:custGeom>
            <a:avLst/>
            <a:gdLst/>
            <a:ahLst/>
            <a:cxnLst/>
            <a:rect r="r" b="b" t="t" l="l"/>
            <a:pathLst>
              <a:path h="1789537" w="4750984">
                <a:moveTo>
                  <a:pt x="0" y="0"/>
                </a:moveTo>
                <a:lnTo>
                  <a:pt x="4750984" y="0"/>
                </a:lnTo>
                <a:lnTo>
                  <a:pt x="4750984" y="1789537"/>
                </a:lnTo>
                <a:lnTo>
                  <a:pt x="0" y="178953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748149" y="5070996"/>
            <a:ext cx="4510649" cy="1488514"/>
          </a:xfrm>
          <a:custGeom>
            <a:avLst/>
            <a:gdLst/>
            <a:ahLst/>
            <a:cxnLst/>
            <a:rect r="r" b="b" t="t" l="l"/>
            <a:pathLst>
              <a:path h="1488514" w="4510649">
                <a:moveTo>
                  <a:pt x="0" y="0"/>
                </a:moveTo>
                <a:lnTo>
                  <a:pt x="4510648" y="0"/>
                </a:lnTo>
                <a:lnTo>
                  <a:pt x="4510648" y="1488514"/>
                </a:lnTo>
                <a:lnTo>
                  <a:pt x="0" y="148851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3440011" y="733693"/>
            <a:ext cx="1785443" cy="1393390"/>
          </a:xfrm>
          <a:custGeom>
            <a:avLst/>
            <a:gdLst/>
            <a:ahLst/>
            <a:cxnLst/>
            <a:rect r="r" b="b" t="t" l="l"/>
            <a:pathLst>
              <a:path h="1393390" w="1785443">
                <a:moveTo>
                  <a:pt x="0" y="0"/>
                </a:moveTo>
                <a:lnTo>
                  <a:pt x="1785443" y="0"/>
                </a:lnTo>
                <a:lnTo>
                  <a:pt x="1785443" y="1393390"/>
                </a:lnTo>
                <a:lnTo>
                  <a:pt x="0" y="139339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5931319" y="571768"/>
            <a:ext cx="12236412" cy="14351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721"/>
              </a:lnSpc>
              <a:spcBef>
                <a:spcPct val="0"/>
              </a:spcBef>
            </a:pPr>
            <a:r>
              <a:rPr lang="en-US" b="true" sz="8372">
                <a:solidFill>
                  <a:srgbClr val="FFFFFF"/>
                </a:solidFill>
                <a:latin typeface="Gilam Bold"/>
                <a:ea typeface="Gilam Bold"/>
                <a:cs typeface="Gilam Bold"/>
                <a:sym typeface="Gilam Bold"/>
              </a:rPr>
              <a:t>КАКВО Е НУКЛЕОТИД?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684759" y="3855038"/>
            <a:ext cx="1755252" cy="306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20"/>
              </a:lnSpc>
              <a:spcBef>
                <a:spcPct val="0"/>
              </a:spcBef>
            </a:pPr>
            <a:r>
              <a:rPr lang="en-US" b="true" sz="1800">
                <a:solidFill>
                  <a:srgbClr val="053264"/>
                </a:solidFill>
                <a:latin typeface="Gilam Bold"/>
                <a:ea typeface="Gilam Bold"/>
                <a:cs typeface="Gilam Bold"/>
                <a:sym typeface="Gilam Bold"/>
              </a:rPr>
              <a:t>Дезоксирибоза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-129477" y="2654377"/>
            <a:ext cx="1755252" cy="6210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20"/>
              </a:lnSpc>
              <a:spcBef>
                <a:spcPct val="0"/>
              </a:spcBef>
            </a:pPr>
            <a:r>
              <a:rPr lang="en-US" b="true" sz="1800">
                <a:solidFill>
                  <a:srgbClr val="053264"/>
                </a:solidFill>
                <a:latin typeface="Gilam Bold"/>
                <a:ea typeface="Gilam Bold"/>
                <a:cs typeface="Gilam Bold"/>
                <a:sym typeface="Gilam Bold"/>
              </a:rPr>
              <a:t>Фосфатна група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3904813" y="2654377"/>
            <a:ext cx="1359714" cy="6210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20"/>
              </a:lnSpc>
              <a:spcBef>
                <a:spcPct val="0"/>
              </a:spcBef>
            </a:pPr>
            <a:r>
              <a:rPr lang="en-US" b="true" sz="1800">
                <a:solidFill>
                  <a:srgbClr val="053264"/>
                </a:solidFill>
                <a:latin typeface="Gilam Bold"/>
                <a:ea typeface="Gilam Bold"/>
                <a:cs typeface="Gilam Bold"/>
                <a:sym typeface="Gilam Bold"/>
              </a:rPr>
              <a:t>Азотна база</a:t>
            </a:r>
          </a:p>
        </p:txBody>
      </p:sp>
      <p:sp>
        <p:nvSpPr>
          <p:cNvPr name="AutoShape 20" id="20"/>
          <p:cNvSpPr/>
          <p:nvPr/>
        </p:nvSpPr>
        <p:spPr>
          <a:xfrm flipH="true">
            <a:off x="3525860" y="2127083"/>
            <a:ext cx="248178" cy="227020"/>
          </a:xfrm>
          <a:prstGeom prst="line">
            <a:avLst/>
          </a:prstGeom>
          <a:ln cap="flat" w="38100">
            <a:solidFill>
              <a:srgbClr val="053264"/>
            </a:solidFill>
            <a:prstDash val="solid"/>
            <a:headEnd type="none" len="sm" w="sm"/>
            <a:tailEnd type="triangle" len="med" w="lg"/>
          </a:ln>
        </p:spPr>
      </p:sp>
    </p:spTree>
  </p:cSld>
  <p:clrMapOvr>
    <a:masterClrMapping/>
  </p:clrMapOvr>
  <p:transition spd="fast">
    <p:cover dir="l"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907838"/>
            <a:ext cx="18288000" cy="5379162"/>
            <a:chOff x="0" y="0"/>
            <a:chExt cx="4816593" cy="141673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816592" cy="1416734"/>
            </a:xfrm>
            <a:custGeom>
              <a:avLst/>
              <a:gdLst/>
              <a:ahLst/>
              <a:cxnLst/>
              <a:rect r="r" b="b" t="t" l="l"/>
              <a:pathLst>
                <a:path h="1416734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1416734"/>
                  </a:lnTo>
                  <a:lnTo>
                    <a:pt x="0" y="1416734"/>
                  </a:ln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816593" cy="145483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028700" y="5173250"/>
            <a:ext cx="3758903" cy="888329"/>
            <a:chOff x="0" y="0"/>
            <a:chExt cx="5011870" cy="1184438"/>
          </a:xfrm>
        </p:grpSpPr>
        <p:grpSp>
          <p:nvGrpSpPr>
            <p:cNvPr name="Group 6" id="6"/>
            <p:cNvGrpSpPr/>
            <p:nvPr/>
          </p:nvGrpSpPr>
          <p:grpSpPr>
            <a:xfrm rot="0">
              <a:off x="0" y="0"/>
              <a:ext cx="5011870" cy="1184438"/>
              <a:chOff x="0" y="0"/>
              <a:chExt cx="1441932" cy="340767"/>
            </a:xfrm>
          </p:grpSpPr>
          <p:sp>
            <p:nvSpPr>
              <p:cNvPr name="Freeform 7" id="7"/>
              <p:cNvSpPr/>
              <p:nvPr/>
            </p:nvSpPr>
            <p:spPr>
              <a:xfrm flipH="false" flipV="false" rot="0">
                <a:off x="0" y="0"/>
                <a:ext cx="1441932" cy="340767"/>
              </a:xfrm>
              <a:custGeom>
                <a:avLst/>
                <a:gdLst/>
                <a:ahLst/>
                <a:cxnLst/>
                <a:rect r="r" b="b" t="t" l="l"/>
                <a:pathLst>
                  <a:path h="340767" w="1441932">
                    <a:moveTo>
                      <a:pt x="0" y="0"/>
                    </a:moveTo>
                    <a:lnTo>
                      <a:pt x="1441932" y="0"/>
                    </a:lnTo>
                    <a:lnTo>
                      <a:pt x="1441932" y="340767"/>
                    </a:lnTo>
                    <a:lnTo>
                      <a:pt x="0" y="340767"/>
                    </a:lnTo>
                    <a:close/>
                  </a:path>
                </a:pathLst>
              </a:custGeom>
              <a:solidFill>
                <a:srgbClr val="FA4155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8" id="8"/>
              <p:cNvSpPr txBox="true"/>
              <p:nvPr/>
            </p:nvSpPr>
            <p:spPr>
              <a:xfrm>
                <a:off x="0" y="-38100"/>
                <a:ext cx="1441932" cy="378867"/>
              </a:xfrm>
              <a:prstGeom prst="rect">
                <a:avLst/>
              </a:prstGeom>
            </p:spPr>
            <p:txBody>
              <a:bodyPr anchor="ctr" rtlCol="false" tIns="34878" lIns="34878" bIns="34878" rIns="34878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9" id="9"/>
            <p:cNvSpPr txBox="true"/>
            <p:nvPr/>
          </p:nvSpPr>
          <p:spPr>
            <a:xfrm rot="0">
              <a:off x="152848" y="220602"/>
              <a:ext cx="4706174" cy="68608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386"/>
                </a:lnSpc>
                <a:spcBef>
                  <a:spcPct val="0"/>
                </a:spcBef>
              </a:pPr>
              <a:r>
                <a:rPr lang="en-US" sz="3133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АДЕНИН </a:t>
              </a:r>
              <a:r>
                <a:rPr lang="en-US" sz="3133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(A)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5185932" y="5173250"/>
            <a:ext cx="3758903" cy="888329"/>
            <a:chOff x="0" y="0"/>
            <a:chExt cx="5011870" cy="1184438"/>
          </a:xfrm>
        </p:grpSpPr>
        <p:grpSp>
          <p:nvGrpSpPr>
            <p:cNvPr name="Group 11" id="11"/>
            <p:cNvGrpSpPr/>
            <p:nvPr/>
          </p:nvGrpSpPr>
          <p:grpSpPr>
            <a:xfrm rot="0">
              <a:off x="0" y="0"/>
              <a:ext cx="5011870" cy="1184438"/>
              <a:chOff x="0" y="0"/>
              <a:chExt cx="1441932" cy="340767"/>
            </a:xfrm>
          </p:grpSpPr>
          <p:sp>
            <p:nvSpPr>
              <p:cNvPr name="Freeform 12" id="12"/>
              <p:cNvSpPr/>
              <p:nvPr/>
            </p:nvSpPr>
            <p:spPr>
              <a:xfrm flipH="false" flipV="false" rot="0">
                <a:off x="0" y="0"/>
                <a:ext cx="1441932" cy="340767"/>
              </a:xfrm>
              <a:custGeom>
                <a:avLst/>
                <a:gdLst/>
                <a:ahLst/>
                <a:cxnLst/>
                <a:rect r="r" b="b" t="t" l="l"/>
                <a:pathLst>
                  <a:path h="340767" w="1441932">
                    <a:moveTo>
                      <a:pt x="0" y="0"/>
                    </a:moveTo>
                    <a:lnTo>
                      <a:pt x="1441932" y="0"/>
                    </a:lnTo>
                    <a:lnTo>
                      <a:pt x="1441932" y="340767"/>
                    </a:lnTo>
                    <a:lnTo>
                      <a:pt x="0" y="340767"/>
                    </a:lnTo>
                    <a:close/>
                  </a:path>
                </a:pathLst>
              </a:custGeom>
              <a:solidFill>
                <a:srgbClr val="FA4155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13" id="13"/>
              <p:cNvSpPr txBox="true"/>
              <p:nvPr/>
            </p:nvSpPr>
            <p:spPr>
              <a:xfrm>
                <a:off x="0" y="-38100"/>
                <a:ext cx="1441932" cy="378867"/>
              </a:xfrm>
              <a:prstGeom prst="rect">
                <a:avLst/>
              </a:prstGeom>
            </p:spPr>
            <p:txBody>
              <a:bodyPr anchor="ctr" rtlCol="false" tIns="34878" lIns="34878" bIns="34878" rIns="34878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4" id="14"/>
            <p:cNvSpPr txBox="true"/>
            <p:nvPr/>
          </p:nvSpPr>
          <p:spPr>
            <a:xfrm rot="0">
              <a:off x="152848" y="220602"/>
              <a:ext cx="4706174" cy="68608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386"/>
                </a:lnSpc>
                <a:spcBef>
                  <a:spcPct val="0"/>
                </a:spcBef>
              </a:pPr>
              <a:r>
                <a:rPr lang="en-US" sz="3133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ТИМИН</a:t>
              </a:r>
              <a:r>
                <a:rPr lang="en-US" sz="3133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 (T)</a:t>
              </a: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9343165" y="5173250"/>
            <a:ext cx="3758903" cy="888329"/>
            <a:chOff x="0" y="0"/>
            <a:chExt cx="5011870" cy="1184438"/>
          </a:xfrm>
        </p:grpSpPr>
        <p:grpSp>
          <p:nvGrpSpPr>
            <p:cNvPr name="Group 16" id="16"/>
            <p:cNvGrpSpPr/>
            <p:nvPr/>
          </p:nvGrpSpPr>
          <p:grpSpPr>
            <a:xfrm rot="0">
              <a:off x="0" y="0"/>
              <a:ext cx="5011870" cy="1184438"/>
              <a:chOff x="0" y="0"/>
              <a:chExt cx="1441932" cy="340767"/>
            </a:xfrm>
          </p:grpSpPr>
          <p:sp>
            <p:nvSpPr>
              <p:cNvPr name="Freeform 17" id="17"/>
              <p:cNvSpPr/>
              <p:nvPr/>
            </p:nvSpPr>
            <p:spPr>
              <a:xfrm flipH="false" flipV="false" rot="0">
                <a:off x="0" y="0"/>
                <a:ext cx="1441932" cy="340767"/>
              </a:xfrm>
              <a:custGeom>
                <a:avLst/>
                <a:gdLst/>
                <a:ahLst/>
                <a:cxnLst/>
                <a:rect r="r" b="b" t="t" l="l"/>
                <a:pathLst>
                  <a:path h="340767" w="1441932">
                    <a:moveTo>
                      <a:pt x="0" y="0"/>
                    </a:moveTo>
                    <a:lnTo>
                      <a:pt x="1441932" y="0"/>
                    </a:lnTo>
                    <a:lnTo>
                      <a:pt x="1441932" y="340767"/>
                    </a:lnTo>
                    <a:lnTo>
                      <a:pt x="0" y="340767"/>
                    </a:lnTo>
                    <a:close/>
                  </a:path>
                </a:pathLst>
              </a:custGeom>
              <a:solidFill>
                <a:srgbClr val="FA4155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18" id="18"/>
              <p:cNvSpPr txBox="true"/>
              <p:nvPr/>
            </p:nvSpPr>
            <p:spPr>
              <a:xfrm>
                <a:off x="0" y="-38100"/>
                <a:ext cx="1441932" cy="378867"/>
              </a:xfrm>
              <a:prstGeom prst="rect">
                <a:avLst/>
              </a:prstGeom>
            </p:spPr>
            <p:txBody>
              <a:bodyPr anchor="ctr" rtlCol="false" tIns="34878" lIns="34878" bIns="34878" rIns="34878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9" id="19"/>
            <p:cNvSpPr txBox="true"/>
            <p:nvPr/>
          </p:nvSpPr>
          <p:spPr>
            <a:xfrm rot="0">
              <a:off x="152848" y="220602"/>
              <a:ext cx="4706174" cy="68608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386"/>
                </a:lnSpc>
                <a:spcBef>
                  <a:spcPct val="0"/>
                </a:spcBef>
              </a:pPr>
              <a:r>
                <a:rPr lang="en-US" sz="3133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ЦИТОЗИН </a:t>
              </a:r>
              <a:r>
                <a:rPr lang="en-US" sz="3133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(C)</a:t>
              </a: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13500397" y="5173250"/>
            <a:ext cx="3758903" cy="888329"/>
            <a:chOff x="0" y="0"/>
            <a:chExt cx="5011870" cy="1184438"/>
          </a:xfrm>
        </p:grpSpPr>
        <p:grpSp>
          <p:nvGrpSpPr>
            <p:cNvPr name="Group 21" id="21"/>
            <p:cNvGrpSpPr/>
            <p:nvPr/>
          </p:nvGrpSpPr>
          <p:grpSpPr>
            <a:xfrm rot="0">
              <a:off x="0" y="0"/>
              <a:ext cx="5011870" cy="1184438"/>
              <a:chOff x="0" y="0"/>
              <a:chExt cx="1441932" cy="340767"/>
            </a:xfrm>
          </p:grpSpPr>
          <p:sp>
            <p:nvSpPr>
              <p:cNvPr name="Freeform 22" id="22"/>
              <p:cNvSpPr/>
              <p:nvPr/>
            </p:nvSpPr>
            <p:spPr>
              <a:xfrm flipH="false" flipV="false" rot="0">
                <a:off x="0" y="0"/>
                <a:ext cx="1441932" cy="340767"/>
              </a:xfrm>
              <a:custGeom>
                <a:avLst/>
                <a:gdLst/>
                <a:ahLst/>
                <a:cxnLst/>
                <a:rect r="r" b="b" t="t" l="l"/>
                <a:pathLst>
                  <a:path h="340767" w="1441932">
                    <a:moveTo>
                      <a:pt x="0" y="0"/>
                    </a:moveTo>
                    <a:lnTo>
                      <a:pt x="1441932" y="0"/>
                    </a:lnTo>
                    <a:lnTo>
                      <a:pt x="1441932" y="340767"/>
                    </a:lnTo>
                    <a:lnTo>
                      <a:pt x="0" y="340767"/>
                    </a:lnTo>
                    <a:close/>
                  </a:path>
                </a:pathLst>
              </a:custGeom>
              <a:solidFill>
                <a:srgbClr val="FA4155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23" id="23"/>
              <p:cNvSpPr txBox="true"/>
              <p:nvPr/>
            </p:nvSpPr>
            <p:spPr>
              <a:xfrm>
                <a:off x="0" y="-38100"/>
                <a:ext cx="1441932" cy="378867"/>
              </a:xfrm>
              <a:prstGeom prst="rect">
                <a:avLst/>
              </a:prstGeom>
            </p:spPr>
            <p:txBody>
              <a:bodyPr anchor="ctr" rtlCol="false" tIns="34878" lIns="34878" bIns="34878" rIns="34878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4" id="24"/>
            <p:cNvSpPr txBox="true"/>
            <p:nvPr/>
          </p:nvSpPr>
          <p:spPr>
            <a:xfrm rot="0">
              <a:off x="152848" y="220602"/>
              <a:ext cx="4706174" cy="68608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386"/>
                </a:lnSpc>
                <a:spcBef>
                  <a:spcPct val="0"/>
                </a:spcBef>
              </a:pPr>
              <a:r>
                <a:rPr lang="en-US" sz="3133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ГУАНИН </a:t>
              </a:r>
              <a:r>
                <a:rPr lang="en-US" sz="3133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(G)</a:t>
              </a:r>
            </a:p>
          </p:txBody>
        </p:sp>
      </p:grpSp>
      <p:sp>
        <p:nvSpPr>
          <p:cNvPr name="AutoShape 25" id="25"/>
          <p:cNvSpPr/>
          <p:nvPr/>
        </p:nvSpPr>
        <p:spPr>
          <a:xfrm>
            <a:off x="4761184" y="5560511"/>
            <a:ext cx="424748" cy="56904"/>
          </a:xfrm>
          <a:prstGeom prst="line">
            <a:avLst/>
          </a:prstGeom>
          <a:ln cap="flat" w="3810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26" id="26"/>
          <p:cNvSpPr/>
          <p:nvPr/>
        </p:nvSpPr>
        <p:spPr>
          <a:xfrm>
            <a:off x="13051760" y="5583459"/>
            <a:ext cx="448637" cy="33956"/>
          </a:xfrm>
          <a:prstGeom prst="line">
            <a:avLst/>
          </a:prstGeom>
          <a:ln cap="flat" w="3810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27" id="27"/>
          <p:cNvSpPr/>
          <p:nvPr/>
        </p:nvSpPr>
        <p:spPr>
          <a:xfrm flipH="false" flipV="false" rot="0">
            <a:off x="13554048" y="1465248"/>
            <a:ext cx="3633412" cy="3052066"/>
          </a:xfrm>
          <a:custGeom>
            <a:avLst/>
            <a:gdLst/>
            <a:ahLst/>
            <a:cxnLst/>
            <a:rect r="r" b="b" t="t" l="l"/>
            <a:pathLst>
              <a:path h="3052066" w="3633412">
                <a:moveTo>
                  <a:pt x="0" y="0"/>
                </a:moveTo>
                <a:lnTo>
                  <a:pt x="3633412" y="0"/>
                </a:lnTo>
                <a:lnTo>
                  <a:pt x="3633412" y="3052066"/>
                </a:lnTo>
                <a:lnTo>
                  <a:pt x="0" y="3052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8" id="28"/>
          <p:cNvSpPr/>
          <p:nvPr/>
        </p:nvSpPr>
        <p:spPr>
          <a:xfrm flipH="false" flipV="false" rot="0">
            <a:off x="10100440" y="1465248"/>
            <a:ext cx="2226164" cy="3300778"/>
          </a:xfrm>
          <a:custGeom>
            <a:avLst/>
            <a:gdLst/>
            <a:ahLst/>
            <a:cxnLst/>
            <a:rect r="r" b="b" t="t" l="l"/>
            <a:pathLst>
              <a:path h="3300778" w="2226164">
                <a:moveTo>
                  <a:pt x="0" y="0"/>
                </a:moveTo>
                <a:lnTo>
                  <a:pt x="2226164" y="0"/>
                </a:lnTo>
                <a:lnTo>
                  <a:pt x="2226164" y="3300778"/>
                </a:lnTo>
                <a:lnTo>
                  <a:pt x="0" y="33007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9" id="29"/>
          <p:cNvSpPr/>
          <p:nvPr/>
        </p:nvSpPr>
        <p:spPr>
          <a:xfrm flipH="false" flipV="false" rot="0">
            <a:off x="1412934" y="1493823"/>
            <a:ext cx="2972245" cy="3023491"/>
          </a:xfrm>
          <a:custGeom>
            <a:avLst/>
            <a:gdLst/>
            <a:ahLst/>
            <a:cxnLst/>
            <a:rect r="r" b="b" t="t" l="l"/>
            <a:pathLst>
              <a:path h="3023491" w="2972245">
                <a:moveTo>
                  <a:pt x="0" y="0"/>
                </a:moveTo>
                <a:lnTo>
                  <a:pt x="2972246" y="0"/>
                </a:lnTo>
                <a:lnTo>
                  <a:pt x="2972246" y="3023491"/>
                </a:lnTo>
                <a:lnTo>
                  <a:pt x="0" y="302349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0" id="30"/>
          <p:cNvSpPr/>
          <p:nvPr/>
        </p:nvSpPr>
        <p:spPr>
          <a:xfrm flipH="false" flipV="false" rot="0">
            <a:off x="5438219" y="1497941"/>
            <a:ext cx="3236141" cy="3268085"/>
          </a:xfrm>
          <a:custGeom>
            <a:avLst/>
            <a:gdLst/>
            <a:ahLst/>
            <a:cxnLst/>
            <a:rect r="r" b="b" t="t" l="l"/>
            <a:pathLst>
              <a:path h="3268085" w="3236141">
                <a:moveTo>
                  <a:pt x="0" y="0"/>
                </a:moveTo>
                <a:lnTo>
                  <a:pt x="3236141" y="0"/>
                </a:lnTo>
                <a:lnTo>
                  <a:pt x="3236141" y="3268085"/>
                </a:lnTo>
                <a:lnTo>
                  <a:pt x="0" y="326808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1" id="31"/>
          <p:cNvSpPr/>
          <p:nvPr/>
        </p:nvSpPr>
        <p:spPr>
          <a:xfrm flipH="false" flipV="false" rot="0">
            <a:off x="16086920" y="0"/>
            <a:ext cx="2201080" cy="733693"/>
          </a:xfrm>
          <a:custGeom>
            <a:avLst/>
            <a:gdLst/>
            <a:ahLst/>
            <a:cxnLst/>
            <a:rect r="r" b="b" t="t" l="l"/>
            <a:pathLst>
              <a:path h="733693" w="2201080">
                <a:moveTo>
                  <a:pt x="0" y="0"/>
                </a:moveTo>
                <a:lnTo>
                  <a:pt x="2201080" y="0"/>
                </a:lnTo>
                <a:lnTo>
                  <a:pt x="2201080" y="733693"/>
                </a:lnTo>
                <a:lnTo>
                  <a:pt x="0" y="733693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TextBox 32" id="32"/>
          <p:cNvSpPr txBox="true"/>
          <p:nvPr/>
        </p:nvSpPr>
        <p:spPr>
          <a:xfrm rot="0">
            <a:off x="1028700" y="6432585"/>
            <a:ext cx="3758903" cy="25352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06"/>
              </a:lnSpc>
            </a:pPr>
            <a:r>
              <a:rPr lang="en-US" sz="2862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Пуринов нуклеотид,</a:t>
            </a:r>
            <a:r>
              <a:rPr lang="en-US" sz="2862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 който винаги се свързва с тимин (Т) в ДНК и с урацил (U) в РНК.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5185932" y="6432585"/>
            <a:ext cx="3758903" cy="20269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06"/>
              </a:lnSpc>
            </a:pPr>
            <a:r>
              <a:rPr lang="en-US" sz="2862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Пиримидинов нуклеотид,</a:t>
            </a:r>
            <a:r>
              <a:rPr lang="en-US" sz="2862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 който винаги се свързва с аденин (А).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9343165" y="6432585"/>
            <a:ext cx="3758903" cy="20269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06"/>
              </a:lnSpc>
            </a:pPr>
            <a:r>
              <a:rPr lang="en-US" sz="2862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Пиримидинов нуклеотид,</a:t>
            </a:r>
            <a:r>
              <a:rPr lang="en-US" sz="2862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 който винаги се свързва с гуанин (G).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13500397" y="6432585"/>
            <a:ext cx="3758903" cy="20269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06"/>
              </a:lnSpc>
            </a:pPr>
            <a:r>
              <a:rPr lang="en-US" sz="2862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Пуринов нуклеотид,</a:t>
            </a:r>
            <a:r>
              <a:rPr lang="en-US" sz="2862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 който винаги се свързва с цитозин (С).</a:t>
            </a:r>
          </a:p>
        </p:txBody>
      </p:sp>
      <p:grpSp>
        <p:nvGrpSpPr>
          <p:cNvPr name="Group 36" id="36"/>
          <p:cNvGrpSpPr/>
          <p:nvPr/>
        </p:nvGrpSpPr>
        <p:grpSpPr>
          <a:xfrm rot="0">
            <a:off x="1028700" y="462619"/>
            <a:ext cx="5582516" cy="889490"/>
            <a:chOff x="0" y="0"/>
            <a:chExt cx="7443354" cy="1185986"/>
          </a:xfrm>
        </p:grpSpPr>
        <p:grpSp>
          <p:nvGrpSpPr>
            <p:cNvPr name="Group 37" id="37"/>
            <p:cNvGrpSpPr/>
            <p:nvPr/>
          </p:nvGrpSpPr>
          <p:grpSpPr>
            <a:xfrm rot="0">
              <a:off x="0" y="0"/>
              <a:ext cx="7443354" cy="1185986"/>
              <a:chOff x="0" y="0"/>
              <a:chExt cx="2141478" cy="341212"/>
            </a:xfrm>
          </p:grpSpPr>
          <p:sp>
            <p:nvSpPr>
              <p:cNvPr name="Freeform 38" id="38"/>
              <p:cNvSpPr/>
              <p:nvPr/>
            </p:nvSpPr>
            <p:spPr>
              <a:xfrm flipH="false" flipV="false" rot="0">
                <a:off x="0" y="0"/>
                <a:ext cx="2141478" cy="341212"/>
              </a:xfrm>
              <a:custGeom>
                <a:avLst/>
                <a:gdLst/>
                <a:ahLst/>
                <a:cxnLst/>
                <a:rect r="r" b="b" t="t" l="l"/>
                <a:pathLst>
                  <a:path h="341212" w="2141478">
                    <a:moveTo>
                      <a:pt x="0" y="0"/>
                    </a:moveTo>
                    <a:lnTo>
                      <a:pt x="2141478" y="0"/>
                    </a:lnTo>
                    <a:lnTo>
                      <a:pt x="2141478" y="341212"/>
                    </a:lnTo>
                    <a:lnTo>
                      <a:pt x="0" y="341212"/>
                    </a:lnTo>
                    <a:close/>
                  </a:path>
                </a:pathLst>
              </a:custGeom>
              <a:solidFill>
                <a:srgbClr val="FA4155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39" id="39"/>
              <p:cNvSpPr txBox="true"/>
              <p:nvPr/>
            </p:nvSpPr>
            <p:spPr>
              <a:xfrm>
                <a:off x="0" y="-38100"/>
                <a:ext cx="2141478" cy="379312"/>
              </a:xfrm>
              <a:prstGeom prst="rect">
                <a:avLst/>
              </a:prstGeom>
            </p:spPr>
            <p:txBody>
              <a:bodyPr anchor="ctr" rtlCol="false" tIns="34878" lIns="34878" bIns="34878" rIns="34878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40" id="40"/>
            <p:cNvSpPr txBox="true"/>
            <p:nvPr/>
          </p:nvSpPr>
          <p:spPr>
            <a:xfrm rot="0">
              <a:off x="227002" y="220602"/>
              <a:ext cx="6989350" cy="68763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386"/>
                </a:lnSpc>
                <a:spcBef>
                  <a:spcPct val="0"/>
                </a:spcBef>
              </a:pPr>
              <a:r>
                <a:rPr lang="en-US" b="true" sz="3133">
                  <a:solidFill>
                    <a:srgbClr val="FFFFFF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АЗОТНИ БАЗИ В ДНК</a:t>
              </a:r>
            </a:p>
          </p:txBody>
        </p:sp>
      </p:grpSp>
    </p:spTree>
  </p:cSld>
  <p:clrMapOvr>
    <a:masterClrMapping/>
  </p:clrMapOvr>
  <p:transition spd="fast">
    <p:cover dir="l"/>
  </p:transition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5983517" y="0"/>
            <a:ext cx="12304483" cy="10287000"/>
            <a:chOff x="0" y="0"/>
            <a:chExt cx="3240687" cy="27093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240687" cy="2709333"/>
            </a:xfrm>
            <a:custGeom>
              <a:avLst/>
              <a:gdLst/>
              <a:ahLst/>
              <a:cxnLst/>
              <a:rect r="r" b="b" t="t" l="l"/>
              <a:pathLst>
                <a:path h="2709333" w="3240687">
                  <a:moveTo>
                    <a:pt x="0" y="0"/>
                  </a:moveTo>
                  <a:lnTo>
                    <a:pt x="3240687" y="0"/>
                  </a:lnTo>
                  <a:lnTo>
                    <a:pt x="3240687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3240687" cy="27474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aphicFrame>
        <p:nvGraphicFramePr>
          <p:cNvPr name="Table 5" id="5"/>
          <p:cNvGraphicFramePr>
            <a:graphicFrameLocks noGrp="true"/>
          </p:cNvGraphicFramePr>
          <p:nvPr/>
        </p:nvGraphicFramePr>
        <p:xfrm>
          <a:off x="8108159" y="4580752"/>
          <a:ext cx="8055198" cy="4658403"/>
        </p:xfrm>
        <a:graphic>
          <a:graphicData uri="http://schemas.openxmlformats.org/drawingml/2006/table">
            <a:tbl>
              <a:tblPr/>
              <a:tblGrid>
                <a:gridCol w="2221675"/>
                <a:gridCol w="5833523"/>
              </a:tblGrid>
              <a:tr h="934713">
                <a:tc>
                  <a:txBody>
                    <a:bodyPr anchor="t" rtlCol="false"/>
                    <a:lstStyle/>
                    <a:p>
                      <a:pPr algn="ctr" marL="0" indent="0" lvl="0">
                        <a:lnSpc>
                          <a:spcPts val="2791"/>
                        </a:lnSpc>
                        <a:spcBef>
                          <a:spcPct val="0"/>
                        </a:spcBef>
                        <a:defRPr/>
                      </a:pPr>
                      <a:r>
                        <a:rPr lang="en-US" sz="1994">
                          <a:solidFill>
                            <a:srgbClr val="FFFFFF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ЗАХАР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4155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 lvl="0">
                        <a:lnSpc>
                          <a:spcPts val="3430"/>
                        </a:lnSpc>
                        <a:spcBef>
                          <a:spcPct val="0"/>
                        </a:spcBef>
                        <a:defRPr/>
                      </a:pPr>
                      <a:r>
                        <a:rPr lang="en-US" sz="2450">
                          <a:solidFill>
                            <a:srgbClr val="FFFFFF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Рибоза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4713">
                <a:tc>
                  <a:txBody>
                    <a:bodyPr anchor="t" rtlCol="false"/>
                    <a:lstStyle/>
                    <a:p>
                      <a:pPr algn="ctr" marL="0" indent="0" lvl="0">
                        <a:lnSpc>
                          <a:spcPts val="2791"/>
                        </a:lnSpc>
                        <a:spcBef>
                          <a:spcPct val="0"/>
                        </a:spcBef>
                        <a:defRPr/>
                      </a:pPr>
                      <a:r>
                        <a:rPr lang="en-US" sz="1994">
                          <a:solidFill>
                            <a:srgbClr val="FFFFFF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СТРУКТУРА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4155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 lvl="0">
                        <a:lnSpc>
                          <a:spcPts val="3430"/>
                        </a:lnSpc>
                        <a:spcBef>
                          <a:spcPct val="0"/>
                        </a:spcBef>
                        <a:defRPr/>
                      </a:pPr>
                      <a:r>
                        <a:rPr lang="en-US" sz="2450">
                          <a:solidFill>
                            <a:srgbClr val="FFFFFF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Едноверижна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66873">
                <a:tc>
                  <a:txBody>
                    <a:bodyPr anchor="t" rtlCol="false"/>
                    <a:lstStyle/>
                    <a:p>
                      <a:pPr algn="ctr" marL="0" indent="0" lvl="0">
                        <a:lnSpc>
                          <a:spcPts val="2791"/>
                        </a:lnSpc>
                        <a:spcBef>
                          <a:spcPct val="0"/>
                        </a:spcBef>
                        <a:defRPr/>
                      </a:pPr>
                      <a:r>
                        <a:rPr lang="en-US" sz="1994">
                          <a:solidFill>
                            <a:srgbClr val="FFFFFF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БАЗИ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4155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 lvl="0">
                        <a:lnSpc>
                          <a:spcPts val="3430"/>
                        </a:lnSpc>
                        <a:spcBef>
                          <a:spcPct val="0"/>
                        </a:spcBef>
                        <a:defRPr/>
                      </a:pPr>
                      <a:r>
                        <a:rPr lang="en-US" sz="2450">
                          <a:solidFill>
                            <a:srgbClr val="FFFFFF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Аденин (A), Урацил (U), Цитозин (C), Гуанин (G)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2104">
                <a:tc>
                  <a:txBody>
                    <a:bodyPr anchor="t" rtlCol="false"/>
                    <a:lstStyle/>
                    <a:p>
                      <a:pPr algn="ctr" marL="0" indent="0" lvl="0">
                        <a:lnSpc>
                          <a:spcPts val="2791"/>
                        </a:lnSpc>
                        <a:spcBef>
                          <a:spcPct val="0"/>
                        </a:spcBef>
                        <a:defRPr/>
                      </a:pPr>
                      <a:r>
                        <a:rPr lang="en-US" sz="1994">
                          <a:solidFill>
                            <a:srgbClr val="FFFFFF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ФУНКЦИЯ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4155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 lvl="0">
                        <a:lnSpc>
                          <a:spcPts val="3430"/>
                        </a:lnSpc>
                        <a:spcBef>
                          <a:spcPct val="0"/>
                        </a:spcBef>
                        <a:defRPr/>
                      </a:pPr>
                      <a:r>
                        <a:rPr lang="en-US" sz="2450">
                          <a:solidFill>
                            <a:srgbClr val="FFFFFF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Пренася инструкции за синтез на белтъци от ДНК до рибозомите.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name="Freeform 6" id="6"/>
          <p:cNvSpPr/>
          <p:nvPr/>
        </p:nvSpPr>
        <p:spPr>
          <a:xfrm flipH="false" flipV="false" rot="0">
            <a:off x="407357" y="814728"/>
            <a:ext cx="1703009" cy="9131376"/>
          </a:xfrm>
          <a:custGeom>
            <a:avLst/>
            <a:gdLst/>
            <a:ahLst/>
            <a:cxnLst/>
            <a:rect r="r" b="b" t="t" l="l"/>
            <a:pathLst>
              <a:path h="9131376" w="1703009">
                <a:moveTo>
                  <a:pt x="0" y="0"/>
                </a:moveTo>
                <a:lnTo>
                  <a:pt x="1703009" y="0"/>
                </a:lnTo>
                <a:lnTo>
                  <a:pt x="1703009" y="9131376"/>
                </a:lnTo>
                <a:lnTo>
                  <a:pt x="0" y="913137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-106695" b="-1444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2568623" y="3358783"/>
            <a:ext cx="2956637" cy="4043265"/>
          </a:xfrm>
          <a:custGeom>
            <a:avLst/>
            <a:gdLst/>
            <a:ahLst/>
            <a:cxnLst/>
            <a:rect r="r" b="b" t="t" l="l"/>
            <a:pathLst>
              <a:path h="4043265" w="2956637">
                <a:moveTo>
                  <a:pt x="0" y="0"/>
                </a:moveTo>
                <a:lnTo>
                  <a:pt x="2956637" y="0"/>
                </a:lnTo>
                <a:lnTo>
                  <a:pt x="2956637" y="4043265"/>
                </a:lnTo>
                <a:lnTo>
                  <a:pt x="0" y="404326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6835840" y="652803"/>
            <a:ext cx="10599837" cy="14351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721"/>
              </a:lnSpc>
              <a:spcBef>
                <a:spcPct val="0"/>
              </a:spcBef>
            </a:pPr>
            <a:r>
              <a:rPr lang="en-US" b="true" sz="8372">
                <a:solidFill>
                  <a:srgbClr val="FFFFFF"/>
                </a:solidFill>
                <a:latin typeface="Gilam Bold"/>
                <a:ea typeface="Gilam Bold"/>
                <a:cs typeface="Gilam Bold"/>
                <a:sym typeface="Gilam Bold"/>
              </a:rPr>
              <a:t>КАКВО Е РНК?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7151479" y="2054433"/>
            <a:ext cx="9968559" cy="20777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30"/>
              </a:lnSpc>
            </a:pPr>
            <a:r>
              <a:rPr lang="en-US" sz="295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РНК (Рибонуклеинова киселина) е молекула, която помага на ДНК да превърне генетичния код в белтъци. РНК играе ролята на посредник между ДНК и протеин-синтезиращите органели в клетките.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0" y="0"/>
            <a:ext cx="2201080" cy="733693"/>
          </a:xfrm>
          <a:custGeom>
            <a:avLst/>
            <a:gdLst/>
            <a:ahLst/>
            <a:cxnLst/>
            <a:rect r="r" b="b" t="t" l="l"/>
            <a:pathLst>
              <a:path h="733693" w="2201080">
                <a:moveTo>
                  <a:pt x="0" y="0"/>
                </a:moveTo>
                <a:lnTo>
                  <a:pt x="2201080" y="0"/>
                </a:lnTo>
                <a:lnTo>
                  <a:pt x="2201080" y="733693"/>
                </a:lnTo>
                <a:lnTo>
                  <a:pt x="0" y="73369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cover dir="l"/>
  </p:transition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6219962"/>
            <a:chOff x="0" y="0"/>
            <a:chExt cx="4816593" cy="163817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816592" cy="1638179"/>
            </a:xfrm>
            <a:custGeom>
              <a:avLst/>
              <a:gdLst/>
              <a:ahLst/>
              <a:cxnLst/>
              <a:rect r="r" b="b" t="t" l="l"/>
              <a:pathLst>
                <a:path h="1638179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1638179"/>
                  </a:lnTo>
                  <a:lnTo>
                    <a:pt x="0" y="1638179"/>
                  </a:ln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816593" cy="167627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028700" y="2291649"/>
            <a:ext cx="3758903" cy="888329"/>
            <a:chOff x="0" y="0"/>
            <a:chExt cx="5011870" cy="1184438"/>
          </a:xfrm>
        </p:grpSpPr>
        <p:grpSp>
          <p:nvGrpSpPr>
            <p:cNvPr name="Group 6" id="6"/>
            <p:cNvGrpSpPr/>
            <p:nvPr/>
          </p:nvGrpSpPr>
          <p:grpSpPr>
            <a:xfrm rot="0">
              <a:off x="0" y="0"/>
              <a:ext cx="5011870" cy="1184438"/>
              <a:chOff x="0" y="0"/>
              <a:chExt cx="1441932" cy="340767"/>
            </a:xfrm>
          </p:grpSpPr>
          <p:sp>
            <p:nvSpPr>
              <p:cNvPr name="Freeform 7" id="7"/>
              <p:cNvSpPr/>
              <p:nvPr/>
            </p:nvSpPr>
            <p:spPr>
              <a:xfrm flipH="false" flipV="false" rot="0">
                <a:off x="0" y="0"/>
                <a:ext cx="1441932" cy="340767"/>
              </a:xfrm>
              <a:custGeom>
                <a:avLst/>
                <a:gdLst/>
                <a:ahLst/>
                <a:cxnLst/>
                <a:rect r="r" b="b" t="t" l="l"/>
                <a:pathLst>
                  <a:path h="340767" w="1441932">
                    <a:moveTo>
                      <a:pt x="0" y="0"/>
                    </a:moveTo>
                    <a:lnTo>
                      <a:pt x="1441932" y="0"/>
                    </a:lnTo>
                    <a:lnTo>
                      <a:pt x="1441932" y="340767"/>
                    </a:lnTo>
                    <a:lnTo>
                      <a:pt x="0" y="340767"/>
                    </a:lnTo>
                    <a:close/>
                  </a:path>
                </a:pathLst>
              </a:custGeom>
              <a:solidFill>
                <a:srgbClr val="FA4155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8" id="8"/>
              <p:cNvSpPr txBox="true"/>
              <p:nvPr/>
            </p:nvSpPr>
            <p:spPr>
              <a:xfrm>
                <a:off x="0" y="-38100"/>
                <a:ext cx="1441932" cy="378867"/>
              </a:xfrm>
              <a:prstGeom prst="rect">
                <a:avLst/>
              </a:prstGeom>
            </p:spPr>
            <p:txBody>
              <a:bodyPr anchor="ctr" rtlCol="false" tIns="34878" lIns="34878" bIns="34878" rIns="34878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9" id="9"/>
            <p:cNvSpPr txBox="true"/>
            <p:nvPr/>
          </p:nvSpPr>
          <p:spPr>
            <a:xfrm rot="0">
              <a:off x="152848" y="220602"/>
              <a:ext cx="4706174" cy="68608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386"/>
                </a:lnSpc>
                <a:spcBef>
                  <a:spcPct val="0"/>
                </a:spcBef>
              </a:pPr>
              <a:r>
                <a:rPr lang="en-US" sz="3133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АДЕНИН</a:t>
              </a:r>
              <a:r>
                <a:rPr lang="en-US" sz="3133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(A)</a:t>
              </a: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1028700" y="3550984"/>
            <a:ext cx="3758903" cy="20269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06"/>
              </a:lnSpc>
            </a:pPr>
            <a:r>
              <a:rPr lang="en-US" sz="2862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Пуринов нуклеотид,</a:t>
            </a:r>
            <a:r>
              <a:rPr lang="en-US" sz="2862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 който винаги се свързва с урацил (U) в РНК.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5185932" y="2291649"/>
            <a:ext cx="3758903" cy="888329"/>
            <a:chOff x="0" y="0"/>
            <a:chExt cx="5011870" cy="1184438"/>
          </a:xfrm>
        </p:grpSpPr>
        <p:grpSp>
          <p:nvGrpSpPr>
            <p:cNvPr name="Group 12" id="12"/>
            <p:cNvGrpSpPr/>
            <p:nvPr/>
          </p:nvGrpSpPr>
          <p:grpSpPr>
            <a:xfrm rot="0">
              <a:off x="0" y="0"/>
              <a:ext cx="5011870" cy="1184438"/>
              <a:chOff x="0" y="0"/>
              <a:chExt cx="1441932" cy="340767"/>
            </a:xfrm>
          </p:grpSpPr>
          <p:sp>
            <p:nvSpPr>
              <p:cNvPr name="Freeform 13" id="13"/>
              <p:cNvSpPr/>
              <p:nvPr/>
            </p:nvSpPr>
            <p:spPr>
              <a:xfrm flipH="false" flipV="false" rot="0">
                <a:off x="0" y="0"/>
                <a:ext cx="1441932" cy="340767"/>
              </a:xfrm>
              <a:custGeom>
                <a:avLst/>
                <a:gdLst/>
                <a:ahLst/>
                <a:cxnLst/>
                <a:rect r="r" b="b" t="t" l="l"/>
                <a:pathLst>
                  <a:path h="340767" w="1441932">
                    <a:moveTo>
                      <a:pt x="0" y="0"/>
                    </a:moveTo>
                    <a:lnTo>
                      <a:pt x="1441932" y="0"/>
                    </a:lnTo>
                    <a:lnTo>
                      <a:pt x="1441932" y="340767"/>
                    </a:lnTo>
                    <a:lnTo>
                      <a:pt x="0" y="340767"/>
                    </a:lnTo>
                    <a:close/>
                  </a:path>
                </a:pathLst>
              </a:custGeom>
              <a:solidFill>
                <a:srgbClr val="FA4155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14" id="14"/>
              <p:cNvSpPr txBox="true"/>
              <p:nvPr/>
            </p:nvSpPr>
            <p:spPr>
              <a:xfrm>
                <a:off x="0" y="-38100"/>
                <a:ext cx="1441932" cy="378867"/>
              </a:xfrm>
              <a:prstGeom prst="rect">
                <a:avLst/>
              </a:prstGeom>
            </p:spPr>
            <p:txBody>
              <a:bodyPr anchor="ctr" rtlCol="false" tIns="34878" lIns="34878" bIns="34878" rIns="34878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5" id="15"/>
            <p:cNvSpPr txBox="true"/>
            <p:nvPr/>
          </p:nvSpPr>
          <p:spPr>
            <a:xfrm rot="0">
              <a:off x="152848" y="220602"/>
              <a:ext cx="4706174" cy="68608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386"/>
                </a:lnSpc>
                <a:spcBef>
                  <a:spcPct val="0"/>
                </a:spcBef>
              </a:pPr>
              <a:r>
                <a:rPr lang="en-US" sz="3133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УРАЦИЛ</a:t>
              </a:r>
              <a:r>
                <a:rPr lang="en-US" sz="3133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 (U)</a:t>
              </a:r>
            </a:p>
          </p:txBody>
        </p:sp>
      </p:grpSp>
      <p:sp>
        <p:nvSpPr>
          <p:cNvPr name="TextBox 16" id="16"/>
          <p:cNvSpPr txBox="true"/>
          <p:nvPr/>
        </p:nvSpPr>
        <p:spPr>
          <a:xfrm rot="0">
            <a:off x="5185932" y="3550984"/>
            <a:ext cx="3758903" cy="25352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06"/>
              </a:lnSpc>
            </a:pPr>
            <a:r>
              <a:rPr lang="en-US" sz="2862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Пиримидинов</a:t>
            </a:r>
            <a:r>
              <a:rPr lang="en-US" sz="2862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 нуклеотид, който присъства самов РНК и замества тимина (Т) от ДНК.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9343165" y="2291649"/>
            <a:ext cx="3758903" cy="888329"/>
            <a:chOff x="0" y="0"/>
            <a:chExt cx="5011870" cy="1184438"/>
          </a:xfrm>
        </p:grpSpPr>
        <p:grpSp>
          <p:nvGrpSpPr>
            <p:cNvPr name="Group 18" id="18"/>
            <p:cNvGrpSpPr/>
            <p:nvPr/>
          </p:nvGrpSpPr>
          <p:grpSpPr>
            <a:xfrm rot="0">
              <a:off x="0" y="0"/>
              <a:ext cx="5011870" cy="1184438"/>
              <a:chOff x="0" y="0"/>
              <a:chExt cx="1441932" cy="340767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1441932" cy="340767"/>
              </a:xfrm>
              <a:custGeom>
                <a:avLst/>
                <a:gdLst/>
                <a:ahLst/>
                <a:cxnLst/>
                <a:rect r="r" b="b" t="t" l="l"/>
                <a:pathLst>
                  <a:path h="340767" w="1441932">
                    <a:moveTo>
                      <a:pt x="0" y="0"/>
                    </a:moveTo>
                    <a:lnTo>
                      <a:pt x="1441932" y="0"/>
                    </a:lnTo>
                    <a:lnTo>
                      <a:pt x="1441932" y="340767"/>
                    </a:lnTo>
                    <a:lnTo>
                      <a:pt x="0" y="340767"/>
                    </a:lnTo>
                    <a:close/>
                  </a:path>
                </a:pathLst>
              </a:custGeom>
              <a:solidFill>
                <a:srgbClr val="FA4155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0" y="-38100"/>
                <a:ext cx="1441932" cy="378867"/>
              </a:xfrm>
              <a:prstGeom prst="rect">
                <a:avLst/>
              </a:prstGeom>
            </p:spPr>
            <p:txBody>
              <a:bodyPr anchor="ctr" rtlCol="false" tIns="34878" lIns="34878" bIns="34878" rIns="34878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1" id="21"/>
            <p:cNvSpPr txBox="true"/>
            <p:nvPr/>
          </p:nvSpPr>
          <p:spPr>
            <a:xfrm rot="0">
              <a:off x="152848" y="220602"/>
              <a:ext cx="4706174" cy="68608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386"/>
                </a:lnSpc>
                <a:spcBef>
                  <a:spcPct val="0"/>
                </a:spcBef>
              </a:pPr>
              <a:r>
                <a:rPr lang="en-US" sz="3133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ЦИТОЗИН </a:t>
              </a:r>
              <a:r>
                <a:rPr lang="en-US" sz="3133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(C)</a:t>
              </a:r>
            </a:p>
          </p:txBody>
        </p:sp>
      </p:grpSp>
      <p:sp>
        <p:nvSpPr>
          <p:cNvPr name="TextBox 22" id="22"/>
          <p:cNvSpPr txBox="true"/>
          <p:nvPr/>
        </p:nvSpPr>
        <p:spPr>
          <a:xfrm rot="0">
            <a:off x="9343165" y="3550984"/>
            <a:ext cx="3758903" cy="20269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06"/>
              </a:lnSpc>
            </a:pPr>
            <a:r>
              <a:rPr lang="en-US" sz="2862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Пиримидинов нуклеотид,</a:t>
            </a:r>
            <a:r>
              <a:rPr lang="en-US" sz="2862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 който винаги се свързва с гуанин (G).</a:t>
            </a:r>
          </a:p>
        </p:txBody>
      </p:sp>
      <p:grpSp>
        <p:nvGrpSpPr>
          <p:cNvPr name="Group 23" id="23"/>
          <p:cNvGrpSpPr/>
          <p:nvPr/>
        </p:nvGrpSpPr>
        <p:grpSpPr>
          <a:xfrm rot="0">
            <a:off x="13500397" y="2291649"/>
            <a:ext cx="3758903" cy="888329"/>
            <a:chOff x="0" y="0"/>
            <a:chExt cx="5011870" cy="1184438"/>
          </a:xfrm>
        </p:grpSpPr>
        <p:grpSp>
          <p:nvGrpSpPr>
            <p:cNvPr name="Group 24" id="24"/>
            <p:cNvGrpSpPr/>
            <p:nvPr/>
          </p:nvGrpSpPr>
          <p:grpSpPr>
            <a:xfrm rot="0">
              <a:off x="0" y="0"/>
              <a:ext cx="5011870" cy="1184438"/>
              <a:chOff x="0" y="0"/>
              <a:chExt cx="1441932" cy="340767"/>
            </a:xfrm>
          </p:grpSpPr>
          <p:sp>
            <p:nvSpPr>
              <p:cNvPr name="Freeform 25" id="25"/>
              <p:cNvSpPr/>
              <p:nvPr/>
            </p:nvSpPr>
            <p:spPr>
              <a:xfrm flipH="false" flipV="false" rot="0">
                <a:off x="0" y="0"/>
                <a:ext cx="1441932" cy="340767"/>
              </a:xfrm>
              <a:custGeom>
                <a:avLst/>
                <a:gdLst/>
                <a:ahLst/>
                <a:cxnLst/>
                <a:rect r="r" b="b" t="t" l="l"/>
                <a:pathLst>
                  <a:path h="340767" w="1441932">
                    <a:moveTo>
                      <a:pt x="0" y="0"/>
                    </a:moveTo>
                    <a:lnTo>
                      <a:pt x="1441932" y="0"/>
                    </a:lnTo>
                    <a:lnTo>
                      <a:pt x="1441932" y="340767"/>
                    </a:lnTo>
                    <a:lnTo>
                      <a:pt x="0" y="340767"/>
                    </a:lnTo>
                    <a:close/>
                  </a:path>
                </a:pathLst>
              </a:custGeom>
              <a:solidFill>
                <a:srgbClr val="FA4155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26" id="26"/>
              <p:cNvSpPr txBox="true"/>
              <p:nvPr/>
            </p:nvSpPr>
            <p:spPr>
              <a:xfrm>
                <a:off x="0" y="-38100"/>
                <a:ext cx="1441932" cy="378867"/>
              </a:xfrm>
              <a:prstGeom prst="rect">
                <a:avLst/>
              </a:prstGeom>
            </p:spPr>
            <p:txBody>
              <a:bodyPr anchor="ctr" rtlCol="false" tIns="34878" lIns="34878" bIns="34878" rIns="34878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7" id="27"/>
            <p:cNvSpPr txBox="true"/>
            <p:nvPr/>
          </p:nvSpPr>
          <p:spPr>
            <a:xfrm rot="0">
              <a:off x="152848" y="220602"/>
              <a:ext cx="4706174" cy="68608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386"/>
                </a:lnSpc>
                <a:spcBef>
                  <a:spcPct val="0"/>
                </a:spcBef>
              </a:pPr>
              <a:r>
                <a:rPr lang="en-US" sz="3133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ГУАНИН</a:t>
              </a:r>
              <a:r>
                <a:rPr lang="en-US" sz="3133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(G)</a:t>
              </a:r>
            </a:p>
          </p:txBody>
        </p:sp>
      </p:grpSp>
      <p:sp>
        <p:nvSpPr>
          <p:cNvPr name="TextBox 28" id="28"/>
          <p:cNvSpPr txBox="true"/>
          <p:nvPr/>
        </p:nvSpPr>
        <p:spPr>
          <a:xfrm rot="0">
            <a:off x="13500397" y="3550984"/>
            <a:ext cx="3758903" cy="20269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06"/>
              </a:lnSpc>
            </a:pPr>
            <a:r>
              <a:rPr lang="en-US" sz="2862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Пуринов нуклеотид,</a:t>
            </a:r>
            <a:r>
              <a:rPr lang="en-US" sz="2862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 който винаги се свързва с цитозин (С).</a:t>
            </a:r>
          </a:p>
        </p:txBody>
      </p:sp>
      <p:sp>
        <p:nvSpPr>
          <p:cNvPr name="AutoShape 29" id="29"/>
          <p:cNvSpPr/>
          <p:nvPr/>
        </p:nvSpPr>
        <p:spPr>
          <a:xfrm>
            <a:off x="4787603" y="2735813"/>
            <a:ext cx="398330" cy="0"/>
          </a:xfrm>
          <a:prstGeom prst="line">
            <a:avLst/>
          </a:prstGeom>
          <a:ln cap="flat" w="3810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0" id="30"/>
          <p:cNvSpPr/>
          <p:nvPr/>
        </p:nvSpPr>
        <p:spPr>
          <a:xfrm>
            <a:off x="13102068" y="2735813"/>
            <a:ext cx="398330" cy="0"/>
          </a:xfrm>
          <a:prstGeom prst="line">
            <a:avLst/>
          </a:prstGeom>
          <a:ln cap="flat" w="3810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31" id="31"/>
          <p:cNvSpPr/>
          <p:nvPr/>
        </p:nvSpPr>
        <p:spPr>
          <a:xfrm flipH="false" flipV="false" rot="0">
            <a:off x="13563143" y="6362837"/>
            <a:ext cx="3633412" cy="3052066"/>
          </a:xfrm>
          <a:custGeom>
            <a:avLst/>
            <a:gdLst/>
            <a:ahLst/>
            <a:cxnLst/>
            <a:rect r="r" b="b" t="t" l="l"/>
            <a:pathLst>
              <a:path h="3052066" w="3633412">
                <a:moveTo>
                  <a:pt x="0" y="0"/>
                </a:moveTo>
                <a:lnTo>
                  <a:pt x="3633411" y="0"/>
                </a:lnTo>
                <a:lnTo>
                  <a:pt x="3633411" y="3052066"/>
                </a:lnTo>
                <a:lnTo>
                  <a:pt x="0" y="3052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2" id="32"/>
          <p:cNvSpPr/>
          <p:nvPr/>
        </p:nvSpPr>
        <p:spPr>
          <a:xfrm flipH="false" flipV="false" rot="0">
            <a:off x="10109534" y="6362837"/>
            <a:ext cx="2226164" cy="3300778"/>
          </a:xfrm>
          <a:custGeom>
            <a:avLst/>
            <a:gdLst/>
            <a:ahLst/>
            <a:cxnLst/>
            <a:rect r="r" b="b" t="t" l="l"/>
            <a:pathLst>
              <a:path h="3300778" w="2226164">
                <a:moveTo>
                  <a:pt x="0" y="0"/>
                </a:moveTo>
                <a:lnTo>
                  <a:pt x="2226164" y="0"/>
                </a:lnTo>
                <a:lnTo>
                  <a:pt x="2226164" y="3300778"/>
                </a:lnTo>
                <a:lnTo>
                  <a:pt x="0" y="33007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3" id="33"/>
          <p:cNvSpPr/>
          <p:nvPr/>
        </p:nvSpPr>
        <p:spPr>
          <a:xfrm flipH="false" flipV="false" rot="0">
            <a:off x="1422029" y="6391412"/>
            <a:ext cx="2972245" cy="3023491"/>
          </a:xfrm>
          <a:custGeom>
            <a:avLst/>
            <a:gdLst/>
            <a:ahLst/>
            <a:cxnLst/>
            <a:rect r="r" b="b" t="t" l="l"/>
            <a:pathLst>
              <a:path h="3023491" w="2972245">
                <a:moveTo>
                  <a:pt x="0" y="0"/>
                </a:moveTo>
                <a:lnTo>
                  <a:pt x="2972245" y="0"/>
                </a:lnTo>
                <a:lnTo>
                  <a:pt x="2972245" y="3023491"/>
                </a:lnTo>
                <a:lnTo>
                  <a:pt x="0" y="302349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4" id="34"/>
          <p:cNvSpPr/>
          <p:nvPr/>
        </p:nvSpPr>
        <p:spPr>
          <a:xfrm flipH="false" flipV="false" rot="0">
            <a:off x="5960708" y="6391412"/>
            <a:ext cx="2209352" cy="3272203"/>
          </a:xfrm>
          <a:custGeom>
            <a:avLst/>
            <a:gdLst/>
            <a:ahLst/>
            <a:cxnLst/>
            <a:rect r="r" b="b" t="t" l="l"/>
            <a:pathLst>
              <a:path h="3272203" w="2209352">
                <a:moveTo>
                  <a:pt x="0" y="0"/>
                </a:moveTo>
                <a:lnTo>
                  <a:pt x="2209352" y="0"/>
                </a:lnTo>
                <a:lnTo>
                  <a:pt x="2209352" y="3272203"/>
                </a:lnTo>
                <a:lnTo>
                  <a:pt x="0" y="327220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5" id="35"/>
          <p:cNvSpPr/>
          <p:nvPr/>
        </p:nvSpPr>
        <p:spPr>
          <a:xfrm flipH="false" flipV="false" rot="0">
            <a:off x="16086920" y="9553307"/>
            <a:ext cx="2201080" cy="733693"/>
          </a:xfrm>
          <a:custGeom>
            <a:avLst/>
            <a:gdLst/>
            <a:ahLst/>
            <a:cxnLst/>
            <a:rect r="r" b="b" t="t" l="l"/>
            <a:pathLst>
              <a:path h="733693" w="2201080">
                <a:moveTo>
                  <a:pt x="0" y="0"/>
                </a:moveTo>
                <a:lnTo>
                  <a:pt x="2201080" y="0"/>
                </a:lnTo>
                <a:lnTo>
                  <a:pt x="2201080" y="733693"/>
                </a:lnTo>
                <a:lnTo>
                  <a:pt x="0" y="733693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grpSp>
        <p:nvGrpSpPr>
          <p:cNvPr name="Group 36" id="36"/>
          <p:cNvGrpSpPr/>
          <p:nvPr/>
        </p:nvGrpSpPr>
        <p:grpSpPr>
          <a:xfrm rot="0">
            <a:off x="1028700" y="462619"/>
            <a:ext cx="5582516" cy="889490"/>
            <a:chOff x="0" y="0"/>
            <a:chExt cx="7443354" cy="1185986"/>
          </a:xfrm>
        </p:grpSpPr>
        <p:grpSp>
          <p:nvGrpSpPr>
            <p:cNvPr name="Group 37" id="37"/>
            <p:cNvGrpSpPr/>
            <p:nvPr/>
          </p:nvGrpSpPr>
          <p:grpSpPr>
            <a:xfrm rot="0">
              <a:off x="0" y="0"/>
              <a:ext cx="7443354" cy="1185986"/>
              <a:chOff x="0" y="0"/>
              <a:chExt cx="2141478" cy="341212"/>
            </a:xfrm>
          </p:grpSpPr>
          <p:sp>
            <p:nvSpPr>
              <p:cNvPr name="Freeform 38" id="38"/>
              <p:cNvSpPr/>
              <p:nvPr/>
            </p:nvSpPr>
            <p:spPr>
              <a:xfrm flipH="false" flipV="false" rot="0">
                <a:off x="0" y="0"/>
                <a:ext cx="2141478" cy="341212"/>
              </a:xfrm>
              <a:custGeom>
                <a:avLst/>
                <a:gdLst/>
                <a:ahLst/>
                <a:cxnLst/>
                <a:rect r="r" b="b" t="t" l="l"/>
                <a:pathLst>
                  <a:path h="341212" w="2141478">
                    <a:moveTo>
                      <a:pt x="0" y="0"/>
                    </a:moveTo>
                    <a:lnTo>
                      <a:pt x="2141478" y="0"/>
                    </a:lnTo>
                    <a:lnTo>
                      <a:pt x="2141478" y="341212"/>
                    </a:lnTo>
                    <a:lnTo>
                      <a:pt x="0" y="341212"/>
                    </a:lnTo>
                    <a:close/>
                  </a:path>
                </a:pathLst>
              </a:custGeom>
              <a:solidFill>
                <a:srgbClr val="FA4155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39" id="39"/>
              <p:cNvSpPr txBox="true"/>
              <p:nvPr/>
            </p:nvSpPr>
            <p:spPr>
              <a:xfrm>
                <a:off x="0" y="-38100"/>
                <a:ext cx="2141478" cy="379312"/>
              </a:xfrm>
              <a:prstGeom prst="rect">
                <a:avLst/>
              </a:prstGeom>
            </p:spPr>
            <p:txBody>
              <a:bodyPr anchor="ctr" rtlCol="false" tIns="34878" lIns="34878" bIns="34878" rIns="34878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40" id="40"/>
            <p:cNvSpPr txBox="true"/>
            <p:nvPr/>
          </p:nvSpPr>
          <p:spPr>
            <a:xfrm rot="0">
              <a:off x="227002" y="220602"/>
              <a:ext cx="6989350" cy="68763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386"/>
                </a:lnSpc>
                <a:spcBef>
                  <a:spcPct val="0"/>
                </a:spcBef>
              </a:pPr>
              <a:r>
                <a:rPr lang="en-US" b="true" sz="3133">
                  <a:solidFill>
                    <a:srgbClr val="FFFFFF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АЗОТНИ БАЗИ В РНК</a:t>
              </a:r>
            </a:p>
          </p:txBody>
        </p:sp>
      </p:grpSp>
    </p:spTree>
  </p:cSld>
  <p:clrMapOvr>
    <a:masterClrMapping/>
  </p:clrMapOvr>
  <p:transition spd="fast">
    <p:cover dir="l"/>
  </p:transition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5457349"/>
            <a:chOff x="0" y="0"/>
            <a:chExt cx="4816593" cy="143732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816592" cy="1437326"/>
            </a:xfrm>
            <a:custGeom>
              <a:avLst/>
              <a:gdLst/>
              <a:ahLst/>
              <a:cxnLst/>
              <a:rect r="r" b="b" t="t" l="l"/>
              <a:pathLst>
                <a:path h="1437326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1437326"/>
                  </a:lnTo>
                  <a:lnTo>
                    <a:pt x="0" y="1437326"/>
                  </a:ln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816593" cy="147542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028700" y="462619"/>
            <a:ext cx="5582516" cy="889490"/>
            <a:chOff x="0" y="0"/>
            <a:chExt cx="7443354" cy="1185986"/>
          </a:xfrm>
        </p:grpSpPr>
        <p:grpSp>
          <p:nvGrpSpPr>
            <p:cNvPr name="Group 6" id="6"/>
            <p:cNvGrpSpPr/>
            <p:nvPr/>
          </p:nvGrpSpPr>
          <p:grpSpPr>
            <a:xfrm rot="0">
              <a:off x="0" y="0"/>
              <a:ext cx="7443354" cy="1185986"/>
              <a:chOff x="0" y="0"/>
              <a:chExt cx="2141478" cy="341212"/>
            </a:xfrm>
          </p:grpSpPr>
          <p:sp>
            <p:nvSpPr>
              <p:cNvPr name="Freeform 7" id="7"/>
              <p:cNvSpPr/>
              <p:nvPr/>
            </p:nvSpPr>
            <p:spPr>
              <a:xfrm flipH="false" flipV="false" rot="0">
                <a:off x="0" y="0"/>
                <a:ext cx="2141478" cy="341212"/>
              </a:xfrm>
              <a:custGeom>
                <a:avLst/>
                <a:gdLst/>
                <a:ahLst/>
                <a:cxnLst/>
                <a:rect r="r" b="b" t="t" l="l"/>
                <a:pathLst>
                  <a:path h="341212" w="2141478">
                    <a:moveTo>
                      <a:pt x="0" y="0"/>
                    </a:moveTo>
                    <a:lnTo>
                      <a:pt x="2141478" y="0"/>
                    </a:lnTo>
                    <a:lnTo>
                      <a:pt x="2141478" y="341212"/>
                    </a:lnTo>
                    <a:lnTo>
                      <a:pt x="0" y="341212"/>
                    </a:lnTo>
                    <a:close/>
                  </a:path>
                </a:pathLst>
              </a:custGeom>
              <a:solidFill>
                <a:srgbClr val="FA4155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8" id="8"/>
              <p:cNvSpPr txBox="true"/>
              <p:nvPr/>
            </p:nvSpPr>
            <p:spPr>
              <a:xfrm>
                <a:off x="0" y="-38100"/>
                <a:ext cx="2141478" cy="379312"/>
              </a:xfrm>
              <a:prstGeom prst="rect">
                <a:avLst/>
              </a:prstGeom>
            </p:spPr>
            <p:txBody>
              <a:bodyPr anchor="ctr" rtlCol="false" tIns="34878" lIns="34878" bIns="34878" rIns="34878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9" id="9"/>
            <p:cNvSpPr txBox="true"/>
            <p:nvPr/>
          </p:nvSpPr>
          <p:spPr>
            <a:xfrm rot="0">
              <a:off x="227002" y="220602"/>
              <a:ext cx="6989350" cy="68763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386"/>
                </a:lnSpc>
                <a:spcBef>
                  <a:spcPct val="0"/>
                </a:spcBef>
              </a:pPr>
              <a:r>
                <a:rPr lang="en-US" b="true" sz="3133">
                  <a:solidFill>
                    <a:srgbClr val="FFFFFF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КАКВО НАУЧИХМЕ?</a:t>
              </a: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1034603" y="1894055"/>
            <a:ext cx="17253397" cy="31146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47694" indent="-323847" lvl="1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По какво си приличат и по какво се различават ДНК и РНК?</a:t>
            </a:r>
          </a:p>
          <a:p>
            <a:pPr algn="l" marL="647694" indent="-323847" lvl="1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Каква е ролята на отделните нуклеотиди в полинуклеотидната верига?</a:t>
            </a:r>
          </a:p>
          <a:p>
            <a:pPr algn="l" marL="647694" indent="-323847" lvl="1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С какво се характеризира правилото за комплементарност на базите?</a:t>
            </a:r>
          </a:p>
          <a:p>
            <a:pPr algn="l" marL="647694" indent="-323847" lvl="1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Защо е необходимо да има различни видове азотни бази в структурата на ДНК и РНК молекулите?</a:t>
            </a:r>
          </a:p>
          <a:p>
            <a:pPr algn="l" marL="647694" indent="-323847" lvl="1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Сравнете по важност двете молекули.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1028700" y="5008731"/>
            <a:ext cx="16230600" cy="5476995"/>
            <a:chOff x="0" y="0"/>
            <a:chExt cx="21640800" cy="730266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1881348" y="1052259"/>
              <a:ext cx="2377770" cy="5198143"/>
            </a:xfrm>
            <a:custGeom>
              <a:avLst/>
              <a:gdLst/>
              <a:ahLst/>
              <a:cxnLst/>
              <a:rect r="r" b="b" t="t" l="l"/>
              <a:pathLst>
                <a:path h="5198143" w="2377770">
                  <a:moveTo>
                    <a:pt x="0" y="0"/>
                  </a:moveTo>
                  <a:lnTo>
                    <a:pt x="2377770" y="0"/>
                  </a:lnTo>
                  <a:lnTo>
                    <a:pt x="2377770" y="5198143"/>
                  </a:lnTo>
                  <a:lnTo>
                    <a:pt x="0" y="519814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132741" b="0"/>
              </a:stretch>
            </a:blip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5135418" y="908130"/>
              <a:ext cx="2084832" cy="5486400"/>
            </a:xfrm>
            <a:custGeom>
              <a:avLst/>
              <a:gdLst/>
              <a:ahLst/>
              <a:cxnLst/>
              <a:rect r="r" b="b" t="t" l="l"/>
              <a:pathLst>
                <a:path h="5486400" w="2084832">
                  <a:moveTo>
                    <a:pt x="0" y="0"/>
                  </a:moveTo>
                  <a:lnTo>
                    <a:pt x="2084832" y="0"/>
                  </a:lnTo>
                  <a:lnTo>
                    <a:pt x="2084832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4" id="14"/>
            <p:cNvSpPr/>
            <p:nvPr/>
          </p:nvSpPr>
          <p:spPr>
            <a:xfrm flipH="false" flipV="false" rot="0">
              <a:off x="0" y="908130"/>
              <a:ext cx="1008650" cy="5408289"/>
            </a:xfrm>
            <a:custGeom>
              <a:avLst/>
              <a:gdLst/>
              <a:ahLst/>
              <a:cxnLst/>
              <a:rect r="r" b="b" t="t" l="l"/>
              <a:pathLst>
                <a:path h="5408289" w="1008650">
                  <a:moveTo>
                    <a:pt x="0" y="0"/>
                  </a:moveTo>
                  <a:lnTo>
                    <a:pt x="1008650" y="0"/>
                  </a:lnTo>
                  <a:lnTo>
                    <a:pt x="1008650" y="5408289"/>
                  </a:lnTo>
                  <a:lnTo>
                    <a:pt x="0" y="540828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-106695" b="-1444"/>
              </a:stretch>
            </a:blipFill>
          </p:spPr>
        </p:sp>
        <p:sp>
          <p:nvSpPr>
            <p:cNvPr name="Freeform 15" id="15"/>
            <p:cNvSpPr/>
            <p:nvPr/>
          </p:nvSpPr>
          <p:spPr>
            <a:xfrm flipH="false" flipV="false" rot="0">
              <a:off x="14475375" y="908130"/>
              <a:ext cx="2084832" cy="5486400"/>
            </a:xfrm>
            <a:custGeom>
              <a:avLst/>
              <a:gdLst/>
              <a:ahLst/>
              <a:cxnLst/>
              <a:rect r="r" b="b" t="t" l="l"/>
              <a:pathLst>
                <a:path h="5486400" w="2084832">
                  <a:moveTo>
                    <a:pt x="0" y="0"/>
                  </a:moveTo>
                  <a:lnTo>
                    <a:pt x="2084832" y="0"/>
                  </a:lnTo>
                  <a:lnTo>
                    <a:pt x="2084832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6" id="16"/>
            <p:cNvSpPr/>
            <p:nvPr/>
          </p:nvSpPr>
          <p:spPr>
            <a:xfrm flipH="false" flipV="false" rot="0">
              <a:off x="17366605" y="1052259"/>
              <a:ext cx="2377770" cy="5198143"/>
            </a:xfrm>
            <a:custGeom>
              <a:avLst/>
              <a:gdLst/>
              <a:ahLst/>
              <a:cxnLst/>
              <a:rect r="r" b="b" t="t" l="l"/>
              <a:pathLst>
                <a:path h="5198143" w="2377770">
                  <a:moveTo>
                    <a:pt x="0" y="0"/>
                  </a:moveTo>
                  <a:lnTo>
                    <a:pt x="2377769" y="0"/>
                  </a:lnTo>
                  <a:lnTo>
                    <a:pt x="2377769" y="5198143"/>
                  </a:lnTo>
                  <a:lnTo>
                    <a:pt x="0" y="519814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132741" b="0"/>
              </a:stretch>
            </a:blipFill>
          </p:spPr>
        </p:sp>
        <p:sp>
          <p:nvSpPr>
            <p:cNvPr name="Freeform 17" id="17"/>
            <p:cNvSpPr/>
            <p:nvPr/>
          </p:nvSpPr>
          <p:spPr>
            <a:xfrm flipH="false" flipV="false" rot="0">
              <a:off x="20658724" y="908130"/>
              <a:ext cx="982076" cy="5486400"/>
            </a:xfrm>
            <a:custGeom>
              <a:avLst/>
              <a:gdLst/>
              <a:ahLst/>
              <a:cxnLst/>
              <a:rect r="r" b="b" t="t" l="l"/>
              <a:pathLst>
                <a:path h="5486400" w="982076">
                  <a:moveTo>
                    <a:pt x="0" y="0"/>
                  </a:moveTo>
                  <a:lnTo>
                    <a:pt x="982076" y="0"/>
                  </a:lnTo>
                  <a:lnTo>
                    <a:pt x="982076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-112288" t="0" r="0" b="0"/>
              </a:stretch>
            </a:blipFill>
          </p:spPr>
        </p:sp>
        <p:sp>
          <p:nvSpPr>
            <p:cNvPr name="Freeform 18" id="18"/>
            <p:cNvSpPr/>
            <p:nvPr/>
          </p:nvSpPr>
          <p:spPr>
            <a:xfrm flipH="false" flipV="false" rot="-3115990">
              <a:off x="8330946" y="908130"/>
              <a:ext cx="4978908" cy="5486400"/>
            </a:xfrm>
            <a:custGeom>
              <a:avLst/>
              <a:gdLst/>
              <a:ahLst/>
              <a:cxnLst/>
              <a:rect r="r" b="b" t="t" l="l"/>
              <a:pathLst>
                <a:path h="5486400" w="4978908">
                  <a:moveTo>
                    <a:pt x="0" y="0"/>
                  </a:moveTo>
                  <a:lnTo>
                    <a:pt x="4978908" y="0"/>
                  </a:lnTo>
                  <a:lnTo>
                    <a:pt x="4978908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19" id="19"/>
          <p:cNvGrpSpPr/>
          <p:nvPr/>
        </p:nvGrpSpPr>
        <p:grpSpPr>
          <a:xfrm rot="0">
            <a:off x="15970864" y="-514350"/>
            <a:ext cx="3086100" cy="1543050"/>
            <a:chOff x="0" y="0"/>
            <a:chExt cx="4114800" cy="2057400"/>
          </a:xfrm>
        </p:grpSpPr>
        <p:grpSp>
          <p:nvGrpSpPr>
            <p:cNvPr name="Group 20" id="20"/>
            <p:cNvGrpSpPr/>
            <p:nvPr/>
          </p:nvGrpSpPr>
          <p:grpSpPr>
            <a:xfrm rot="0">
              <a:off x="0" y="0"/>
              <a:ext cx="4114800" cy="2057400"/>
              <a:chOff x="0" y="0"/>
              <a:chExt cx="812800" cy="406400"/>
            </a:xfrm>
          </p:grpSpPr>
          <p:sp>
            <p:nvSpPr>
              <p:cNvPr name="Freeform 21" id="21"/>
              <p:cNvSpPr/>
              <p:nvPr/>
            </p:nvSpPr>
            <p:spPr>
              <a:xfrm flipH="false" flipV="false" rot="0">
                <a:off x="0" y="0"/>
                <a:ext cx="812800" cy="406400"/>
              </a:xfrm>
              <a:custGeom>
                <a:avLst/>
                <a:gdLst/>
                <a:ahLst/>
                <a:cxnLst/>
                <a:rect r="r" b="b" t="t" l="l"/>
                <a:pathLst>
                  <a:path h="406400" w="812800">
                    <a:moveTo>
                      <a:pt x="609600" y="0"/>
                    </a:moveTo>
                    <a:lnTo>
                      <a:pt x="203200" y="0"/>
                    </a:lnTo>
                    <a:lnTo>
                      <a:pt x="0" y="203200"/>
                    </a:lnTo>
                    <a:lnTo>
                      <a:pt x="203200" y="406400"/>
                    </a:lnTo>
                    <a:lnTo>
                      <a:pt x="609600" y="406400"/>
                    </a:lnTo>
                    <a:lnTo>
                      <a:pt x="812800" y="203200"/>
                    </a:lnTo>
                    <a:lnTo>
                      <a:pt x="609600" y="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22" id="22"/>
              <p:cNvSpPr txBox="true"/>
              <p:nvPr/>
            </p:nvSpPr>
            <p:spPr>
              <a:xfrm>
                <a:off x="152400" y="-38100"/>
                <a:ext cx="508000" cy="444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23" id="23"/>
            <p:cNvSpPr/>
            <p:nvPr/>
          </p:nvSpPr>
          <p:spPr>
            <a:xfrm flipH="false" flipV="false" rot="0">
              <a:off x="154741" y="685800"/>
              <a:ext cx="2934773" cy="978258"/>
            </a:xfrm>
            <a:custGeom>
              <a:avLst/>
              <a:gdLst/>
              <a:ahLst/>
              <a:cxnLst/>
              <a:rect r="r" b="b" t="t" l="l"/>
              <a:pathLst>
                <a:path h="978258" w="2934773">
                  <a:moveTo>
                    <a:pt x="0" y="0"/>
                  </a:moveTo>
                  <a:lnTo>
                    <a:pt x="2934773" y="0"/>
                  </a:lnTo>
                  <a:lnTo>
                    <a:pt x="2934773" y="978258"/>
                  </a:lnTo>
                  <a:lnTo>
                    <a:pt x="0" y="9782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l="0" t="0" r="0" b="0"/>
              </a:stretch>
            </a:blipFill>
          </p:spPr>
        </p:sp>
      </p:grpSp>
    </p:spTree>
  </p:cSld>
  <p:clrMapOvr>
    <a:masterClrMapping/>
  </p:clrMapOvr>
  <p:transition spd="fast">
    <p:cover dir="l"/>
  </p:transition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7090007" cy="10287000"/>
          </a:xfrm>
          <a:custGeom>
            <a:avLst/>
            <a:gdLst/>
            <a:ahLst/>
            <a:cxnLst/>
            <a:rect r="r" b="b" t="t" l="l"/>
            <a:pathLst>
              <a:path h="10287000" w="7090007">
                <a:moveTo>
                  <a:pt x="0" y="0"/>
                </a:moveTo>
                <a:lnTo>
                  <a:pt x="7090007" y="0"/>
                </a:lnTo>
                <a:lnTo>
                  <a:pt x="7090007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2712" r="0" b="-2712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8299806" y="1479842"/>
            <a:ext cx="6138837" cy="782287"/>
            <a:chOff x="0" y="0"/>
            <a:chExt cx="8185117" cy="104304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0"/>
              <a:ext cx="8185117" cy="1043049"/>
              <a:chOff x="0" y="0"/>
              <a:chExt cx="2676756" cy="341105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2676756" cy="341105"/>
              </a:xfrm>
              <a:custGeom>
                <a:avLst/>
                <a:gdLst/>
                <a:ahLst/>
                <a:cxnLst/>
                <a:rect r="r" b="b" t="t" l="l"/>
                <a:pathLst>
                  <a:path h="341105" w="2676756">
                    <a:moveTo>
                      <a:pt x="0" y="0"/>
                    </a:moveTo>
                    <a:lnTo>
                      <a:pt x="2676756" y="0"/>
                    </a:lnTo>
                    <a:lnTo>
                      <a:pt x="2676756" y="341105"/>
                    </a:lnTo>
                    <a:lnTo>
                      <a:pt x="0" y="341105"/>
                    </a:lnTo>
                    <a:close/>
                  </a:path>
                </a:pathLst>
              </a:custGeom>
              <a:solidFill>
                <a:srgbClr val="FA4155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38100"/>
                <a:ext cx="2676756" cy="379205"/>
              </a:xfrm>
              <a:prstGeom prst="rect">
                <a:avLst/>
              </a:prstGeom>
            </p:spPr>
            <p:txBody>
              <a:bodyPr anchor="ctr" rtlCol="false" tIns="35950" lIns="35950" bIns="35950" rIns="35950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7" id="7"/>
            <p:cNvSpPr txBox="true"/>
            <p:nvPr/>
          </p:nvSpPr>
          <p:spPr>
            <a:xfrm rot="0">
              <a:off x="249624" y="187203"/>
              <a:ext cx="7685869" cy="61149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59"/>
                </a:lnSpc>
                <a:spcBef>
                  <a:spcPct val="0"/>
                </a:spcBef>
              </a:pPr>
              <a:r>
                <a:rPr lang="en-US" b="true" sz="2756">
                  <a:solidFill>
                    <a:srgbClr val="FFFFFF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НАПРАВЕТЕ НУКЛЕОТИДИ</a:t>
              </a: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8299806" y="282111"/>
            <a:ext cx="7371615" cy="9855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151"/>
              </a:lnSpc>
              <a:spcBef>
                <a:spcPct val="0"/>
              </a:spcBef>
            </a:pPr>
            <a:r>
              <a:rPr lang="en-US" b="true" sz="5822">
                <a:solidFill>
                  <a:srgbClr val="FFFFFF"/>
                </a:solidFill>
                <a:latin typeface="Gilam Bold"/>
                <a:ea typeface="Gilam Bold"/>
                <a:cs typeface="Gilam Bold"/>
                <a:sym typeface="Gilam Bold"/>
              </a:rPr>
              <a:t>ГРУПОВА РАБОТА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7999553" y="2414529"/>
            <a:ext cx="10168991" cy="4230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2865" indent="-286433" lvl="1">
              <a:lnSpc>
                <a:spcPts val="3714"/>
              </a:lnSpc>
              <a:buFont typeface="Arial"/>
              <a:buChar char="•"/>
            </a:pPr>
            <a:r>
              <a:rPr lang="en-US" sz="2653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Изрежете необходимите за изграждането на ДНК молекулата азотни бази (A, T, </a:t>
            </a:r>
            <a:r>
              <a:rPr lang="en-US" sz="2653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C, G).</a:t>
            </a:r>
          </a:p>
          <a:p>
            <a:pPr algn="l" marL="572865" indent="-286433" lvl="1">
              <a:lnSpc>
                <a:spcPts val="3714"/>
              </a:lnSpc>
              <a:buFont typeface="Arial"/>
              <a:buChar char="•"/>
            </a:pPr>
            <a:r>
              <a:rPr lang="en-US" sz="2653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Оцветете всяка база в различен цвят. Например:</a:t>
            </a:r>
          </a:p>
          <a:p>
            <a:pPr algn="l" marL="1145731" indent="-381910" lvl="2">
              <a:lnSpc>
                <a:spcPts val="3714"/>
              </a:lnSpc>
              <a:buFont typeface="Arial"/>
              <a:buChar char="⚬"/>
            </a:pPr>
            <a:r>
              <a:rPr lang="en-US" sz="2653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Аденин (A): червено</a:t>
            </a:r>
          </a:p>
          <a:p>
            <a:pPr algn="l" marL="1145731" indent="-381910" lvl="2">
              <a:lnSpc>
                <a:spcPts val="3714"/>
              </a:lnSpc>
              <a:buFont typeface="Arial"/>
              <a:buChar char="⚬"/>
            </a:pPr>
            <a:r>
              <a:rPr lang="en-US" sz="2653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Тимин</a:t>
            </a:r>
            <a:r>
              <a:rPr lang="en-US" sz="2653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 (T): зелено</a:t>
            </a:r>
          </a:p>
          <a:p>
            <a:pPr algn="l" marL="1145731" indent="-381910" lvl="2">
              <a:lnSpc>
                <a:spcPts val="3714"/>
              </a:lnSpc>
              <a:buFont typeface="Arial"/>
              <a:buChar char="⚬"/>
            </a:pPr>
            <a:r>
              <a:rPr lang="en-US" sz="2653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Цитозин</a:t>
            </a:r>
            <a:r>
              <a:rPr lang="en-US" sz="2653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 (C): жълто</a:t>
            </a:r>
          </a:p>
          <a:p>
            <a:pPr algn="l" marL="1145731" indent="-381910" lvl="2">
              <a:lnSpc>
                <a:spcPts val="3714"/>
              </a:lnSpc>
              <a:buFont typeface="Arial"/>
              <a:buChar char="⚬"/>
            </a:pPr>
            <a:r>
              <a:rPr lang="en-US" sz="2653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Гуанин</a:t>
            </a:r>
            <a:r>
              <a:rPr lang="en-US" sz="2653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 (G): синьо</a:t>
            </a:r>
          </a:p>
          <a:p>
            <a:pPr algn="l" marL="572865" indent="-286433" lvl="1">
              <a:lnSpc>
                <a:spcPts val="3714"/>
              </a:lnSpc>
              <a:buFont typeface="Arial"/>
              <a:buChar char="•"/>
            </a:pPr>
            <a:r>
              <a:rPr lang="en-US" sz="2653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Изрежете достатъчен брой дезоксирибоза и фосфатни остатъци за изграждането на нуклеотидите.</a:t>
            </a:r>
          </a:p>
        </p:txBody>
      </p:sp>
      <p:grpSp>
        <p:nvGrpSpPr>
          <p:cNvPr name="Group 10" id="10"/>
          <p:cNvGrpSpPr/>
          <p:nvPr/>
        </p:nvGrpSpPr>
        <p:grpSpPr>
          <a:xfrm rot="0">
            <a:off x="8299806" y="6854554"/>
            <a:ext cx="6138837" cy="782287"/>
            <a:chOff x="0" y="0"/>
            <a:chExt cx="8185117" cy="1043049"/>
          </a:xfrm>
        </p:grpSpPr>
        <p:grpSp>
          <p:nvGrpSpPr>
            <p:cNvPr name="Group 11" id="11"/>
            <p:cNvGrpSpPr/>
            <p:nvPr/>
          </p:nvGrpSpPr>
          <p:grpSpPr>
            <a:xfrm rot="0">
              <a:off x="0" y="0"/>
              <a:ext cx="8185117" cy="1043049"/>
              <a:chOff x="0" y="0"/>
              <a:chExt cx="2676756" cy="341105"/>
            </a:xfrm>
          </p:grpSpPr>
          <p:sp>
            <p:nvSpPr>
              <p:cNvPr name="Freeform 12" id="12"/>
              <p:cNvSpPr/>
              <p:nvPr/>
            </p:nvSpPr>
            <p:spPr>
              <a:xfrm flipH="false" flipV="false" rot="0">
                <a:off x="0" y="0"/>
                <a:ext cx="2676756" cy="341105"/>
              </a:xfrm>
              <a:custGeom>
                <a:avLst/>
                <a:gdLst/>
                <a:ahLst/>
                <a:cxnLst/>
                <a:rect r="r" b="b" t="t" l="l"/>
                <a:pathLst>
                  <a:path h="341105" w="2676756">
                    <a:moveTo>
                      <a:pt x="0" y="0"/>
                    </a:moveTo>
                    <a:lnTo>
                      <a:pt x="2676756" y="0"/>
                    </a:lnTo>
                    <a:lnTo>
                      <a:pt x="2676756" y="341105"/>
                    </a:lnTo>
                    <a:lnTo>
                      <a:pt x="0" y="341105"/>
                    </a:lnTo>
                    <a:close/>
                  </a:path>
                </a:pathLst>
              </a:custGeom>
              <a:solidFill>
                <a:srgbClr val="FA4155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13" id="13"/>
              <p:cNvSpPr txBox="true"/>
              <p:nvPr/>
            </p:nvSpPr>
            <p:spPr>
              <a:xfrm>
                <a:off x="0" y="-38100"/>
                <a:ext cx="2676756" cy="379205"/>
              </a:xfrm>
              <a:prstGeom prst="rect">
                <a:avLst/>
              </a:prstGeom>
            </p:spPr>
            <p:txBody>
              <a:bodyPr anchor="ctr" rtlCol="false" tIns="35950" lIns="35950" bIns="35950" rIns="35950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4" id="14"/>
            <p:cNvSpPr txBox="true"/>
            <p:nvPr/>
          </p:nvSpPr>
          <p:spPr>
            <a:xfrm rot="0">
              <a:off x="249624" y="187203"/>
              <a:ext cx="7685869" cy="61149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59"/>
                </a:lnSpc>
                <a:spcBef>
                  <a:spcPct val="0"/>
                </a:spcBef>
              </a:pPr>
              <a:r>
                <a:rPr lang="en-US" b="true" sz="2756">
                  <a:solidFill>
                    <a:srgbClr val="FFFFFF"/>
                  </a:solidFill>
                  <a:latin typeface="Gilam Bold"/>
                  <a:ea typeface="Gilam Bold"/>
                  <a:cs typeface="Gilam Bold"/>
                  <a:sym typeface="Gilam Bold"/>
                </a:rPr>
                <a:t>СВЪРЖЕТЕ ПРАВИЛНО БАЗИТЕ</a:t>
              </a:r>
            </a:p>
          </p:txBody>
        </p:sp>
      </p:grpSp>
      <p:sp>
        <p:nvSpPr>
          <p:cNvPr name="TextBox 15" id="15"/>
          <p:cNvSpPr txBox="true"/>
          <p:nvPr/>
        </p:nvSpPr>
        <p:spPr>
          <a:xfrm rot="0">
            <a:off x="7999553" y="7789241"/>
            <a:ext cx="10168991" cy="18745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2865" indent="-286433" lvl="1">
              <a:lnSpc>
                <a:spcPts val="3714"/>
              </a:lnSpc>
              <a:buFont typeface="Arial"/>
              <a:buChar char="•"/>
            </a:pPr>
            <a:r>
              <a:rPr lang="en-US" sz="2653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Свържете всяка пуринова азотна база със съответстващата й пиримидинова база.</a:t>
            </a:r>
          </a:p>
          <a:p>
            <a:pPr algn="l" marL="572865" indent="-286433" lvl="1">
              <a:lnSpc>
                <a:spcPts val="3714"/>
              </a:lnSpc>
              <a:buFont typeface="Arial"/>
              <a:buChar char="•"/>
            </a:pPr>
            <a:r>
              <a:rPr lang="en-US" sz="2653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Използвайте лепило или тиксо, за да залепите базите една за друга.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15970864" y="-514350"/>
            <a:ext cx="3086100" cy="1543050"/>
            <a:chOff x="0" y="0"/>
            <a:chExt cx="4114800" cy="2057400"/>
          </a:xfrm>
        </p:grpSpPr>
        <p:grpSp>
          <p:nvGrpSpPr>
            <p:cNvPr name="Group 17" id="17"/>
            <p:cNvGrpSpPr/>
            <p:nvPr/>
          </p:nvGrpSpPr>
          <p:grpSpPr>
            <a:xfrm rot="0">
              <a:off x="0" y="0"/>
              <a:ext cx="4114800" cy="2057400"/>
              <a:chOff x="0" y="0"/>
              <a:chExt cx="812800" cy="406400"/>
            </a:xfrm>
          </p:grpSpPr>
          <p:sp>
            <p:nvSpPr>
              <p:cNvPr name="Freeform 18" id="18"/>
              <p:cNvSpPr/>
              <p:nvPr/>
            </p:nvSpPr>
            <p:spPr>
              <a:xfrm flipH="false" flipV="false" rot="0">
                <a:off x="0" y="0"/>
                <a:ext cx="812800" cy="406400"/>
              </a:xfrm>
              <a:custGeom>
                <a:avLst/>
                <a:gdLst/>
                <a:ahLst/>
                <a:cxnLst/>
                <a:rect r="r" b="b" t="t" l="l"/>
                <a:pathLst>
                  <a:path h="406400" w="812800">
                    <a:moveTo>
                      <a:pt x="609600" y="0"/>
                    </a:moveTo>
                    <a:lnTo>
                      <a:pt x="203200" y="0"/>
                    </a:lnTo>
                    <a:lnTo>
                      <a:pt x="0" y="203200"/>
                    </a:lnTo>
                    <a:lnTo>
                      <a:pt x="203200" y="406400"/>
                    </a:lnTo>
                    <a:lnTo>
                      <a:pt x="609600" y="406400"/>
                    </a:lnTo>
                    <a:lnTo>
                      <a:pt x="812800" y="203200"/>
                    </a:lnTo>
                    <a:lnTo>
                      <a:pt x="609600" y="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19" id="19"/>
              <p:cNvSpPr txBox="true"/>
              <p:nvPr/>
            </p:nvSpPr>
            <p:spPr>
              <a:xfrm>
                <a:off x="152400" y="-38100"/>
                <a:ext cx="508000" cy="444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20" id="20"/>
            <p:cNvSpPr/>
            <p:nvPr/>
          </p:nvSpPr>
          <p:spPr>
            <a:xfrm flipH="false" flipV="false" rot="0">
              <a:off x="154741" y="685800"/>
              <a:ext cx="2934773" cy="978258"/>
            </a:xfrm>
            <a:custGeom>
              <a:avLst/>
              <a:gdLst/>
              <a:ahLst/>
              <a:cxnLst/>
              <a:rect r="r" b="b" t="t" l="l"/>
              <a:pathLst>
                <a:path h="978258" w="2934773">
                  <a:moveTo>
                    <a:pt x="0" y="0"/>
                  </a:moveTo>
                  <a:lnTo>
                    <a:pt x="2934773" y="0"/>
                  </a:lnTo>
                  <a:lnTo>
                    <a:pt x="2934773" y="978258"/>
                  </a:lnTo>
                  <a:lnTo>
                    <a:pt x="0" y="9782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</p:spTree>
  </p:cSld>
  <p:clrMapOvr>
    <a:masterClrMapping/>
  </p:clrMapOvr>
  <p:transition spd="fast">
    <p:cover dir="l"/>
  </p:transition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7090007" cy="10287000"/>
          </a:xfrm>
          <a:custGeom>
            <a:avLst/>
            <a:gdLst/>
            <a:ahLst/>
            <a:cxnLst/>
            <a:rect r="r" b="b" t="t" l="l"/>
            <a:pathLst>
              <a:path h="10287000" w="7090007">
                <a:moveTo>
                  <a:pt x="0" y="0"/>
                </a:moveTo>
                <a:lnTo>
                  <a:pt x="7090007" y="0"/>
                </a:lnTo>
                <a:lnTo>
                  <a:pt x="7090007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2712" r="0" b="-2712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8299806" y="2444272"/>
            <a:ext cx="8336524" cy="782287"/>
            <a:chOff x="0" y="0"/>
            <a:chExt cx="11115366" cy="104304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0"/>
              <a:ext cx="11115366" cy="1043049"/>
              <a:chOff x="0" y="0"/>
              <a:chExt cx="3635027" cy="341105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635027" cy="341105"/>
              </a:xfrm>
              <a:custGeom>
                <a:avLst/>
                <a:gdLst/>
                <a:ahLst/>
                <a:cxnLst/>
                <a:rect r="r" b="b" t="t" l="l"/>
                <a:pathLst>
                  <a:path h="341105" w="3635027">
                    <a:moveTo>
                      <a:pt x="0" y="0"/>
                    </a:moveTo>
                    <a:lnTo>
                      <a:pt x="3635027" y="0"/>
                    </a:lnTo>
                    <a:lnTo>
                      <a:pt x="3635027" y="341105"/>
                    </a:lnTo>
                    <a:lnTo>
                      <a:pt x="0" y="341105"/>
                    </a:lnTo>
                    <a:close/>
                  </a:path>
                </a:pathLst>
              </a:custGeom>
              <a:solidFill>
                <a:srgbClr val="FA4155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38100"/>
                <a:ext cx="3635027" cy="379205"/>
              </a:xfrm>
              <a:prstGeom prst="rect">
                <a:avLst/>
              </a:prstGeom>
            </p:spPr>
            <p:txBody>
              <a:bodyPr anchor="ctr" rtlCol="false" tIns="35950" lIns="35950" bIns="35950" rIns="35950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7" id="7"/>
            <p:cNvSpPr txBox="true"/>
            <p:nvPr/>
          </p:nvSpPr>
          <p:spPr>
            <a:xfrm rot="0">
              <a:off x="338988" y="187203"/>
              <a:ext cx="10437389" cy="61149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59"/>
                </a:lnSpc>
                <a:spcBef>
                  <a:spcPct val="0"/>
                </a:spcBef>
              </a:pPr>
              <a:r>
                <a:rPr lang="en-US" b="true" sz="2756">
                  <a:solidFill>
                    <a:srgbClr val="FFFFFF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НАПРАВЕТЕ ДВОЙНО ИЗВИТА ДНК СПИРАЛА</a:t>
              </a: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8299806" y="923925"/>
            <a:ext cx="7371615" cy="9855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151"/>
              </a:lnSpc>
              <a:spcBef>
                <a:spcPct val="0"/>
              </a:spcBef>
            </a:pPr>
            <a:r>
              <a:rPr lang="en-US" b="true" sz="5822">
                <a:solidFill>
                  <a:srgbClr val="FFFFFF"/>
                </a:solidFill>
                <a:latin typeface="Gilam Bold"/>
                <a:ea typeface="Gilam Bold"/>
                <a:cs typeface="Gilam Bold"/>
                <a:sym typeface="Gilam Bold"/>
              </a:rPr>
              <a:t>ГРУПОВА РАБОТА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8024331" y="3704172"/>
            <a:ext cx="9917628" cy="51728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2865" indent="-286433" lvl="1">
              <a:lnSpc>
                <a:spcPts val="3714"/>
              </a:lnSpc>
              <a:buFont typeface="Arial"/>
              <a:buChar char="•"/>
            </a:pPr>
            <a:r>
              <a:rPr lang="en-US" sz="2653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Подредете двойките азотни бази една над друга, за да формирате междуспиралните връзки (стъпалата на стълбата).</a:t>
            </a:r>
          </a:p>
          <a:p>
            <a:pPr algn="l" marL="572865" indent="-286433" lvl="1">
              <a:lnSpc>
                <a:spcPts val="3714"/>
              </a:lnSpc>
              <a:buFont typeface="Arial"/>
              <a:buChar char="•"/>
            </a:pPr>
            <a:r>
              <a:rPr lang="en-US" sz="2653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Изградете захарофосфатния скелет на ДНК молекулата, като залепите необходимия брой дезоксирибоза и фосфатни групи за две дълги ленти от картон.</a:t>
            </a:r>
          </a:p>
          <a:p>
            <a:pPr algn="l" marL="572865" indent="-286433" lvl="1">
              <a:lnSpc>
                <a:spcPts val="3714"/>
              </a:lnSpc>
              <a:buFont typeface="Arial"/>
              <a:buChar char="•"/>
            </a:pPr>
            <a:r>
              <a:rPr lang="en-US" sz="2653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Закрепете всяка връзка към два срещуположни нуклеотида от двете ДНК вериги.</a:t>
            </a:r>
          </a:p>
          <a:p>
            <a:pPr algn="l" marL="572865" indent="-286433" lvl="1">
              <a:lnSpc>
                <a:spcPts val="3714"/>
              </a:lnSpc>
              <a:buFont typeface="Arial"/>
              <a:buChar char="•"/>
            </a:pPr>
            <a:r>
              <a:rPr lang="en-US" sz="2653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Залепете добре връзките с тиксо или лепило.</a:t>
            </a:r>
          </a:p>
          <a:p>
            <a:pPr algn="l" marL="572865" indent="-286433" lvl="1">
              <a:lnSpc>
                <a:spcPts val="3714"/>
              </a:lnSpc>
              <a:buFont typeface="Arial"/>
              <a:buChar char="•"/>
            </a:pPr>
            <a:r>
              <a:rPr lang="en-US" sz="2653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Внимателно извийте вашата ДНК молекула в двойно спирална форма.</a:t>
            </a:r>
          </a:p>
        </p:txBody>
      </p:sp>
      <p:grpSp>
        <p:nvGrpSpPr>
          <p:cNvPr name="Group 10" id="10"/>
          <p:cNvGrpSpPr/>
          <p:nvPr/>
        </p:nvGrpSpPr>
        <p:grpSpPr>
          <a:xfrm rot="0">
            <a:off x="15970864" y="-514350"/>
            <a:ext cx="3086100" cy="1543050"/>
            <a:chOff x="0" y="0"/>
            <a:chExt cx="4114800" cy="2057400"/>
          </a:xfrm>
        </p:grpSpPr>
        <p:grpSp>
          <p:nvGrpSpPr>
            <p:cNvPr name="Group 11" id="11"/>
            <p:cNvGrpSpPr/>
            <p:nvPr/>
          </p:nvGrpSpPr>
          <p:grpSpPr>
            <a:xfrm rot="0">
              <a:off x="0" y="0"/>
              <a:ext cx="4114800" cy="2057400"/>
              <a:chOff x="0" y="0"/>
              <a:chExt cx="812800" cy="406400"/>
            </a:xfrm>
          </p:grpSpPr>
          <p:sp>
            <p:nvSpPr>
              <p:cNvPr name="Freeform 12" id="12"/>
              <p:cNvSpPr/>
              <p:nvPr/>
            </p:nvSpPr>
            <p:spPr>
              <a:xfrm flipH="false" flipV="false" rot="0">
                <a:off x="0" y="0"/>
                <a:ext cx="812800" cy="406400"/>
              </a:xfrm>
              <a:custGeom>
                <a:avLst/>
                <a:gdLst/>
                <a:ahLst/>
                <a:cxnLst/>
                <a:rect r="r" b="b" t="t" l="l"/>
                <a:pathLst>
                  <a:path h="406400" w="812800">
                    <a:moveTo>
                      <a:pt x="609600" y="0"/>
                    </a:moveTo>
                    <a:lnTo>
                      <a:pt x="203200" y="0"/>
                    </a:lnTo>
                    <a:lnTo>
                      <a:pt x="0" y="203200"/>
                    </a:lnTo>
                    <a:lnTo>
                      <a:pt x="203200" y="406400"/>
                    </a:lnTo>
                    <a:lnTo>
                      <a:pt x="609600" y="406400"/>
                    </a:lnTo>
                    <a:lnTo>
                      <a:pt x="812800" y="203200"/>
                    </a:lnTo>
                    <a:lnTo>
                      <a:pt x="609600" y="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13" id="13"/>
              <p:cNvSpPr txBox="true"/>
              <p:nvPr/>
            </p:nvSpPr>
            <p:spPr>
              <a:xfrm>
                <a:off x="152400" y="-38100"/>
                <a:ext cx="508000" cy="444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14" id="14"/>
            <p:cNvSpPr/>
            <p:nvPr/>
          </p:nvSpPr>
          <p:spPr>
            <a:xfrm flipH="false" flipV="false" rot="0">
              <a:off x="154741" y="685800"/>
              <a:ext cx="2934773" cy="978258"/>
            </a:xfrm>
            <a:custGeom>
              <a:avLst/>
              <a:gdLst/>
              <a:ahLst/>
              <a:cxnLst/>
              <a:rect r="r" b="b" t="t" l="l"/>
              <a:pathLst>
                <a:path h="978258" w="2934773">
                  <a:moveTo>
                    <a:pt x="0" y="0"/>
                  </a:moveTo>
                  <a:lnTo>
                    <a:pt x="2934773" y="0"/>
                  </a:lnTo>
                  <a:lnTo>
                    <a:pt x="2934773" y="978258"/>
                  </a:lnTo>
                  <a:lnTo>
                    <a:pt x="0" y="9782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</p:spTree>
  </p:cSld>
  <p:clrMapOvr>
    <a:masterClrMapping/>
  </p:clrMapOvr>
  <p:transition spd="fast">
    <p:cover dir="l"/>
  </p:transition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name="Table 2" id="2"/>
          <p:cNvGraphicFramePr>
            <a:graphicFrameLocks noGrp="true"/>
          </p:cNvGraphicFramePr>
          <p:nvPr/>
        </p:nvGraphicFramePr>
        <p:xfrm>
          <a:off x="1028700" y="989121"/>
          <a:ext cx="16230600" cy="8599461"/>
        </p:xfrm>
        <a:graphic>
          <a:graphicData uri="http://schemas.openxmlformats.org/drawingml/2006/table">
            <a:tbl>
              <a:tblPr/>
              <a:tblGrid>
                <a:gridCol w="3246120"/>
                <a:gridCol w="3246120"/>
                <a:gridCol w="3246120"/>
                <a:gridCol w="3246120"/>
                <a:gridCol w="3246120"/>
              </a:tblGrid>
              <a:tr h="1389829">
                <a:tc gridSpan="5">
                  <a:txBody>
                    <a:bodyPr anchor="t" rtlCol="false"/>
                    <a:lstStyle/>
                    <a:p>
                      <a:pPr algn="ctr" marL="0" indent="0" lvl="0">
                        <a:lnSpc>
                          <a:spcPts val="5480"/>
                        </a:lnSpc>
                        <a:spcBef>
                          <a:spcPct val="0"/>
                        </a:spcBef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4155"/>
                    </a:solidFill>
                  </a:tcPr>
                </a:tc>
                <a:tc hMerge="true">
                  <a:txBody>
                    <a:bodyPr anchor="t" rtlCol="false"/>
                    <a:lstStyle/>
                    <a:p>
                      <a:pPr algn="ctr" marL="0" indent="0" lvl="0">
                        <a:lnSpc>
                          <a:spcPts val="5480"/>
                        </a:lnSpc>
                        <a:spcBef>
                          <a:spcPct val="0"/>
                        </a:spcBef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4155"/>
                    </a:solidFill>
                  </a:tcPr>
                </a:tc>
                <a:tc hMerge="true">
                  <a:txBody>
                    <a:bodyPr anchor="t" rtlCol="false"/>
                    <a:lstStyle/>
                    <a:p>
                      <a:pPr algn="ctr" marL="0" indent="0" lvl="0">
                        <a:lnSpc>
                          <a:spcPts val="5480"/>
                        </a:lnSpc>
                        <a:spcBef>
                          <a:spcPct val="0"/>
                        </a:spcBef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4155"/>
                    </a:solidFill>
                  </a:tcPr>
                </a:tc>
                <a:tc hMerge="true">
                  <a:txBody>
                    <a:bodyPr anchor="t" rtlCol="false"/>
                    <a:lstStyle/>
                    <a:p>
                      <a:pPr algn="ctr" marL="0" indent="0" lvl="0">
                        <a:lnSpc>
                          <a:spcPts val="5480"/>
                        </a:lnSpc>
                        <a:spcBef>
                          <a:spcPct val="0"/>
                        </a:spcBef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4155"/>
                    </a:solidFill>
                  </a:tcPr>
                </a:tc>
                <a:tc hMerge="true">
                  <a:txBody>
                    <a:bodyPr anchor="t" rtlCol="false"/>
                    <a:lstStyle/>
                    <a:p>
                      <a:pPr algn="ctr" marL="0" indent="0" lvl="0">
                        <a:lnSpc>
                          <a:spcPts val="5480"/>
                        </a:lnSpc>
                        <a:spcBef>
                          <a:spcPct val="0"/>
                        </a:spcBef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4155"/>
                    </a:solidFill>
                  </a:tcPr>
                </a:tc>
              </a:tr>
              <a:tr h="921394">
                <a:tc>
                  <a:txBody>
                    <a:bodyPr anchor="t" rtlCol="false"/>
                    <a:lstStyle/>
                    <a:p>
                      <a:pPr algn="ctr" marL="0" indent="0" lvl="0">
                        <a:lnSpc>
                          <a:spcPts val="2140"/>
                        </a:lnSpc>
                        <a:spcBef>
                          <a:spcPct val="0"/>
                        </a:spcBef>
                        <a:defRPr/>
                      </a:pPr>
                      <a:r>
                        <a:rPr lang="en-US" b="true" sz="2000">
                          <a:solidFill>
                            <a:srgbClr val="FFFFFF"/>
                          </a:solidFill>
                          <a:latin typeface="Gilam Bold"/>
                          <a:ea typeface="Gilam Bold"/>
                          <a:cs typeface="Gilam Bold"/>
                          <a:sym typeface="Gilam Bold"/>
                        </a:rPr>
                        <a:t>КРИТЕРИЙ</a:t>
                      </a:r>
                      <a:endParaRPr lang="en-US" sz="1100"/>
                    </a:p>
                  </a:txBody>
                  <a:tcPr marL="19050" marR="19050" marT="19050" marB="19050" anchor="ctr">
                    <a:lnL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53264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 lvl="0">
                        <a:lnSpc>
                          <a:spcPts val="2800"/>
                        </a:lnSpc>
                        <a:defRPr/>
                      </a:pPr>
                      <a:r>
                        <a:rPr lang="en-US" b="true" sz="2000">
                          <a:solidFill>
                            <a:srgbClr val="FFFFFF"/>
                          </a:solidFill>
                          <a:latin typeface="Gilam Bold"/>
                          <a:ea typeface="Gilam Bold"/>
                          <a:cs typeface="Gilam Bold"/>
                          <a:sym typeface="Gilam Bold"/>
                        </a:rPr>
                        <a:t>ОТЛИЧНО</a:t>
                      </a:r>
                      <a:endParaRPr lang="en-US" sz="1100"/>
                    </a:p>
                  </a:txBody>
                  <a:tcPr marL="19050" marR="19050" marT="19050" marB="19050" anchor="ctr">
                    <a:lnL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53264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 lvl="0">
                        <a:lnSpc>
                          <a:spcPts val="2800"/>
                        </a:lnSpc>
                        <a:defRPr/>
                      </a:pPr>
                      <a:r>
                        <a:rPr lang="en-US" b="true" sz="2000">
                          <a:solidFill>
                            <a:srgbClr val="FFFFFF"/>
                          </a:solidFill>
                          <a:latin typeface="Gilam Bold"/>
                          <a:ea typeface="Gilam Bold"/>
                          <a:cs typeface="Gilam Bold"/>
                          <a:sym typeface="Gilam Bold"/>
                        </a:rPr>
                        <a:t>ДОБРЕ</a:t>
                      </a:r>
                      <a:endParaRPr lang="en-US" sz="1100"/>
                    </a:p>
                  </a:txBody>
                  <a:tcPr marL="19050" marR="19050" marT="19050" marB="19050" anchor="ctr">
                    <a:lnL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53264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 lvl="0">
                        <a:lnSpc>
                          <a:spcPts val="2800"/>
                        </a:lnSpc>
                        <a:defRPr/>
                      </a:pPr>
                      <a:r>
                        <a:rPr lang="en-US" b="true" sz="2000">
                          <a:solidFill>
                            <a:srgbClr val="FFFFFF"/>
                          </a:solidFill>
                          <a:latin typeface="Gilam Bold"/>
                          <a:ea typeface="Gilam Bold"/>
                          <a:cs typeface="Gilam Bold"/>
                          <a:sym typeface="Gilam Bold"/>
                        </a:rPr>
                        <a:t>ЗАДОВОЛИТЕЛНО</a:t>
                      </a:r>
                      <a:endParaRPr lang="en-US" sz="1100"/>
                    </a:p>
                  </a:txBody>
                  <a:tcPr marL="19050" marR="19050" marT="19050" marB="19050" anchor="ctr">
                    <a:lnL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53264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 lvl="0">
                        <a:lnSpc>
                          <a:spcPts val="2800"/>
                        </a:lnSpc>
                        <a:defRPr/>
                      </a:pPr>
                      <a:r>
                        <a:rPr lang="en-US" b="true" sz="2000">
                          <a:solidFill>
                            <a:srgbClr val="FFFFFF"/>
                          </a:solidFill>
                          <a:latin typeface="Gilam Bold"/>
                          <a:ea typeface="Gilam Bold"/>
                          <a:cs typeface="Gilam Bold"/>
                          <a:sym typeface="Gilam Bold"/>
                        </a:rPr>
                        <a:t>НЕОБХОДИМО Е ПОДОБРЕНИЕ</a:t>
                      </a:r>
                      <a:endParaRPr lang="en-US" sz="1100"/>
                    </a:p>
                  </a:txBody>
                  <a:tcPr marL="19050" marR="19050" marT="19050" marB="19050" anchor="ctr">
                    <a:lnL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53264"/>
                    </a:solidFill>
                  </a:tcPr>
                </a:tc>
              </a:tr>
              <a:tr h="1501036">
                <a:tc>
                  <a:txBody>
                    <a:bodyPr anchor="t" rtlCol="false"/>
                    <a:lstStyle/>
                    <a:p>
                      <a:pPr algn="ctr" marL="0" indent="0" lvl="0">
                        <a:lnSpc>
                          <a:spcPts val="2800"/>
                        </a:lnSpc>
                        <a:defRPr/>
                      </a:pPr>
                      <a:r>
                        <a:rPr lang="en-US" b="true" sz="2000">
                          <a:solidFill>
                            <a:srgbClr val="FFFFFF"/>
                          </a:solidFill>
                          <a:latin typeface="Gilam Bold"/>
                          <a:ea typeface="Gilam Bold"/>
                          <a:cs typeface="Gilam Bold"/>
                          <a:sym typeface="Gilam Bold"/>
                        </a:rPr>
                        <a:t>ПРАВИЛНО СВЪРЗВАНЕ НА БАЗИТЕ</a:t>
                      </a:r>
                      <a:endParaRPr lang="en-US" sz="1100"/>
                    </a:p>
                  </a:txBody>
                  <a:tcPr marL="19050" marR="19050" marT="19050" marB="19050" anchor="ctr">
                    <a:lnL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53264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 lvl="0">
                        <a:lnSpc>
                          <a:spcPts val="2659"/>
                        </a:lnSpc>
                        <a:defRPr/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Всички бази са правилно свързани (A-T, C-G).</a:t>
                      </a:r>
                      <a:endParaRPr lang="en-US" sz="1100"/>
                    </a:p>
                  </a:txBody>
                  <a:tcPr marL="19050" marR="19050" marT="19050" marB="19050" anchor="ctr">
                    <a:lnL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53264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 lvl="0">
                        <a:lnSpc>
                          <a:spcPts val="2659"/>
                        </a:lnSpc>
                        <a:defRPr/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Повечето бази са правилно свързани; единични грешки.</a:t>
                      </a:r>
                      <a:endParaRPr lang="en-US" sz="1100"/>
                    </a:p>
                  </a:txBody>
                  <a:tcPr marL="19050" marR="19050" marT="19050" marB="19050" anchor="ctr">
                    <a:lnL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53264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 lvl="0">
                        <a:lnSpc>
                          <a:spcPts val="2659"/>
                        </a:lnSpc>
                        <a:defRPr/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Някои бази са погрешно свързани.</a:t>
                      </a:r>
                      <a:endParaRPr lang="en-US" sz="1100"/>
                    </a:p>
                  </a:txBody>
                  <a:tcPr marL="19050" marR="19050" marT="19050" marB="19050" anchor="ctr">
                    <a:lnL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53264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 lvl="0">
                        <a:lnSpc>
                          <a:spcPts val="2659"/>
                        </a:lnSpc>
                        <a:defRPr/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Много от базите са неправилно свързани.</a:t>
                      </a:r>
                      <a:endParaRPr lang="en-US" sz="1100"/>
                    </a:p>
                  </a:txBody>
                  <a:tcPr marL="19050" marR="19050" marT="19050" marB="19050" anchor="ctr">
                    <a:lnL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53264"/>
                    </a:solidFill>
                  </a:tcPr>
                </a:tc>
              </a:tr>
              <a:tr h="1785130">
                <a:tc>
                  <a:txBody>
                    <a:bodyPr anchor="t" rtlCol="false"/>
                    <a:lstStyle/>
                    <a:p>
                      <a:pPr algn="ctr" marL="0" indent="0" lvl="0">
                        <a:lnSpc>
                          <a:spcPts val="2800"/>
                        </a:lnSpc>
                        <a:defRPr/>
                      </a:pPr>
                      <a:r>
                        <a:rPr lang="en-US" b="true" sz="2000">
                          <a:solidFill>
                            <a:srgbClr val="FFFFFF"/>
                          </a:solidFill>
                          <a:latin typeface="Gilam Bold"/>
                          <a:ea typeface="Gilam Bold"/>
                          <a:cs typeface="Gilam Bold"/>
                          <a:sym typeface="Gilam Bold"/>
                        </a:rPr>
                        <a:t>СТРУКТУРА И ПРИЛЕЖНОСТ</a:t>
                      </a:r>
                      <a:endParaRPr lang="en-US" sz="1100"/>
                    </a:p>
                  </a:txBody>
                  <a:tcPr marL="19050" marR="19050" marT="19050" marB="19050" anchor="ctr">
                    <a:lnL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53264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 lvl="0">
                        <a:lnSpc>
                          <a:spcPts val="2659"/>
                        </a:lnSpc>
                        <a:defRPr/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Моделът ясно показва структура на ДНК, спретната и добре конструирана молекула..</a:t>
                      </a:r>
                      <a:endParaRPr lang="en-US" sz="1100"/>
                    </a:p>
                  </a:txBody>
                  <a:tcPr marL="19050" marR="19050" marT="19050" marB="19050" anchor="ctr">
                    <a:lnL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53264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 lvl="0">
                        <a:lnSpc>
                          <a:spcPts val="2659"/>
                        </a:lnSpc>
                        <a:defRPr/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Моделът в общи линии показва добре структурата; спретната, с минимални забележки в конструкцията.</a:t>
                      </a:r>
                      <a:endParaRPr lang="en-US" sz="1100"/>
                    </a:p>
                  </a:txBody>
                  <a:tcPr marL="19050" marR="19050" marT="19050" marB="19050" anchor="ctr">
                    <a:lnL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53264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 lvl="0">
                        <a:lnSpc>
                          <a:spcPts val="2659"/>
                        </a:lnSpc>
                        <a:defRPr/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Моделът е не съвсем ясен; липсва прилежност или добра конструкция.</a:t>
                      </a:r>
                      <a:endParaRPr lang="en-US" sz="1100"/>
                    </a:p>
                  </a:txBody>
                  <a:tcPr marL="19050" marR="19050" marT="19050" marB="19050" anchor="ctr">
                    <a:lnL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53264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 lvl="0">
                        <a:lnSpc>
                          <a:spcPts val="2659"/>
                        </a:lnSpc>
                        <a:defRPr/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Моделът е неясен, недовършен или небрежно изпълнен.</a:t>
                      </a:r>
                      <a:endParaRPr lang="en-US" sz="1100"/>
                    </a:p>
                  </a:txBody>
                  <a:tcPr marL="19050" marR="19050" marT="19050" marB="19050" anchor="ctr">
                    <a:lnL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53264"/>
                    </a:solidFill>
                  </a:tcPr>
                </a:tc>
              </a:tr>
              <a:tr h="1501036">
                <a:tc>
                  <a:txBody>
                    <a:bodyPr anchor="t" rtlCol="false"/>
                    <a:lstStyle/>
                    <a:p>
                      <a:pPr algn="ctr" marL="0" indent="0" lvl="0">
                        <a:lnSpc>
                          <a:spcPts val="2800"/>
                        </a:lnSpc>
                        <a:defRPr/>
                      </a:pPr>
                      <a:r>
                        <a:rPr lang="en-US" b="true" sz="2000">
                          <a:solidFill>
                            <a:srgbClr val="FFFFFF"/>
                          </a:solidFill>
                          <a:latin typeface="Gilam Bold"/>
                          <a:ea typeface="Gilam Bold"/>
                          <a:cs typeface="Gilam Bold"/>
                          <a:sym typeface="Gilam Bold"/>
                        </a:rPr>
                        <a:t>УПОТРЕБА НА МАТЕРИАЛИ</a:t>
                      </a:r>
                      <a:endParaRPr lang="en-US" sz="1100"/>
                    </a:p>
                  </a:txBody>
                  <a:tcPr marL="19050" marR="19050" marT="19050" marB="19050" anchor="ctr">
                    <a:lnL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53264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 lvl="0">
                        <a:lnSpc>
                          <a:spcPts val="2659"/>
                        </a:lnSpc>
                        <a:defRPr/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Материалите са използвани креативно и по подходящ начин, няма остатъци.</a:t>
                      </a:r>
                      <a:endParaRPr lang="en-US" sz="1100"/>
                    </a:p>
                  </a:txBody>
                  <a:tcPr marL="19050" marR="19050" marT="19050" marB="19050" anchor="ctr">
                    <a:lnL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53264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 lvl="0">
                        <a:lnSpc>
                          <a:spcPts val="2659"/>
                        </a:lnSpc>
                        <a:defRPr/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Материалите са използвани по подходящ начин, минимално количество остатъци.</a:t>
                      </a:r>
                      <a:endParaRPr lang="en-US" sz="1100"/>
                    </a:p>
                  </a:txBody>
                  <a:tcPr marL="19050" marR="19050" marT="19050" marB="19050" anchor="ctr">
                    <a:lnL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53264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 lvl="0">
                        <a:lnSpc>
                          <a:spcPts val="2659"/>
                        </a:lnSpc>
                        <a:defRPr/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Някои материали са използвани по неподходящ начин или има много остатъци.</a:t>
                      </a:r>
                      <a:endParaRPr lang="en-US" sz="1100"/>
                    </a:p>
                  </a:txBody>
                  <a:tcPr marL="19050" marR="19050" marT="19050" marB="19050" anchor="ctr">
                    <a:lnL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53264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 lvl="0">
                        <a:lnSpc>
                          <a:spcPts val="2659"/>
                        </a:lnSpc>
                        <a:defRPr/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Неизползвани, похабени материали или погреяно употребени.</a:t>
                      </a:r>
                      <a:endParaRPr lang="en-US" sz="1100"/>
                    </a:p>
                  </a:txBody>
                  <a:tcPr marL="19050" marR="19050" marT="19050" marB="19050" anchor="ctr">
                    <a:lnL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53264"/>
                    </a:solidFill>
                  </a:tcPr>
                </a:tc>
              </a:tr>
              <a:tr h="1501036">
                <a:tc>
                  <a:txBody>
                    <a:bodyPr anchor="t" rtlCol="false"/>
                    <a:lstStyle/>
                    <a:p>
                      <a:pPr algn="ctr" marL="0" indent="0" lvl="0">
                        <a:lnSpc>
                          <a:spcPts val="2800"/>
                        </a:lnSpc>
                        <a:defRPr/>
                      </a:pPr>
                      <a:r>
                        <a:rPr lang="en-US" b="true" sz="2000">
                          <a:solidFill>
                            <a:srgbClr val="FFFFFF"/>
                          </a:solidFill>
                          <a:latin typeface="Gilam Bold"/>
                          <a:ea typeface="Gilam Bold"/>
                          <a:cs typeface="Gilam Bold"/>
                          <a:sym typeface="Gilam Bold"/>
                        </a:rPr>
                        <a:t>СЪТРУДНИЧЕСТВО И АКТИВНО УЧАСТИЕ</a:t>
                      </a:r>
                      <a:endParaRPr lang="en-US" sz="1100"/>
                    </a:p>
                  </a:txBody>
                  <a:tcPr marL="19050" marR="19050" marT="19050" marB="19050" anchor="ctr">
                    <a:lnL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53264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 lvl="0">
                        <a:lnSpc>
                          <a:spcPts val="2659"/>
                        </a:lnSpc>
                        <a:defRPr/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Всичнки членове на групата участват активно; отлична работа в екип.</a:t>
                      </a:r>
                      <a:endParaRPr lang="en-US" sz="1100"/>
                    </a:p>
                  </a:txBody>
                  <a:tcPr marL="19050" marR="19050" marT="19050" marB="19050" anchor="ctr">
                    <a:lnL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53264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 lvl="0">
                        <a:lnSpc>
                          <a:spcPts val="2659"/>
                        </a:lnSpc>
                        <a:defRPr/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Повечето членове на групата участват ефективно; добра екипна работа.</a:t>
                      </a:r>
                      <a:endParaRPr lang="en-US" sz="1100"/>
                    </a:p>
                  </a:txBody>
                  <a:tcPr marL="19050" marR="19050" marT="19050" marB="19050" anchor="ctr">
                    <a:lnL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53264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 lvl="0">
                        <a:lnSpc>
                          <a:spcPts val="2659"/>
                        </a:lnSpc>
                        <a:defRPr/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Някои ученици са работили видимо повече от други; непостоянна работа в екип.</a:t>
                      </a:r>
                      <a:endParaRPr lang="en-US" sz="1100"/>
                    </a:p>
                  </a:txBody>
                  <a:tcPr marL="19050" marR="19050" marT="19050" marB="19050" anchor="ctr">
                    <a:lnL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53264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 lvl="0">
                        <a:lnSpc>
                          <a:spcPts val="2659"/>
                        </a:lnSpc>
                        <a:defRPr/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Минимално участие на повечето ученици в групата; слаба работа в екип.</a:t>
                      </a:r>
                      <a:endParaRPr lang="en-US" sz="1100"/>
                    </a:p>
                  </a:txBody>
                  <a:tcPr marL="19050" marR="19050" marT="19050" marB="19050" anchor="ctr">
                    <a:lnL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F4F3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53264"/>
                    </a:solidFill>
                  </a:tcPr>
                </a:tc>
              </a:tr>
            </a:tbl>
          </a:graphicData>
        </a:graphic>
      </p:graphicFrame>
      <p:sp>
        <p:nvSpPr>
          <p:cNvPr name="TextBox 3" id="3"/>
          <p:cNvSpPr txBox="true"/>
          <p:nvPr/>
        </p:nvSpPr>
        <p:spPr>
          <a:xfrm rot="0">
            <a:off x="2630579" y="1120307"/>
            <a:ext cx="13026841" cy="9858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8135"/>
              </a:lnSpc>
              <a:spcBef>
                <a:spcPct val="0"/>
              </a:spcBef>
            </a:pPr>
            <a:r>
              <a:rPr lang="en-US" b="true" sz="5811">
                <a:solidFill>
                  <a:srgbClr val="FFFFFF"/>
                </a:solidFill>
                <a:latin typeface="Gilam Bold"/>
                <a:ea typeface="Gilam Bold"/>
                <a:cs typeface="Gilam Bold"/>
                <a:sym typeface="Gilam Bold"/>
              </a:rPr>
              <a:t>КАК СЕ СПРАВИХМЕ?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16086920" y="0"/>
            <a:ext cx="2201080" cy="733693"/>
          </a:xfrm>
          <a:custGeom>
            <a:avLst/>
            <a:gdLst/>
            <a:ahLst/>
            <a:cxnLst/>
            <a:rect r="r" b="b" t="t" l="l"/>
            <a:pathLst>
              <a:path h="733693" w="2201080">
                <a:moveTo>
                  <a:pt x="0" y="0"/>
                </a:moveTo>
                <a:lnTo>
                  <a:pt x="2201080" y="0"/>
                </a:lnTo>
                <a:lnTo>
                  <a:pt x="2201080" y="733693"/>
                </a:lnTo>
                <a:lnTo>
                  <a:pt x="0" y="73369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cover dir="l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DAGtLBYizSs</dc:identifier>
  <dcterms:modified xsi:type="dcterms:W3CDTF">2011-08-01T06:04:30Z</dcterms:modified>
  <cp:revision>1</cp:revision>
  <dc:title>Prepodavame.bg_9kl_BIO_PBO-DNK-RNK-garantirano-dobra-kombinaciya_RL-Ustroistvo-i-funkcii-na-DNK-i-RNK</dc:title>
</cp:coreProperties>
</file>