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9753600" cy="7315200"/>
  <p:notesSz cx="6858000" cy="9144000"/>
  <p:embeddedFontLst>
    <p:embeddedFont>
      <p:font typeface="GilamBG" charset="1" panose="00000A00000000000000"/>
      <p:regular r:id="rId30"/>
    </p:embeddedFont>
    <p:embeddedFont>
      <p:font typeface="Gilam" charset="1" panose="00000600000000000000"/>
      <p:regular r:id="rId31"/>
    </p:embeddedFont>
    <p:embeddedFont>
      <p:font typeface="Gilam Bold" charset="1" panose="0000080000000000000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slide14.xml" Type="http://schemas.openxmlformats.org/officeDocument/2006/relationships/slide"/><Relationship Id="rId7" Target="../media/image1.png" Type="http://schemas.openxmlformats.org/officeDocument/2006/relationships/image"/><Relationship Id="rId8" Target="../media/image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5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6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7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8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9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20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9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0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23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24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5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3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4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5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6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7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8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9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10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11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12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32519" y="1727284"/>
            <a:ext cx="8290560" cy="1781329"/>
            <a:chOff x="0" y="0"/>
            <a:chExt cx="11054080" cy="2375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54080" cy="2375105"/>
            </a:xfrm>
            <a:custGeom>
              <a:avLst/>
              <a:gdLst/>
              <a:ahLst/>
              <a:cxnLst/>
              <a:rect r="r" b="b" t="t" l="l"/>
              <a:pathLst>
                <a:path h="2375105" w="11054080">
                  <a:moveTo>
                    <a:pt x="0" y="0"/>
                  </a:moveTo>
                  <a:lnTo>
                    <a:pt x="11054080" y="0"/>
                  </a:lnTo>
                  <a:lnTo>
                    <a:pt x="11054080" y="2375105"/>
                  </a:lnTo>
                  <a:lnTo>
                    <a:pt x="0" y="23751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11054080" cy="24703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6570"/>
                </a:lnSpc>
              </a:pPr>
              <a:r>
                <a:rPr lang="en-US" sz="4693">
                  <a:solidFill>
                    <a:srgbClr val="053264"/>
                  </a:solidFill>
                  <a:latin typeface="GilamBG"/>
                  <a:ea typeface="GilamBG"/>
                  <a:cs typeface="GilamBG"/>
                  <a:sym typeface="GilamBG"/>
                </a:rPr>
                <a:t>Словесни семейства – в света на сродните думи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06924" y="3508613"/>
            <a:ext cx="7339751" cy="1869440"/>
            <a:chOff x="0" y="0"/>
            <a:chExt cx="9786335" cy="249258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9786334" cy="2492587"/>
            </a:xfrm>
            <a:custGeom>
              <a:avLst/>
              <a:gdLst/>
              <a:ahLst/>
              <a:cxnLst/>
              <a:rect r="r" b="b" t="t" l="l"/>
              <a:pathLst>
                <a:path h="2492587" w="9786334">
                  <a:moveTo>
                    <a:pt x="0" y="0"/>
                  </a:moveTo>
                  <a:lnTo>
                    <a:pt x="9786334" y="0"/>
                  </a:lnTo>
                  <a:lnTo>
                    <a:pt x="9786334" y="2492587"/>
                  </a:lnTo>
                  <a:lnTo>
                    <a:pt x="0" y="249258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9786335" cy="249258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095"/>
                </a:lnSpc>
              </a:pPr>
              <a:r>
                <a:rPr lang="en-US" sz="3413">
                  <a:solidFill>
                    <a:srgbClr val="FA4155"/>
                  </a:solidFill>
                  <a:latin typeface="Gilam"/>
                  <a:ea typeface="Gilam"/>
                  <a:cs typeface="Gilam"/>
                  <a:sym typeface="Gilam"/>
                </a:rPr>
                <a:t>дигитална книга,</a:t>
              </a:r>
            </a:p>
            <a:p>
              <a:pPr algn="ctr">
                <a:lnSpc>
                  <a:spcPts val="4095"/>
                </a:lnSpc>
              </a:pPr>
              <a:r>
                <a:rPr lang="en-US" sz="3413">
                  <a:solidFill>
                    <a:srgbClr val="FA4155"/>
                  </a:solidFill>
                  <a:latin typeface="Gilam"/>
                  <a:ea typeface="Gilam"/>
                  <a:cs typeface="Gilam"/>
                  <a:sym typeface="Gilam"/>
                </a:rPr>
                <a:t>и</a:t>
              </a:r>
              <a:r>
                <a:rPr lang="en-US" sz="3413">
                  <a:solidFill>
                    <a:srgbClr val="FA4155"/>
                  </a:solidFill>
                  <a:latin typeface="Gilam"/>
                  <a:ea typeface="Gilam"/>
                  <a:cs typeface="Gilam"/>
                  <a:sym typeface="Gilam"/>
                </a:rPr>
                <a:t>зработена от учениците от 3. клас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1520" y="728693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Какво ще откриеш в тази книга: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12319" y="1894553"/>
            <a:ext cx="8128962" cy="3664255"/>
            <a:chOff x="0" y="0"/>
            <a:chExt cx="10838616" cy="488567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838616" cy="4885673"/>
            </a:xfrm>
            <a:custGeom>
              <a:avLst/>
              <a:gdLst/>
              <a:ahLst/>
              <a:cxnLst/>
              <a:rect r="r" b="b" t="t" l="l"/>
              <a:pathLst>
                <a:path h="4885673" w="10838616">
                  <a:moveTo>
                    <a:pt x="0" y="0"/>
                  </a:moveTo>
                  <a:lnTo>
                    <a:pt x="10838616" y="0"/>
                  </a:lnTo>
                  <a:lnTo>
                    <a:pt x="10838616" y="4885673"/>
                  </a:lnTo>
                  <a:lnTo>
                    <a:pt x="0" y="48856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42875"/>
              <a:ext cx="10838616" cy="502854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89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Тази дигитална книга е изработена от ученици от 3. клас. В нея ще откриеш езикови упражнения, игри и задачи, свързани със сродните думи. Всяка страница е създадена с творчество и старание. </a:t>
              </a:r>
            </a:p>
            <a:p>
              <a:pPr algn="l">
                <a:lnSpc>
                  <a:spcPts val="489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Забавлявай се и учи с нас!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715546" y="5819693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3" y="0"/>
                </a:lnTo>
                <a:lnTo>
                  <a:pt x="868463" y="995114"/>
                </a:lnTo>
                <a:lnTo>
                  <a:pt x="0" y="9951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>
            <a:hlinkClick r:id="rId6" action="ppaction://hlinksldjump"/>
          </p:cNvPr>
          <p:cNvSpPr/>
          <p:nvPr/>
        </p:nvSpPr>
        <p:spPr>
          <a:xfrm flipH="false" flipV="false" rot="0">
            <a:off x="812319" y="5745479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2" y="0"/>
                </a:lnTo>
                <a:lnTo>
                  <a:pt x="1143542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951604" y="6003290"/>
            <a:ext cx="169164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-отговор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684650" y="6003290"/>
            <a:ext cx="190881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-върни се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372644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258497" y="6024525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2" y="0"/>
                </a:lnTo>
                <a:lnTo>
                  <a:pt x="1143542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363739" y="6011909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6" id="6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9" id="9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2" id="12">
            <a:hlinkClick r:id="rId4" action="ppaction://hlinksldjump"/>
          </p:cNvPr>
          <p:cNvSpPr/>
          <p:nvPr/>
        </p:nvSpPr>
        <p:spPr>
          <a:xfrm flipH="false" flipV="false" rot="0">
            <a:off x="8363739" y="6011909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1014028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Благодарим ти!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2450160"/>
            <a:ext cx="8778240" cy="2364029"/>
            <a:chOff x="0" y="0"/>
            <a:chExt cx="11704320" cy="315203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3152039"/>
            </a:xfrm>
            <a:custGeom>
              <a:avLst/>
              <a:gdLst/>
              <a:ahLst/>
              <a:cxnLst/>
              <a:rect r="r" b="b" t="t" l="l"/>
              <a:pathLst>
                <a:path h="3152039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3152039"/>
                  </a:lnTo>
                  <a:lnTo>
                    <a:pt x="0" y="315203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33350"/>
              <a:ext cx="11704320" cy="328538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Поздравления! 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Ти премина през света на сродните думи. Надяваме се задачите да са били забавни и полезни. 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До нови срещи!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935789" y="3077210"/>
            <a:ext cx="1882021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Отговори</a:t>
            </a:r>
          </a:p>
        </p:txBody>
      </p:sp>
      <p:sp>
        <p:nvSpPr>
          <p:cNvPr name="Freeform 3" id="3">
            <a:hlinkClick r:id="rId4" action="ppaction://hlinksldjump"/>
          </p:cNvPr>
          <p:cNvSpPr/>
          <p:nvPr/>
        </p:nvSpPr>
        <p:spPr>
          <a:xfrm flipH="false" flipV="false" rot="0">
            <a:off x="4305029" y="3840930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2" y="0"/>
                </a:lnTo>
                <a:lnTo>
                  <a:pt x="1143542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7680" y="292608"/>
            <a:ext cx="8778240" cy="4617089"/>
            <a:chOff x="0" y="0"/>
            <a:chExt cx="11704320" cy="615611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704320" cy="1300480"/>
              <a:chOff x="0" y="0"/>
              <a:chExt cx="11704320" cy="130048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1704320" cy="1300480"/>
              </a:xfrm>
              <a:custGeom>
                <a:avLst/>
                <a:gdLst/>
                <a:ahLst/>
                <a:cxnLst/>
                <a:rect r="r" b="b" t="t" l="l"/>
                <a:pathLst>
                  <a:path h="130048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300480"/>
                    </a:lnTo>
                    <a:lnTo>
                      <a:pt x="0" y="130048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0"/>
                <a:ext cx="11704320" cy="130048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 b="true">
                    <a:solidFill>
                      <a:srgbClr val="053264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Заглавие:</a:t>
                </a: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0" y="1300480"/>
              <a:ext cx="11704320" cy="3219839"/>
              <a:chOff x="0" y="0"/>
              <a:chExt cx="11704320" cy="321983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1704320" cy="3219840"/>
              </a:xfrm>
              <a:custGeom>
                <a:avLst/>
                <a:gdLst/>
                <a:ahLst/>
                <a:cxnLst/>
                <a:rect r="r" b="b" t="t" l="l"/>
                <a:pathLst>
                  <a:path h="32198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219840"/>
                    </a:lnTo>
                    <a:lnTo>
                      <a:pt x="0" y="32198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33350"/>
                <a:ext cx="11704320" cy="33531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Инструкция: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3736379"/>
              <a:ext cx="11704320" cy="2419739"/>
              <a:chOff x="0" y="0"/>
              <a:chExt cx="11704320" cy="24197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1704320" cy="2419740"/>
              </a:xfrm>
              <a:custGeom>
                <a:avLst/>
                <a:gdLst/>
                <a:ahLst/>
                <a:cxnLst/>
                <a:rect r="r" b="b" t="t" l="l"/>
                <a:pathLst>
                  <a:path h="241974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2419740"/>
                    </a:lnTo>
                    <a:lnTo>
                      <a:pt x="0" y="241974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1704320" cy="25530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787"/>
                  </a:lnSpc>
                </a:pPr>
                <a:r>
                  <a:rPr lang="en-US" sz="2799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Упражнение:</a:t>
                </a:r>
              </a:p>
              <a:p>
                <a:pPr algn="l">
                  <a:lnSpc>
                    <a:spcPts val="4787"/>
                  </a:lnSpc>
                </a:pPr>
              </a:p>
              <a:p>
                <a:pPr algn="l">
                  <a:lnSpc>
                    <a:spcPts val="4787"/>
                  </a:lnSpc>
                </a:pPr>
              </a:p>
            </p:txBody>
          </p:sp>
        </p:grpSp>
      </p:grpSp>
      <p:sp>
        <p:nvSpPr>
          <p:cNvPr name="Freeform 13" id="1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6826072"/>
            <a:ext cx="2380714" cy="489128"/>
          </a:xfrm>
          <a:custGeom>
            <a:avLst/>
            <a:gdLst/>
            <a:ahLst/>
            <a:cxnLst/>
            <a:rect r="r" b="b" t="t" l="l"/>
            <a:pathLst>
              <a:path h="489128" w="2380714">
                <a:moveTo>
                  <a:pt x="0" y="0"/>
                </a:moveTo>
                <a:lnTo>
                  <a:pt x="2380714" y="0"/>
                </a:lnTo>
                <a:lnTo>
                  <a:pt x="2380714" y="489128"/>
                </a:lnTo>
                <a:lnTo>
                  <a:pt x="0" y="4891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DAGkVSWWYIQ</dc:identifier>
  <dcterms:modified xsi:type="dcterms:W3CDTF">2011-08-01T06:04:30Z</dcterms:modified>
  <cp:revision>1</cp:revision>
  <dc:title>Prepodavame.bg_3kl_BEL_PBO V semeistvoto na dumite_RL Digitalna kniga-shablon</dc:title>
</cp:coreProperties>
</file>