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x="18288000" cy="10287000"/>
  <p:notesSz cx="6858000" cy="9144000"/>
  <p:embeddedFontLst>
    <p:embeddedFont>
      <p:font typeface="Gilam Bold" charset="1" panose="00000800000000000000"/>
      <p:regular r:id="rId27"/>
    </p:embeddedFont>
    <p:embeddedFont>
      <p:font typeface="Gilam" charset="1" panose="00000600000000000000"/>
      <p:regular r:id="rId28"/>
    </p:embeddedFont>
    <p:embeddedFont>
      <p:font typeface="GilamBG" charset="1" panose="00000700000000000000"/>
      <p:regular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16" Target="../media/image15.png" Type="http://schemas.openxmlformats.org/officeDocument/2006/relationships/image"/><Relationship Id="rId17" Target="../media/image16.svg" Type="http://schemas.openxmlformats.org/officeDocument/2006/relationships/image"/><Relationship Id="rId18" Target="../media/image17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png" Type="http://schemas.openxmlformats.org/officeDocument/2006/relationships/image"/><Relationship Id="rId3" Target="../media/image19.svg" Type="http://schemas.openxmlformats.org/officeDocument/2006/relationships/image"/><Relationship Id="rId4" Target="../media/image20.png" Type="http://schemas.openxmlformats.org/officeDocument/2006/relationships/image"/><Relationship Id="rId5" Target="../media/image21.svg" Type="http://schemas.openxmlformats.org/officeDocument/2006/relationships/image"/><Relationship Id="rId6" Target="../media/image22.png" Type="http://schemas.openxmlformats.org/officeDocument/2006/relationships/image"/><Relationship Id="rId7" Target="../media/image23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Relationship Id="rId3" Target="../media/image25.svg" Type="http://schemas.openxmlformats.org/officeDocument/2006/relationships/image"/><Relationship Id="rId4" Target="../media/image26.png" Type="http://schemas.openxmlformats.org/officeDocument/2006/relationships/image"/><Relationship Id="rId5" Target="../media/image27.svg" Type="http://schemas.openxmlformats.org/officeDocument/2006/relationships/image"/><Relationship Id="rId6" Target="../media/image28.png" Type="http://schemas.openxmlformats.org/officeDocument/2006/relationships/image"/><Relationship Id="rId7" Target="../media/image29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6.png" Type="http://schemas.openxmlformats.org/officeDocument/2006/relationships/image"/><Relationship Id="rId11" Target="../media/image37.svg" Type="http://schemas.openxmlformats.org/officeDocument/2006/relationships/image"/><Relationship Id="rId2" Target="../media/image30.png" Type="http://schemas.openxmlformats.org/officeDocument/2006/relationships/image"/><Relationship Id="rId3" Target="../media/image31.svg" Type="http://schemas.openxmlformats.org/officeDocument/2006/relationships/image"/><Relationship Id="rId4" Target="../media/image32.png" Type="http://schemas.openxmlformats.org/officeDocument/2006/relationships/image"/><Relationship Id="rId5" Target="../media/image33.svg" Type="http://schemas.openxmlformats.org/officeDocument/2006/relationships/image"/><Relationship Id="rId6" Target="../media/image34.png" Type="http://schemas.openxmlformats.org/officeDocument/2006/relationships/image"/><Relationship Id="rId7" Target="../media/image35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4.png" Type="http://schemas.openxmlformats.org/officeDocument/2006/relationships/image"/><Relationship Id="rId11" Target="../media/image45.svg" Type="http://schemas.openxmlformats.org/officeDocument/2006/relationships/image"/><Relationship Id="rId2" Target="../media/image38.png" Type="http://schemas.openxmlformats.org/officeDocument/2006/relationships/image"/><Relationship Id="rId3" Target="../media/image39.svg" Type="http://schemas.openxmlformats.org/officeDocument/2006/relationships/image"/><Relationship Id="rId4" Target="../media/image40.png" Type="http://schemas.openxmlformats.org/officeDocument/2006/relationships/image"/><Relationship Id="rId5" Target="../media/image41.svg" Type="http://schemas.openxmlformats.org/officeDocument/2006/relationships/image"/><Relationship Id="rId6" Target="../media/image42.png" Type="http://schemas.openxmlformats.org/officeDocument/2006/relationships/image"/><Relationship Id="rId7" Target="../media/image43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svg" Type="http://schemas.openxmlformats.org/officeDocument/2006/relationships/image"/><Relationship Id="rId2" Target="../media/image30.png" Type="http://schemas.openxmlformats.org/officeDocument/2006/relationships/image"/><Relationship Id="rId3" Target="../media/image31.svg" Type="http://schemas.openxmlformats.org/officeDocument/2006/relationships/image"/><Relationship Id="rId4" Target="../media/image32.png" Type="http://schemas.openxmlformats.org/officeDocument/2006/relationships/image"/><Relationship Id="rId5" Target="../media/image33.svg" Type="http://schemas.openxmlformats.org/officeDocument/2006/relationships/image"/><Relationship Id="rId6" Target="../media/image34.png" Type="http://schemas.openxmlformats.org/officeDocument/2006/relationships/image"/><Relationship Id="rId7" Target="../media/image35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2.png" Type="http://schemas.openxmlformats.org/officeDocument/2006/relationships/image"/><Relationship Id="rId3" Target="../media/image23.svg" Type="http://schemas.openxmlformats.org/officeDocument/2006/relationships/image"/><Relationship Id="rId4" Target="../media/image40.png" Type="http://schemas.openxmlformats.org/officeDocument/2006/relationships/image"/><Relationship Id="rId5" Target="../media/image41.svg" Type="http://schemas.openxmlformats.org/officeDocument/2006/relationships/image"/><Relationship Id="rId6" Target="../media/image44.png" Type="http://schemas.openxmlformats.org/officeDocument/2006/relationships/image"/><Relationship Id="rId7" Target="../media/image45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6.png" Type="http://schemas.openxmlformats.org/officeDocument/2006/relationships/image"/><Relationship Id="rId11" Target="../media/image47.svg" Type="http://schemas.openxmlformats.org/officeDocument/2006/relationships/image"/><Relationship Id="rId12" Target="../media/image13.png" Type="http://schemas.openxmlformats.org/officeDocument/2006/relationships/image"/><Relationship Id="rId13" Target="../media/image14.svg" Type="http://schemas.openxmlformats.org/officeDocument/2006/relationships/image"/><Relationship Id="rId14" Target="../media/image15.png" Type="http://schemas.openxmlformats.org/officeDocument/2006/relationships/image"/><Relationship Id="rId15" Target="../media/image16.svg" Type="http://schemas.openxmlformats.org/officeDocument/2006/relationships/image"/><Relationship Id="rId16" Target="../media/image48.png" Type="http://schemas.openxmlformats.org/officeDocument/2006/relationships/image"/><Relationship Id="rId17" Target="../media/image49.svg" Type="http://schemas.openxmlformats.org/officeDocument/2006/relationships/image"/><Relationship Id="rId2" Target="../media/image30.png" Type="http://schemas.openxmlformats.org/officeDocument/2006/relationships/image"/><Relationship Id="rId3" Target="../media/image31.svg" Type="http://schemas.openxmlformats.org/officeDocument/2006/relationships/image"/><Relationship Id="rId4" Target="../media/image22.png" Type="http://schemas.openxmlformats.org/officeDocument/2006/relationships/image"/><Relationship Id="rId5" Target="../media/image23.svg" Type="http://schemas.openxmlformats.org/officeDocument/2006/relationships/image"/><Relationship Id="rId6" Target="../media/image32.png" Type="http://schemas.openxmlformats.org/officeDocument/2006/relationships/image"/><Relationship Id="rId7" Target="../media/image33.svg" Type="http://schemas.openxmlformats.org/officeDocument/2006/relationships/image"/><Relationship Id="rId8" Target="../media/image34.png" Type="http://schemas.openxmlformats.org/officeDocument/2006/relationships/image"/><Relationship Id="rId9" Target="../media/image35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Relationship Id="rId3" Target="../media/image25.svg" Type="http://schemas.openxmlformats.org/officeDocument/2006/relationships/image"/><Relationship Id="rId4" Target="../media/image26.png" Type="http://schemas.openxmlformats.org/officeDocument/2006/relationships/image"/><Relationship Id="rId5" Target="../media/image27.svg" Type="http://schemas.openxmlformats.org/officeDocument/2006/relationships/image"/><Relationship Id="rId6" Target="../media/image28.png" Type="http://schemas.openxmlformats.org/officeDocument/2006/relationships/image"/><Relationship Id="rId7" Target="../media/image29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0.png" Type="http://schemas.openxmlformats.org/officeDocument/2006/relationships/image"/><Relationship Id="rId11" Target="../media/image51.svg" Type="http://schemas.openxmlformats.org/officeDocument/2006/relationships/image"/><Relationship Id="rId12" Target="../media/image52.png" Type="http://schemas.openxmlformats.org/officeDocument/2006/relationships/image"/><Relationship Id="rId13" Target="../media/image53.svg" Type="http://schemas.openxmlformats.org/officeDocument/2006/relationships/image"/><Relationship Id="rId2" Target="../media/image30.png" Type="http://schemas.openxmlformats.org/officeDocument/2006/relationships/image"/><Relationship Id="rId3" Target="../media/image31.svg" Type="http://schemas.openxmlformats.org/officeDocument/2006/relationships/image"/><Relationship Id="rId4" Target="../media/image32.png" Type="http://schemas.openxmlformats.org/officeDocument/2006/relationships/image"/><Relationship Id="rId5" Target="../media/image33.svg" Type="http://schemas.openxmlformats.org/officeDocument/2006/relationships/image"/><Relationship Id="rId6" Target="../media/image34.png" Type="http://schemas.openxmlformats.org/officeDocument/2006/relationships/image"/><Relationship Id="rId7" Target="../media/image35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4.png" Type="http://schemas.openxmlformats.org/officeDocument/2006/relationships/image"/><Relationship Id="rId3" Target="../media/image55.svg" Type="http://schemas.openxmlformats.org/officeDocument/2006/relationships/image"/><Relationship Id="rId4" Target="../media/image38.png" Type="http://schemas.openxmlformats.org/officeDocument/2006/relationships/image"/><Relationship Id="rId5" Target="../media/image39.svg" Type="http://schemas.openxmlformats.org/officeDocument/2006/relationships/image"/><Relationship Id="rId6" Target="../media/image44.png" Type="http://schemas.openxmlformats.org/officeDocument/2006/relationships/image"/><Relationship Id="rId7" Target="../media/image45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Relationship Id="rId3" Target="../media/image25.svg" Type="http://schemas.openxmlformats.org/officeDocument/2006/relationships/image"/><Relationship Id="rId4" Target="../media/image26.png" Type="http://schemas.openxmlformats.org/officeDocument/2006/relationships/image"/><Relationship Id="rId5" Target="../media/image27.svg" Type="http://schemas.openxmlformats.org/officeDocument/2006/relationships/image"/><Relationship Id="rId6" Target="../media/image28.png" Type="http://schemas.openxmlformats.org/officeDocument/2006/relationships/image"/><Relationship Id="rId7" Target="../media/image29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6.png" Type="http://schemas.openxmlformats.org/officeDocument/2006/relationships/image"/><Relationship Id="rId11" Target="../media/image57.svg" Type="http://schemas.openxmlformats.org/officeDocument/2006/relationships/image"/><Relationship Id="rId12" Target="../media/image44.png" Type="http://schemas.openxmlformats.org/officeDocument/2006/relationships/image"/><Relationship Id="rId13" Target="../media/image45.svg" Type="http://schemas.openxmlformats.org/officeDocument/2006/relationships/image"/><Relationship Id="rId2" Target="../media/image22.png" Type="http://schemas.openxmlformats.org/officeDocument/2006/relationships/image"/><Relationship Id="rId3" Target="../media/image23.svg" Type="http://schemas.openxmlformats.org/officeDocument/2006/relationships/image"/><Relationship Id="rId4" Target="../media/image38.png" Type="http://schemas.openxmlformats.org/officeDocument/2006/relationships/image"/><Relationship Id="rId5" Target="../media/image39.svg" Type="http://schemas.openxmlformats.org/officeDocument/2006/relationships/image"/><Relationship Id="rId6" Target="../media/image40.png" Type="http://schemas.openxmlformats.org/officeDocument/2006/relationships/image"/><Relationship Id="rId7" Target="../media/image41.svg" Type="http://schemas.openxmlformats.org/officeDocument/2006/relationships/image"/><Relationship Id="rId8" Target="../media/image42.png" Type="http://schemas.openxmlformats.org/officeDocument/2006/relationships/image"/><Relationship Id="rId9" Target="../media/image43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8.png" Type="http://schemas.openxmlformats.org/officeDocument/2006/relationships/image"/><Relationship Id="rId11" Target="../media/image59.svg" Type="http://schemas.openxmlformats.org/officeDocument/2006/relationships/image"/><Relationship Id="rId12" Target="../media/image60.png" Type="http://schemas.openxmlformats.org/officeDocument/2006/relationships/image"/><Relationship Id="rId13" Target="../media/image61.svg" Type="http://schemas.openxmlformats.org/officeDocument/2006/relationships/image"/><Relationship Id="rId14" Target="../media/image62.png" Type="http://schemas.openxmlformats.org/officeDocument/2006/relationships/image"/><Relationship Id="rId15" Target="../media/image63.svg" Type="http://schemas.openxmlformats.org/officeDocument/2006/relationships/image"/><Relationship Id="rId2" Target="../media/image30.png" Type="http://schemas.openxmlformats.org/officeDocument/2006/relationships/image"/><Relationship Id="rId3" Target="../media/image31.svg" Type="http://schemas.openxmlformats.org/officeDocument/2006/relationships/image"/><Relationship Id="rId4" Target="../media/image32.png" Type="http://schemas.openxmlformats.org/officeDocument/2006/relationships/image"/><Relationship Id="rId5" Target="../media/image33.svg" Type="http://schemas.openxmlformats.org/officeDocument/2006/relationships/image"/><Relationship Id="rId6" Target="../media/image34.png" Type="http://schemas.openxmlformats.org/officeDocument/2006/relationships/image"/><Relationship Id="rId7" Target="../media/image35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4.png" Type="http://schemas.openxmlformats.org/officeDocument/2006/relationships/image"/><Relationship Id="rId11" Target="../media/image65.png" Type="http://schemas.openxmlformats.org/officeDocument/2006/relationships/image"/><Relationship Id="rId12" Target="../media/image66.svg" Type="http://schemas.openxmlformats.org/officeDocument/2006/relationships/image"/><Relationship Id="rId2" Target="../media/image32.png" Type="http://schemas.openxmlformats.org/officeDocument/2006/relationships/image"/><Relationship Id="rId3" Target="../media/image33.svg" Type="http://schemas.openxmlformats.org/officeDocument/2006/relationships/image"/><Relationship Id="rId4" Target="../media/image34.png" Type="http://schemas.openxmlformats.org/officeDocument/2006/relationships/image"/><Relationship Id="rId5" Target="../media/image35.svg" Type="http://schemas.openxmlformats.org/officeDocument/2006/relationships/image"/><Relationship Id="rId6" Target="../media/image22.png" Type="http://schemas.openxmlformats.org/officeDocument/2006/relationships/image"/><Relationship Id="rId7" Target="../media/image23.svg" Type="http://schemas.openxmlformats.org/officeDocument/2006/relationships/image"/><Relationship Id="rId8" Target="../media/image30.png" Type="http://schemas.openxmlformats.org/officeDocument/2006/relationships/image"/><Relationship Id="rId9" Target="../media/image31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4.png" Type="http://schemas.openxmlformats.org/officeDocument/2006/relationships/image"/><Relationship Id="rId3" Target="../media/image55.svg" Type="http://schemas.openxmlformats.org/officeDocument/2006/relationships/image"/><Relationship Id="rId4" Target="../media/image38.png" Type="http://schemas.openxmlformats.org/officeDocument/2006/relationships/image"/><Relationship Id="rId5" Target="../media/image39.svg" Type="http://schemas.openxmlformats.org/officeDocument/2006/relationships/image"/><Relationship Id="rId6" Target="../media/image44.png" Type="http://schemas.openxmlformats.org/officeDocument/2006/relationships/image"/><Relationship Id="rId7" Target="../media/image45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Relationship Id="rId3" Target="../media/image25.svg" Type="http://schemas.openxmlformats.org/officeDocument/2006/relationships/image"/><Relationship Id="rId4" Target="../media/image26.png" Type="http://schemas.openxmlformats.org/officeDocument/2006/relationships/image"/><Relationship Id="rId5" Target="../media/image27.svg" Type="http://schemas.openxmlformats.org/officeDocument/2006/relationships/image"/><Relationship Id="rId6" Target="../media/image28.png" Type="http://schemas.openxmlformats.org/officeDocument/2006/relationships/image"/><Relationship Id="rId7" Target="../media/image29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0.png" Type="http://schemas.openxmlformats.org/officeDocument/2006/relationships/image"/><Relationship Id="rId11" Target="../media/image61.svg" Type="http://schemas.openxmlformats.org/officeDocument/2006/relationships/image"/><Relationship Id="rId12" Target="../media/image62.png" Type="http://schemas.openxmlformats.org/officeDocument/2006/relationships/image"/><Relationship Id="rId13" Target="../media/image63.svg" Type="http://schemas.openxmlformats.org/officeDocument/2006/relationships/image"/><Relationship Id="rId14" Target="../media/image67.png" Type="http://schemas.openxmlformats.org/officeDocument/2006/relationships/image"/><Relationship Id="rId15" Target="../media/image68.svg" Type="http://schemas.openxmlformats.org/officeDocument/2006/relationships/image"/><Relationship Id="rId2" Target="../media/image30.png" Type="http://schemas.openxmlformats.org/officeDocument/2006/relationships/image"/><Relationship Id="rId3" Target="../media/image31.svg" Type="http://schemas.openxmlformats.org/officeDocument/2006/relationships/image"/><Relationship Id="rId4" Target="../media/image32.png" Type="http://schemas.openxmlformats.org/officeDocument/2006/relationships/image"/><Relationship Id="rId5" Target="../media/image33.svg" Type="http://schemas.openxmlformats.org/officeDocument/2006/relationships/image"/><Relationship Id="rId6" Target="../media/image34.png" Type="http://schemas.openxmlformats.org/officeDocument/2006/relationships/image"/><Relationship Id="rId7" Target="../media/image35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4.png" Type="http://schemas.openxmlformats.org/officeDocument/2006/relationships/image"/><Relationship Id="rId11" Target="../media/image45.svg" Type="http://schemas.openxmlformats.org/officeDocument/2006/relationships/image"/><Relationship Id="rId2" Target="../media/image38.png" Type="http://schemas.openxmlformats.org/officeDocument/2006/relationships/image"/><Relationship Id="rId3" Target="../media/image39.svg" Type="http://schemas.openxmlformats.org/officeDocument/2006/relationships/image"/><Relationship Id="rId4" Target="../media/image40.png" Type="http://schemas.openxmlformats.org/officeDocument/2006/relationships/image"/><Relationship Id="rId5" Target="../media/image41.svg" Type="http://schemas.openxmlformats.org/officeDocument/2006/relationships/image"/><Relationship Id="rId6" Target="../media/image42.png" Type="http://schemas.openxmlformats.org/officeDocument/2006/relationships/image"/><Relationship Id="rId7" Target="../media/image43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2.png" Type="http://schemas.openxmlformats.org/officeDocument/2006/relationships/image"/><Relationship Id="rId3" Target="../media/image33.svg" Type="http://schemas.openxmlformats.org/officeDocument/2006/relationships/image"/><Relationship Id="rId4" Target="../media/image34.png" Type="http://schemas.openxmlformats.org/officeDocument/2006/relationships/image"/><Relationship Id="rId5" Target="../media/image35.svg" Type="http://schemas.openxmlformats.org/officeDocument/2006/relationships/image"/><Relationship Id="rId6" Target="../media/image22.png" Type="http://schemas.openxmlformats.org/officeDocument/2006/relationships/image"/><Relationship Id="rId7" Target="../media/image23.svg" Type="http://schemas.openxmlformats.org/officeDocument/2006/relationships/image"/><Relationship Id="rId8" Target="../media/image69.pn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4.png" Type="http://schemas.openxmlformats.org/officeDocument/2006/relationships/image"/><Relationship Id="rId3" Target="../media/image55.svg" Type="http://schemas.openxmlformats.org/officeDocument/2006/relationships/image"/><Relationship Id="rId4" Target="../media/image38.png" Type="http://schemas.openxmlformats.org/officeDocument/2006/relationships/image"/><Relationship Id="rId5" Target="../media/image39.svg" Type="http://schemas.openxmlformats.org/officeDocument/2006/relationships/image"/><Relationship Id="rId6" Target="../media/image44.png" Type="http://schemas.openxmlformats.org/officeDocument/2006/relationships/image"/><Relationship Id="rId7" Target="../media/image45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-2846748" y="5097638"/>
            <a:ext cx="8952029" cy="6840842"/>
          </a:xfrm>
          <a:custGeom>
            <a:avLst/>
            <a:gdLst/>
            <a:ahLst/>
            <a:cxnLst/>
            <a:rect r="r" b="b" t="t" l="l"/>
            <a:pathLst>
              <a:path h="6840842" w="8952029">
                <a:moveTo>
                  <a:pt x="0" y="0"/>
                </a:moveTo>
                <a:lnTo>
                  <a:pt x="8952030" y="0"/>
                </a:lnTo>
                <a:lnTo>
                  <a:pt x="8952030" y="6840843"/>
                </a:lnTo>
                <a:lnTo>
                  <a:pt x="0" y="684084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8820468">
            <a:off x="12457117" y="-1772561"/>
            <a:ext cx="8537343" cy="4994346"/>
          </a:xfrm>
          <a:custGeom>
            <a:avLst/>
            <a:gdLst/>
            <a:ahLst/>
            <a:cxnLst/>
            <a:rect r="r" b="b" t="t" l="l"/>
            <a:pathLst>
              <a:path h="4994346" w="8537343">
                <a:moveTo>
                  <a:pt x="0" y="0"/>
                </a:moveTo>
                <a:lnTo>
                  <a:pt x="8537343" y="0"/>
                </a:lnTo>
                <a:lnTo>
                  <a:pt x="8537343" y="4994346"/>
                </a:lnTo>
                <a:lnTo>
                  <a:pt x="0" y="49943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32291" y="-1646027"/>
            <a:ext cx="7315200" cy="3261360"/>
          </a:xfrm>
          <a:custGeom>
            <a:avLst/>
            <a:gdLst/>
            <a:ahLst/>
            <a:cxnLst/>
            <a:rect r="r" b="b" t="t" l="l"/>
            <a:pathLst>
              <a:path h="3261360" w="7315200">
                <a:moveTo>
                  <a:pt x="0" y="0"/>
                </a:moveTo>
                <a:lnTo>
                  <a:pt x="7315200" y="0"/>
                </a:lnTo>
                <a:lnTo>
                  <a:pt x="7315200" y="3261360"/>
                </a:lnTo>
                <a:lnTo>
                  <a:pt x="0" y="326136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890905">
            <a:off x="12081435" y="8470828"/>
            <a:ext cx="7315200" cy="3261360"/>
          </a:xfrm>
          <a:custGeom>
            <a:avLst/>
            <a:gdLst/>
            <a:ahLst/>
            <a:cxnLst/>
            <a:rect r="r" b="b" t="t" l="l"/>
            <a:pathLst>
              <a:path h="3261360" w="7315200">
                <a:moveTo>
                  <a:pt x="0" y="0"/>
                </a:moveTo>
                <a:lnTo>
                  <a:pt x="7315200" y="0"/>
                </a:lnTo>
                <a:lnTo>
                  <a:pt x="7315200" y="3261360"/>
                </a:lnTo>
                <a:lnTo>
                  <a:pt x="0" y="326136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4289891" y="2438291"/>
            <a:ext cx="9708217" cy="5306468"/>
            <a:chOff x="0" y="0"/>
            <a:chExt cx="12944290" cy="7075290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2944290" cy="7075290"/>
              <a:chOff x="0" y="0"/>
              <a:chExt cx="3528419" cy="1928618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3528418" cy="1928618"/>
              </a:xfrm>
              <a:custGeom>
                <a:avLst/>
                <a:gdLst/>
                <a:ahLst/>
                <a:cxnLst/>
                <a:rect r="r" b="b" t="t" l="l"/>
                <a:pathLst>
                  <a:path h="1928618" w="3528418">
                    <a:moveTo>
                      <a:pt x="40670" y="0"/>
                    </a:moveTo>
                    <a:lnTo>
                      <a:pt x="3487748" y="0"/>
                    </a:lnTo>
                    <a:cubicBezTo>
                      <a:pt x="3498535" y="0"/>
                      <a:pt x="3508879" y="4285"/>
                      <a:pt x="3516506" y="11912"/>
                    </a:cubicBezTo>
                    <a:cubicBezTo>
                      <a:pt x="3524133" y="19539"/>
                      <a:pt x="3528418" y="29884"/>
                      <a:pt x="3528418" y="40670"/>
                    </a:cubicBezTo>
                    <a:lnTo>
                      <a:pt x="3528418" y="1887947"/>
                    </a:lnTo>
                    <a:cubicBezTo>
                      <a:pt x="3528418" y="1898734"/>
                      <a:pt x="3524133" y="1909078"/>
                      <a:pt x="3516506" y="1916705"/>
                    </a:cubicBezTo>
                    <a:cubicBezTo>
                      <a:pt x="3508879" y="1924333"/>
                      <a:pt x="3498535" y="1928618"/>
                      <a:pt x="3487748" y="1928618"/>
                    </a:cubicBezTo>
                    <a:lnTo>
                      <a:pt x="40670" y="1928618"/>
                    </a:lnTo>
                    <a:cubicBezTo>
                      <a:pt x="29884" y="1928618"/>
                      <a:pt x="19539" y="1924333"/>
                      <a:pt x="11912" y="1916705"/>
                    </a:cubicBezTo>
                    <a:cubicBezTo>
                      <a:pt x="4285" y="1909078"/>
                      <a:pt x="0" y="1898734"/>
                      <a:pt x="0" y="1887947"/>
                    </a:cubicBezTo>
                    <a:lnTo>
                      <a:pt x="0" y="40670"/>
                    </a:lnTo>
                    <a:cubicBezTo>
                      <a:pt x="0" y="29884"/>
                      <a:pt x="4285" y="19539"/>
                      <a:pt x="11912" y="11912"/>
                    </a:cubicBezTo>
                    <a:cubicBezTo>
                      <a:pt x="19539" y="4285"/>
                      <a:pt x="29884" y="0"/>
                      <a:pt x="40670" y="0"/>
                    </a:cubicBezTo>
                    <a:close/>
                  </a:path>
                </a:pathLst>
              </a:custGeom>
              <a:solidFill>
                <a:srgbClr val="FAFAF2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57150"/>
                <a:ext cx="3528419" cy="198576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146"/>
                  </a:lnSpc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0" y="902503"/>
              <a:ext cx="12944290" cy="57215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1304"/>
                </a:lnSpc>
              </a:pPr>
              <a:r>
                <a:rPr lang="en-US" sz="9499" b="true">
                  <a:solidFill>
                    <a:srgbClr val="FA4155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при</a:t>
              </a:r>
              <a:r>
                <a:rPr lang="en-US" b="true" sz="9499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 </a:t>
              </a:r>
              <a:r>
                <a:rPr lang="en-US" b="true" sz="9499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РАСТЕНИЯТА </a:t>
              </a:r>
            </a:p>
            <a:p>
              <a:pPr algn="ctr">
                <a:lnSpc>
                  <a:spcPts val="11304"/>
                </a:lnSpc>
              </a:pPr>
              <a:r>
                <a:rPr lang="en-US" sz="9499" b="true">
                  <a:solidFill>
                    <a:srgbClr val="FA4155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и</a:t>
              </a:r>
              <a:r>
                <a:rPr lang="en-US" b="true" sz="9499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 </a:t>
              </a:r>
              <a:r>
                <a:rPr lang="en-US" b="true" sz="9499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ЖИВОТНИТЕ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4726126" y="1768557"/>
            <a:ext cx="8835748" cy="1339467"/>
            <a:chOff x="0" y="0"/>
            <a:chExt cx="11780998" cy="1785956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11780998" cy="1785956"/>
              <a:chOff x="0" y="0"/>
              <a:chExt cx="2327111" cy="352781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2327111" cy="352781"/>
              </a:xfrm>
              <a:custGeom>
                <a:avLst/>
                <a:gdLst/>
                <a:ahLst/>
                <a:cxnLst/>
                <a:rect r="r" b="b" t="t" l="l"/>
                <a:pathLst>
                  <a:path h="352781" w="2327111">
                    <a:moveTo>
                      <a:pt x="44686" y="0"/>
                    </a:moveTo>
                    <a:lnTo>
                      <a:pt x="2282424" y="0"/>
                    </a:lnTo>
                    <a:cubicBezTo>
                      <a:pt x="2294276" y="0"/>
                      <a:pt x="2305642" y="4708"/>
                      <a:pt x="2314022" y="13088"/>
                    </a:cubicBezTo>
                    <a:cubicBezTo>
                      <a:pt x="2322403" y="21469"/>
                      <a:pt x="2327111" y="32835"/>
                      <a:pt x="2327111" y="44686"/>
                    </a:cubicBezTo>
                    <a:lnTo>
                      <a:pt x="2327111" y="308095"/>
                    </a:lnTo>
                    <a:cubicBezTo>
                      <a:pt x="2327111" y="319947"/>
                      <a:pt x="2322403" y="331313"/>
                      <a:pt x="2314022" y="339693"/>
                    </a:cubicBezTo>
                    <a:cubicBezTo>
                      <a:pt x="2305642" y="348073"/>
                      <a:pt x="2294276" y="352781"/>
                      <a:pt x="2282424" y="352781"/>
                    </a:cubicBezTo>
                    <a:lnTo>
                      <a:pt x="44686" y="352781"/>
                    </a:lnTo>
                    <a:cubicBezTo>
                      <a:pt x="32835" y="352781"/>
                      <a:pt x="21469" y="348073"/>
                      <a:pt x="13088" y="339693"/>
                    </a:cubicBezTo>
                    <a:cubicBezTo>
                      <a:pt x="4708" y="331313"/>
                      <a:pt x="0" y="319947"/>
                      <a:pt x="0" y="308095"/>
                    </a:cubicBezTo>
                    <a:lnTo>
                      <a:pt x="0" y="44686"/>
                    </a:lnTo>
                    <a:cubicBezTo>
                      <a:pt x="0" y="32835"/>
                      <a:pt x="4708" y="21469"/>
                      <a:pt x="13088" y="13088"/>
                    </a:cubicBezTo>
                    <a:cubicBezTo>
                      <a:pt x="21469" y="4708"/>
                      <a:pt x="32835" y="0"/>
                      <a:pt x="44686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28575"/>
                <a:ext cx="2327111" cy="38135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893185" y="282320"/>
              <a:ext cx="9994627" cy="11165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000"/>
                </a:lnSpc>
              </a:pPr>
              <a:r>
                <a:rPr lang="en-US" sz="5000" b="true">
                  <a:solidFill>
                    <a:srgbClr val="FFFFFF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Жизнени процеси</a:t>
              </a: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0">
            <a:off x="-719436" y="6722918"/>
            <a:ext cx="3893630" cy="4114800"/>
          </a:xfrm>
          <a:custGeom>
            <a:avLst/>
            <a:gdLst/>
            <a:ahLst/>
            <a:cxnLst/>
            <a:rect r="r" b="b" t="t" l="l"/>
            <a:pathLst>
              <a:path h="4114800" w="3893630">
                <a:moveTo>
                  <a:pt x="0" y="0"/>
                </a:moveTo>
                <a:lnTo>
                  <a:pt x="3893630" y="0"/>
                </a:lnTo>
                <a:lnTo>
                  <a:pt x="389363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4668389" y="646066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5993999" y="-723900"/>
            <a:ext cx="2530602" cy="4114800"/>
          </a:xfrm>
          <a:custGeom>
            <a:avLst/>
            <a:gdLst/>
            <a:ahLst/>
            <a:cxnLst/>
            <a:rect r="r" b="b" t="t" l="l"/>
            <a:pathLst>
              <a:path h="4114800" w="2530602">
                <a:moveTo>
                  <a:pt x="0" y="0"/>
                </a:moveTo>
                <a:lnTo>
                  <a:pt x="2530602" y="0"/>
                </a:lnTo>
                <a:lnTo>
                  <a:pt x="253060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936195" y="-414318"/>
            <a:ext cx="2237998" cy="2277861"/>
          </a:xfrm>
          <a:custGeom>
            <a:avLst/>
            <a:gdLst/>
            <a:ahLst/>
            <a:cxnLst/>
            <a:rect r="r" b="b" t="t" l="l"/>
            <a:pathLst>
              <a:path h="2277861" w="2237998">
                <a:moveTo>
                  <a:pt x="0" y="0"/>
                </a:moveTo>
                <a:lnTo>
                  <a:pt x="2237999" y="0"/>
                </a:lnTo>
                <a:lnTo>
                  <a:pt x="2237999" y="2277860"/>
                </a:lnTo>
                <a:lnTo>
                  <a:pt x="0" y="227786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3619685" y="-414318"/>
            <a:ext cx="2212882" cy="2005424"/>
          </a:xfrm>
          <a:custGeom>
            <a:avLst/>
            <a:gdLst/>
            <a:ahLst/>
            <a:cxnLst/>
            <a:rect r="r" b="b" t="t" l="l"/>
            <a:pathLst>
              <a:path h="2005424" w="2212882">
                <a:moveTo>
                  <a:pt x="0" y="0"/>
                </a:moveTo>
                <a:lnTo>
                  <a:pt x="2212882" y="0"/>
                </a:lnTo>
                <a:lnTo>
                  <a:pt x="2212882" y="2005424"/>
                </a:lnTo>
                <a:lnTo>
                  <a:pt x="0" y="2005424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6881812" y="9204798"/>
            <a:ext cx="4524375" cy="896709"/>
          </a:xfrm>
          <a:custGeom>
            <a:avLst/>
            <a:gdLst/>
            <a:ahLst/>
            <a:cxnLst/>
            <a:rect r="r" b="b" t="t" l="l"/>
            <a:pathLst>
              <a:path h="896709" w="4524375">
                <a:moveTo>
                  <a:pt x="0" y="0"/>
                </a:moveTo>
                <a:lnTo>
                  <a:pt x="4524375" y="0"/>
                </a:lnTo>
                <a:lnTo>
                  <a:pt x="4524375" y="896710"/>
                </a:lnTo>
                <a:lnTo>
                  <a:pt x="0" y="896710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l="0" t="-28171" r="0" b="-40013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true" flipV="false" rot="0">
            <a:off x="13542435" y="6172200"/>
            <a:ext cx="4745565" cy="4114800"/>
          </a:xfrm>
          <a:custGeom>
            <a:avLst/>
            <a:gdLst/>
            <a:ahLst/>
            <a:cxnLst/>
            <a:rect r="r" b="b" t="t" l="l"/>
            <a:pathLst>
              <a:path h="4114800" w="4745565">
                <a:moveTo>
                  <a:pt x="4745565" y="0"/>
                </a:moveTo>
                <a:lnTo>
                  <a:pt x="0" y="0"/>
                </a:lnTo>
                <a:lnTo>
                  <a:pt x="0" y="4114800"/>
                </a:lnTo>
                <a:lnTo>
                  <a:pt x="4745565" y="4114800"/>
                </a:lnTo>
                <a:lnTo>
                  <a:pt x="4745565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-482536" y="467189"/>
            <a:ext cx="4106685" cy="3141614"/>
          </a:xfrm>
          <a:custGeom>
            <a:avLst/>
            <a:gdLst/>
            <a:ahLst/>
            <a:cxnLst/>
            <a:rect r="r" b="b" t="t" l="l"/>
            <a:pathLst>
              <a:path h="3141614" w="4106685">
                <a:moveTo>
                  <a:pt x="0" y="0"/>
                </a:moveTo>
                <a:lnTo>
                  <a:pt x="4106686" y="0"/>
                </a:lnTo>
                <a:lnTo>
                  <a:pt x="4106686" y="3141614"/>
                </a:lnTo>
                <a:lnTo>
                  <a:pt x="0" y="314161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29650">
            <a:off x="16373607" y="199821"/>
            <a:ext cx="2624728" cy="2792263"/>
          </a:xfrm>
          <a:custGeom>
            <a:avLst/>
            <a:gdLst/>
            <a:ahLst/>
            <a:cxnLst/>
            <a:rect r="r" b="b" t="t" l="l"/>
            <a:pathLst>
              <a:path h="2792263" w="2624728">
                <a:moveTo>
                  <a:pt x="0" y="0"/>
                </a:moveTo>
                <a:lnTo>
                  <a:pt x="2624727" y="0"/>
                </a:lnTo>
                <a:lnTo>
                  <a:pt x="2624727" y="2792264"/>
                </a:lnTo>
                <a:lnTo>
                  <a:pt x="0" y="279226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028700" y="4427580"/>
            <a:ext cx="4744609" cy="2673628"/>
            <a:chOff x="0" y="0"/>
            <a:chExt cx="6326145" cy="3564838"/>
          </a:xfrm>
        </p:grpSpPr>
        <p:grpSp>
          <p:nvGrpSpPr>
            <p:cNvPr name="Group 8" id="8"/>
            <p:cNvGrpSpPr/>
            <p:nvPr/>
          </p:nvGrpSpPr>
          <p:grpSpPr>
            <a:xfrm rot="0">
              <a:off x="0" y="0"/>
              <a:ext cx="6326145" cy="3564838"/>
              <a:chOff x="0" y="0"/>
              <a:chExt cx="1678022" cy="945580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1678022" cy="945580"/>
              </a:xfrm>
              <a:custGeom>
                <a:avLst/>
                <a:gdLst/>
                <a:ahLst/>
                <a:cxnLst/>
                <a:rect r="r" b="b" t="t" l="l"/>
                <a:pathLst>
                  <a:path h="945580" w="1678022">
                    <a:moveTo>
                      <a:pt x="83218" y="0"/>
                    </a:moveTo>
                    <a:lnTo>
                      <a:pt x="1594804" y="0"/>
                    </a:lnTo>
                    <a:cubicBezTo>
                      <a:pt x="1616875" y="0"/>
                      <a:pt x="1638042" y="8768"/>
                      <a:pt x="1653648" y="24374"/>
                    </a:cubicBezTo>
                    <a:cubicBezTo>
                      <a:pt x="1669255" y="39980"/>
                      <a:pt x="1678022" y="61147"/>
                      <a:pt x="1678022" y="83218"/>
                    </a:cubicBezTo>
                    <a:lnTo>
                      <a:pt x="1678022" y="862362"/>
                    </a:lnTo>
                    <a:cubicBezTo>
                      <a:pt x="1678022" y="884433"/>
                      <a:pt x="1669255" y="905600"/>
                      <a:pt x="1653648" y="921206"/>
                    </a:cubicBezTo>
                    <a:cubicBezTo>
                      <a:pt x="1638042" y="936813"/>
                      <a:pt x="1616875" y="945580"/>
                      <a:pt x="1594804" y="945580"/>
                    </a:cubicBezTo>
                    <a:lnTo>
                      <a:pt x="83218" y="945580"/>
                    </a:lnTo>
                    <a:cubicBezTo>
                      <a:pt x="61147" y="945580"/>
                      <a:pt x="39980" y="936813"/>
                      <a:pt x="24374" y="921206"/>
                    </a:cubicBezTo>
                    <a:cubicBezTo>
                      <a:pt x="8768" y="905600"/>
                      <a:pt x="0" y="884433"/>
                      <a:pt x="0" y="862362"/>
                    </a:cubicBezTo>
                    <a:lnTo>
                      <a:pt x="0" y="83218"/>
                    </a:lnTo>
                    <a:cubicBezTo>
                      <a:pt x="0" y="61147"/>
                      <a:pt x="8768" y="39980"/>
                      <a:pt x="24374" y="24374"/>
                    </a:cubicBezTo>
                    <a:cubicBezTo>
                      <a:pt x="39980" y="8768"/>
                      <a:pt x="61147" y="0"/>
                      <a:pt x="832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133350"/>
                <a:ext cx="1678022" cy="1078930"/>
              </a:xfrm>
              <a:prstGeom prst="rect">
                <a:avLst/>
              </a:prstGeom>
            </p:spPr>
            <p:txBody>
              <a:bodyPr anchor="ctr" rtlCol="false" tIns="52204" lIns="52204" bIns="52204" rIns="52204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1" id="11"/>
            <p:cNvSpPr txBox="true"/>
            <p:nvPr/>
          </p:nvSpPr>
          <p:spPr>
            <a:xfrm rot="0">
              <a:off x="500670" y="1351198"/>
              <a:ext cx="5324806" cy="79576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035"/>
                </a:lnSpc>
              </a:pPr>
              <a:r>
                <a:rPr lang="en-US" b="true" sz="3596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Хранене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6771696" y="5683545"/>
            <a:ext cx="4744609" cy="2701626"/>
            <a:chOff x="0" y="0"/>
            <a:chExt cx="6326145" cy="3602168"/>
          </a:xfrm>
        </p:grpSpPr>
        <p:grpSp>
          <p:nvGrpSpPr>
            <p:cNvPr name="Group 13" id="13"/>
            <p:cNvGrpSpPr/>
            <p:nvPr/>
          </p:nvGrpSpPr>
          <p:grpSpPr>
            <a:xfrm rot="0">
              <a:off x="0" y="0"/>
              <a:ext cx="6326145" cy="3602168"/>
              <a:chOff x="0" y="0"/>
              <a:chExt cx="1678022" cy="955482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1678022" cy="955482"/>
              </a:xfrm>
              <a:custGeom>
                <a:avLst/>
                <a:gdLst/>
                <a:ahLst/>
                <a:cxnLst/>
                <a:rect r="r" b="b" t="t" l="l"/>
                <a:pathLst>
                  <a:path h="955482" w="1678022">
                    <a:moveTo>
                      <a:pt x="83218" y="0"/>
                    </a:moveTo>
                    <a:lnTo>
                      <a:pt x="1594804" y="0"/>
                    </a:lnTo>
                    <a:cubicBezTo>
                      <a:pt x="1616875" y="0"/>
                      <a:pt x="1638042" y="8768"/>
                      <a:pt x="1653648" y="24374"/>
                    </a:cubicBezTo>
                    <a:cubicBezTo>
                      <a:pt x="1669255" y="39980"/>
                      <a:pt x="1678022" y="61147"/>
                      <a:pt x="1678022" y="83218"/>
                    </a:cubicBezTo>
                    <a:lnTo>
                      <a:pt x="1678022" y="872264"/>
                    </a:lnTo>
                    <a:cubicBezTo>
                      <a:pt x="1678022" y="894335"/>
                      <a:pt x="1669255" y="915502"/>
                      <a:pt x="1653648" y="931108"/>
                    </a:cubicBezTo>
                    <a:cubicBezTo>
                      <a:pt x="1638042" y="946715"/>
                      <a:pt x="1616875" y="955482"/>
                      <a:pt x="1594804" y="955482"/>
                    </a:cubicBezTo>
                    <a:lnTo>
                      <a:pt x="83218" y="955482"/>
                    </a:lnTo>
                    <a:cubicBezTo>
                      <a:pt x="61147" y="955482"/>
                      <a:pt x="39980" y="946715"/>
                      <a:pt x="24374" y="931108"/>
                    </a:cubicBezTo>
                    <a:cubicBezTo>
                      <a:pt x="8768" y="915502"/>
                      <a:pt x="0" y="894335"/>
                      <a:pt x="0" y="872264"/>
                    </a:cubicBezTo>
                    <a:lnTo>
                      <a:pt x="0" y="83218"/>
                    </a:lnTo>
                    <a:cubicBezTo>
                      <a:pt x="0" y="61147"/>
                      <a:pt x="8768" y="39980"/>
                      <a:pt x="24374" y="24374"/>
                    </a:cubicBezTo>
                    <a:cubicBezTo>
                      <a:pt x="39980" y="8768"/>
                      <a:pt x="61147" y="0"/>
                      <a:pt x="832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133350"/>
                <a:ext cx="1678022" cy="1088832"/>
              </a:xfrm>
              <a:prstGeom prst="rect">
                <a:avLst/>
              </a:prstGeom>
            </p:spPr>
            <p:txBody>
              <a:bodyPr anchor="ctr" rtlCol="false" tIns="52204" lIns="52204" bIns="52204" rIns="52204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6" id="16"/>
            <p:cNvSpPr txBox="true"/>
            <p:nvPr/>
          </p:nvSpPr>
          <p:spPr>
            <a:xfrm rot="0">
              <a:off x="291847" y="1369864"/>
              <a:ext cx="5742452" cy="79576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035"/>
                </a:lnSpc>
              </a:pPr>
              <a:r>
                <a:rPr lang="en-US" b="true" sz="3596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Дишане</a:t>
              </a: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2516429" y="4427580"/>
            <a:ext cx="4744609" cy="2668281"/>
            <a:chOff x="0" y="0"/>
            <a:chExt cx="6326145" cy="3557708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6326145" cy="3557708"/>
              <a:chOff x="0" y="0"/>
              <a:chExt cx="1678022" cy="943689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1678022" cy="943689"/>
              </a:xfrm>
              <a:custGeom>
                <a:avLst/>
                <a:gdLst/>
                <a:ahLst/>
                <a:cxnLst/>
                <a:rect r="r" b="b" t="t" l="l"/>
                <a:pathLst>
                  <a:path h="943689" w="1678022">
                    <a:moveTo>
                      <a:pt x="83218" y="0"/>
                    </a:moveTo>
                    <a:lnTo>
                      <a:pt x="1594804" y="0"/>
                    </a:lnTo>
                    <a:cubicBezTo>
                      <a:pt x="1616875" y="0"/>
                      <a:pt x="1638042" y="8768"/>
                      <a:pt x="1653648" y="24374"/>
                    </a:cubicBezTo>
                    <a:cubicBezTo>
                      <a:pt x="1669255" y="39980"/>
                      <a:pt x="1678022" y="61147"/>
                      <a:pt x="1678022" y="83218"/>
                    </a:cubicBezTo>
                    <a:lnTo>
                      <a:pt x="1678022" y="860471"/>
                    </a:lnTo>
                    <a:cubicBezTo>
                      <a:pt x="1678022" y="882542"/>
                      <a:pt x="1669255" y="903708"/>
                      <a:pt x="1653648" y="919315"/>
                    </a:cubicBezTo>
                    <a:cubicBezTo>
                      <a:pt x="1638042" y="934921"/>
                      <a:pt x="1616875" y="943689"/>
                      <a:pt x="1594804" y="943689"/>
                    </a:cubicBezTo>
                    <a:lnTo>
                      <a:pt x="83218" y="943689"/>
                    </a:lnTo>
                    <a:cubicBezTo>
                      <a:pt x="61147" y="943689"/>
                      <a:pt x="39980" y="934921"/>
                      <a:pt x="24374" y="919315"/>
                    </a:cubicBezTo>
                    <a:cubicBezTo>
                      <a:pt x="8768" y="903708"/>
                      <a:pt x="0" y="882542"/>
                      <a:pt x="0" y="860471"/>
                    </a:cubicBezTo>
                    <a:lnTo>
                      <a:pt x="0" y="83218"/>
                    </a:lnTo>
                    <a:cubicBezTo>
                      <a:pt x="0" y="61147"/>
                      <a:pt x="8768" y="39980"/>
                      <a:pt x="24374" y="24374"/>
                    </a:cubicBezTo>
                    <a:cubicBezTo>
                      <a:pt x="39980" y="8768"/>
                      <a:pt x="61147" y="0"/>
                      <a:pt x="832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133350"/>
                <a:ext cx="1678022" cy="1077039"/>
              </a:xfrm>
              <a:prstGeom prst="rect">
                <a:avLst/>
              </a:prstGeom>
            </p:spPr>
            <p:txBody>
              <a:bodyPr anchor="ctr" rtlCol="false" tIns="52204" lIns="52204" bIns="52204" rIns="52204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344895" y="1347633"/>
              <a:ext cx="5636356" cy="79576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035"/>
                </a:lnSpc>
              </a:pPr>
              <a:r>
                <a:rPr lang="en-US" b="true" sz="3596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Отделяне</a:t>
              </a:r>
            </a:p>
          </p:txBody>
        </p:sp>
      </p:grpSp>
      <p:sp>
        <p:nvSpPr>
          <p:cNvPr name="TextBox 22" id="22"/>
          <p:cNvSpPr txBox="true"/>
          <p:nvPr/>
        </p:nvSpPr>
        <p:spPr>
          <a:xfrm rot="0">
            <a:off x="1959742" y="2219339"/>
            <a:ext cx="14855808" cy="15430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601"/>
              </a:lnSpc>
            </a:pPr>
            <a:r>
              <a:rPr lang="en-US" sz="9001" b="true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Основни жизнени процеси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0" y="6187547"/>
            <a:ext cx="4559474" cy="4114800"/>
          </a:xfrm>
          <a:custGeom>
            <a:avLst/>
            <a:gdLst/>
            <a:ahLst/>
            <a:cxnLst/>
            <a:rect r="r" b="b" t="t" l="l"/>
            <a:pathLst>
              <a:path h="4114800" w="4559474">
                <a:moveTo>
                  <a:pt x="0" y="0"/>
                </a:moveTo>
                <a:lnTo>
                  <a:pt x="4559474" y="0"/>
                </a:lnTo>
                <a:lnTo>
                  <a:pt x="455947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658058" y="-839735"/>
            <a:ext cx="3693033" cy="4114800"/>
          </a:xfrm>
          <a:custGeom>
            <a:avLst/>
            <a:gdLst/>
            <a:ahLst/>
            <a:cxnLst/>
            <a:rect r="r" b="b" t="t" l="l"/>
            <a:pathLst>
              <a:path h="4114800" w="3693033">
                <a:moveTo>
                  <a:pt x="0" y="0"/>
                </a:moveTo>
                <a:lnTo>
                  <a:pt x="3693033" y="0"/>
                </a:lnTo>
                <a:lnTo>
                  <a:pt x="369303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686665" y="7200900"/>
            <a:ext cx="4472609" cy="4114800"/>
          </a:xfrm>
          <a:custGeom>
            <a:avLst/>
            <a:gdLst/>
            <a:ahLst/>
            <a:cxnLst/>
            <a:rect r="r" b="b" t="t" l="l"/>
            <a:pathLst>
              <a:path h="4114800" w="4472609">
                <a:moveTo>
                  <a:pt x="0" y="0"/>
                </a:moveTo>
                <a:lnTo>
                  <a:pt x="4472609" y="0"/>
                </a:lnTo>
                <a:lnTo>
                  <a:pt x="4472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3858463">
            <a:off x="1883190" y="251483"/>
            <a:ext cx="2624728" cy="2792263"/>
          </a:xfrm>
          <a:custGeom>
            <a:avLst/>
            <a:gdLst/>
            <a:ahLst/>
            <a:cxnLst/>
            <a:rect r="r" b="b" t="t" l="l"/>
            <a:pathLst>
              <a:path h="2792263" w="2624728">
                <a:moveTo>
                  <a:pt x="0" y="0"/>
                </a:moveTo>
                <a:lnTo>
                  <a:pt x="2624728" y="0"/>
                </a:lnTo>
                <a:lnTo>
                  <a:pt x="2624728" y="2792263"/>
                </a:lnTo>
                <a:lnTo>
                  <a:pt x="0" y="279226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927508" y="3435508"/>
            <a:ext cx="14432984" cy="5554854"/>
            <a:chOff x="0" y="0"/>
            <a:chExt cx="19243979" cy="7406471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9243979" cy="7406471"/>
              <a:chOff x="0" y="0"/>
              <a:chExt cx="5245619" cy="2018893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5245619" cy="2018893"/>
              </a:xfrm>
              <a:custGeom>
                <a:avLst/>
                <a:gdLst/>
                <a:ahLst/>
                <a:cxnLst/>
                <a:rect r="r" b="b" t="t" l="l"/>
                <a:pathLst>
                  <a:path h="2018893" w="5245619">
                    <a:moveTo>
                      <a:pt x="27357" y="0"/>
                    </a:moveTo>
                    <a:lnTo>
                      <a:pt x="5218262" y="0"/>
                    </a:lnTo>
                    <a:cubicBezTo>
                      <a:pt x="5225518" y="0"/>
                      <a:pt x="5232476" y="2882"/>
                      <a:pt x="5237606" y="8013"/>
                    </a:cubicBezTo>
                    <a:cubicBezTo>
                      <a:pt x="5242737" y="13143"/>
                      <a:pt x="5245619" y="20101"/>
                      <a:pt x="5245619" y="27357"/>
                    </a:cubicBezTo>
                    <a:lnTo>
                      <a:pt x="5245619" y="1991536"/>
                    </a:lnTo>
                    <a:cubicBezTo>
                      <a:pt x="5245619" y="1998791"/>
                      <a:pt x="5242737" y="2005750"/>
                      <a:pt x="5237606" y="2010880"/>
                    </a:cubicBezTo>
                    <a:cubicBezTo>
                      <a:pt x="5232476" y="2016010"/>
                      <a:pt x="5225518" y="2018893"/>
                      <a:pt x="5218262" y="2018893"/>
                    </a:cubicBezTo>
                    <a:lnTo>
                      <a:pt x="27357" y="2018893"/>
                    </a:lnTo>
                    <a:cubicBezTo>
                      <a:pt x="20101" y="2018893"/>
                      <a:pt x="13143" y="2016010"/>
                      <a:pt x="8013" y="2010880"/>
                    </a:cubicBezTo>
                    <a:cubicBezTo>
                      <a:pt x="2882" y="2005750"/>
                      <a:pt x="0" y="1998791"/>
                      <a:pt x="0" y="1991536"/>
                    </a:cubicBezTo>
                    <a:lnTo>
                      <a:pt x="0" y="27357"/>
                    </a:lnTo>
                    <a:cubicBezTo>
                      <a:pt x="0" y="20101"/>
                      <a:pt x="2882" y="13143"/>
                      <a:pt x="8013" y="8013"/>
                    </a:cubicBezTo>
                    <a:cubicBezTo>
                      <a:pt x="13143" y="2882"/>
                      <a:pt x="20101" y="0"/>
                      <a:pt x="2735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133350"/>
                <a:ext cx="5245619" cy="215224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826318" y="1680477"/>
              <a:ext cx="17591343" cy="505015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039"/>
                </a:lnSpc>
              </a:pP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Храненето</a:t>
              </a: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 е жизнен процес, чрез който организмите си набавят вещества от околната среда, получават енергия, изграждат и поддържат тялото си.</a:t>
              </a:r>
            </a:p>
            <a:p>
              <a:pPr algn="ctr">
                <a:lnSpc>
                  <a:spcPts val="5039"/>
                </a:lnSpc>
              </a:pPr>
            </a:p>
            <a:p>
              <a:pPr algn="ctr">
                <a:lnSpc>
                  <a:spcPts val="5039"/>
                </a:lnSpc>
              </a:pP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Без хранене животът е невъзможен.</a:t>
              </a:r>
            </a:p>
            <a:p>
              <a:pPr algn="ctr">
                <a:lnSpc>
                  <a:spcPts val="503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3359130" y="2646649"/>
            <a:ext cx="11569739" cy="1577718"/>
            <a:chOff x="0" y="0"/>
            <a:chExt cx="15426319" cy="2103624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15426319" cy="2103624"/>
              <a:chOff x="0" y="0"/>
              <a:chExt cx="3047174" cy="415531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3047174" cy="415531"/>
              </a:xfrm>
              <a:custGeom>
                <a:avLst/>
                <a:gdLst/>
                <a:ahLst/>
                <a:cxnLst/>
                <a:rect r="r" b="b" t="t" l="l"/>
                <a:pathLst>
                  <a:path h="415531" w="3047174">
                    <a:moveTo>
                      <a:pt x="34127" y="0"/>
                    </a:moveTo>
                    <a:lnTo>
                      <a:pt x="3013047" y="0"/>
                    </a:lnTo>
                    <a:cubicBezTo>
                      <a:pt x="3031895" y="0"/>
                      <a:pt x="3047174" y="15279"/>
                      <a:pt x="3047174" y="34127"/>
                    </a:cubicBezTo>
                    <a:lnTo>
                      <a:pt x="3047174" y="381404"/>
                    </a:lnTo>
                    <a:cubicBezTo>
                      <a:pt x="3047174" y="400252"/>
                      <a:pt x="3031895" y="415531"/>
                      <a:pt x="3013047" y="415531"/>
                    </a:cubicBezTo>
                    <a:lnTo>
                      <a:pt x="34127" y="415531"/>
                    </a:lnTo>
                    <a:cubicBezTo>
                      <a:pt x="15279" y="415531"/>
                      <a:pt x="0" y="400252"/>
                      <a:pt x="0" y="381404"/>
                    </a:cubicBezTo>
                    <a:lnTo>
                      <a:pt x="0" y="34127"/>
                    </a:lnTo>
                    <a:cubicBezTo>
                      <a:pt x="0" y="15279"/>
                      <a:pt x="15279" y="0"/>
                      <a:pt x="34127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76200"/>
                <a:ext cx="3047174" cy="49173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778574" y="202394"/>
              <a:ext cx="13869171" cy="17083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029"/>
                </a:lnSpc>
              </a:pPr>
              <a:r>
                <a:rPr lang="en-US" sz="84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Хранене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5199268" y="0"/>
            <a:ext cx="3088732" cy="3193864"/>
          </a:xfrm>
          <a:custGeom>
            <a:avLst/>
            <a:gdLst/>
            <a:ahLst/>
            <a:cxnLst/>
            <a:rect r="r" b="b" t="t" l="l"/>
            <a:pathLst>
              <a:path h="3193864" w="3088732">
                <a:moveTo>
                  <a:pt x="0" y="0"/>
                </a:moveTo>
                <a:lnTo>
                  <a:pt x="3088732" y="0"/>
                </a:lnTo>
                <a:lnTo>
                  <a:pt x="3088732" y="3193864"/>
                </a:lnTo>
                <a:lnTo>
                  <a:pt x="0" y="31938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0">
            <a:off x="0" y="8184486"/>
            <a:ext cx="3074933" cy="2117860"/>
          </a:xfrm>
          <a:custGeom>
            <a:avLst/>
            <a:gdLst/>
            <a:ahLst/>
            <a:cxnLst/>
            <a:rect r="r" b="b" t="t" l="l"/>
            <a:pathLst>
              <a:path h="2117860" w="3074933">
                <a:moveTo>
                  <a:pt x="3074933" y="0"/>
                </a:moveTo>
                <a:lnTo>
                  <a:pt x="0" y="0"/>
                </a:lnTo>
                <a:lnTo>
                  <a:pt x="0" y="2117861"/>
                </a:lnTo>
                <a:lnTo>
                  <a:pt x="3074933" y="2117861"/>
                </a:lnTo>
                <a:lnTo>
                  <a:pt x="3074933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726226">
            <a:off x="-197843" y="-372825"/>
            <a:ext cx="1853272" cy="2677816"/>
          </a:xfrm>
          <a:custGeom>
            <a:avLst/>
            <a:gdLst/>
            <a:ahLst/>
            <a:cxnLst/>
            <a:rect r="r" b="b" t="t" l="l"/>
            <a:pathLst>
              <a:path h="2677816" w="1853272">
                <a:moveTo>
                  <a:pt x="0" y="0"/>
                </a:moveTo>
                <a:lnTo>
                  <a:pt x="1853272" y="0"/>
                </a:lnTo>
                <a:lnTo>
                  <a:pt x="1853272" y="2677816"/>
                </a:lnTo>
                <a:lnTo>
                  <a:pt x="0" y="267781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8336749" y="-3235"/>
            <a:ext cx="1561471" cy="1661139"/>
          </a:xfrm>
          <a:custGeom>
            <a:avLst/>
            <a:gdLst/>
            <a:ahLst/>
            <a:cxnLst/>
            <a:rect r="r" b="b" t="t" l="l"/>
            <a:pathLst>
              <a:path h="1661139" w="1561471">
                <a:moveTo>
                  <a:pt x="0" y="0"/>
                </a:moveTo>
                <a:lnTo>
                  <a:pt x="1561470" y="0"/>
                </a:lnTo>
                <a:lnTo>
                  <a:pt x="1561470" y="1661138"/>
                </a:lnTo>
                <a:lnTo>
                  <a:pt x="0" y="166113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9144000" y="1678528"/>
            <a:ext cx="8115300" cy="7830354"/>
            <a:chOff x="0" y="0"/>
            <a:chExt cx="10820400" cy="10440472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0820400" cy="10440472"/>
              <a:chOff x="0" y="0"/>
              <a:chExt cx="2949478" cy="2845916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2949478" cy="2845916"/>
              </a:xfrm>
              <a:custGeom>
                <a:avLst/>
                <a:gdLst/>
                <a:ahLst/>
                <a:cxnLst/>
                <a:rect r="r" b="b" t="t" l="l"/>
                <a:pathLst>
                  <a:path h="2845916" w="2949478">
                    <a:moveTo>
                      <a:pt x="48654" y="0"/>
                    </a:moveTo>
                    <a:lnTo>
                      <a:pt x="2900825" y="0"/>
                    </a:lnTo>
                    <a:cubicBezTo>
                      <a:pt x="2913728" y="0"/>
                      <a:pt x="2926104" y="5126"/>
                      <a:pt x="2935228" y="14250"/>
                    </a:cubicBezTo>
                    <a:cubicBezTo>
                      <a:pt x="2944352" y="23375"/>
                      <a:pt x="2949478" y="35750"/>
                      <a:pt x="2949478" y="48654"/>
                    </a:cubicBezTo>
                    <a:lnTo>
                      <a:pt x="2949478" y="2797262"/>
                    </a:lnTo>
                    <a:cubicBezTo>
                      <a:pt x="2949478" y="2824133"/>
                      <a:pt x="2927695" y="2845916"/>
                      <a:pt x="2900825" y="2845916"/>
                    </a:cubicBezTo>
                    <a:lnTo>
                      <a:pt x="48654" y="2845916"/>
                    </a:lnTo>
                    <a:cubicBezTo>
                      <a:pt x="21783" y="2845916"/>
                      <a:pt x="0" y="2824133"/>
                      <a:pt x="0" y="2797262"/>
                    </a:cubicBezTo>
                    <a:lnTo>
                      <a:pt x="0" y="48654"/>
                    </a:lnTo>
                    <a:cubicBezTo>
                      <a:pt x="0" y="21783"/>
                      <a:pt x="21783" y="0"/>
                      <a:pt x="4865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123825"/>
                <a:ext cx="2949478" cy="296974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658302" y="1795788"/>
              <a:ext cx="9697481" cy="820314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899"/>
                </a:lnSpc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Животните</a:t>
              </a: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 се хранят с готови органични вещества. Те не могат сами да ги произвеждат.</a:t>
              </a:r>
            </a:p>
            <a:p>
              <a:pPr algn="l">
                <a:lnSpc>
                  <a:spcPts val="4899"/>
                </a:lnSpc>
              </a:pPr>
            </a:p>
            <a:p>
              <a:pPr algn="l">
                <a:lnSpc>
                  <a:spcPts val="4899"/>
                </a:lnSpc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Храната им осигурява:</a:t>
              </a:r>
            </a:p>
            <a:p>
              <a:pPr algn="l" marL="755644" indent="-377822" lvl="1">
                <a:lnSpc>
                  <a:spcPts val="4899"/>
                </a:lnSpc>
                <a:buFont typeface="Arial"/>
                <a:buChar char="•"/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енергия</a:t>
              </a:r>
            </a:p>
            <a:p>
              <a:pPr algn="l" marL="755644" indent="-377822" lvl="1">
                <a:lnSpc>
                  <a:spcPts val="4899"/>
                </a:lnSpc>
                <a:buFont typeface="Arial"/>
                <a:buChar char="•"/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градивни вещества</a:t>
              </a:r>
            </a:p>
            <a:p>
              <a:pPr algn="l">
                <a:lnSpc>
                  <a:spcPts val="4899"/>
                </a:lnSpc>
              </a:pPr>
            </a:p>
            <a:p>
              <a:pPr algn="l">
                <a:lnSpc>
                  <a:spcPts val="4899"/>
                </a:lnSpc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Този тип хранене се нарича </a:t>
              </a:r>
              <a:r>
                <a:rPr lang="en-US" b="true" sz="3499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несамостойно.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9512466" y="525242"/>
            <a:ext cx="7378367" cy="2306572"/>
            <a:chOff x="0" y="0"/>
            <a:chExt cx="9837823" cy="3075429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9837823" cy="3075429"/>
              <a:chOff x="0" y="0"/>
              <a:chExt cx="1943274" cy="607492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1943274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1943274">
                    <a:moveTo>
                      <a:pt x="53513" y="0"/>
                    </a:moveTo>
                    <a:lnTo>
                      <a:pt x="1889761" y="0"/>
                    </a:lnTo>
                    <a:cubicBezTo>
                      <a:pt x="1903953" y="0"/>
                      <a:pt x="1917565" y="5638"/>
                      <a:pt x="1927600" y="15674"/>
                    </a:cubicBezTo>
                    <a:cubicBezTo>
                      <a:pt x="1937636" y="25709"/>
                      <a:pt x="1943274" y="39320"/>
                      <a:pt x="1943274" y="53513"/>
                    </a:cubicBezTo>
                    <a:lnTo>
                      <a:pt x="1943274" y="553979"/>
                    </a:lnTo>
                    <a:cubicBezTo>
                      <a:pt x="1943274" y="583534"/>
                      <a:pt x="1919315" y="607492"/>
                      <a:pt x="1889761" y="607492"/>
                    </a:cubicBezTo>
                    <a:lnTo>
                      <a:pt x="53513" y="607492"/>
                    </a:lnTo>
                    <a:cubicBezTo>
                      <a:pt x="23959" y="607492"/>
                      <a:pt x="0" y="583534"/>
                      <a:pt x="0" y="553979"/>
                    </a:cubicBezTo>
                    <a:lnTo>
                      <a:pt x="0" y="53513"/>
                    </a:lnTo>
                    <a:cubicBezTo>
                      <a:pt x="0" y="23959"/>
                      <a:pt x="23959" y="0"/>
                      <a:pt x="53513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76200"/>
                <a:ext cx="1943274" cy="68369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496520" y="192869"/>
              <a:ext cx="8844783" cy="26896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905"/>
                </a:lnSpc>
              </a:pPr>
              <a:r>
                <a:rPr lang="en-US" sz="66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Хранене при животните</a:t>
              </a: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0">
            <a:off x="728793" y="1678528"/>
            <a:ext cx="7909449" cy="7830354"/>
          </a:xfrm>
          <a:custGeom>
            <a:avLst/>
            <a:gdLst/>
            <a:ahLst/>
            <a:cxnLst/>
            <a:rect r="r" b="b" t="t" l="l"/>
            <a:pathLst>
              <a:path h="7830354" w="7909449">
                <a:moveTo>
                  <a:pt x="0" y="0"/>
                </a:moveTo>
                <a:lnTo>
                  <a:pt x="7909449" y="0"/>
                </a:lnTo>
                <a:lnTo>
                  <a:pt x="7909449" y="7830354"/>
                </a:lnTo>
                <a:lnTo>
                  <a:pt x="0" y="78303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true" rot="2190367">
            <a:off x="-1966084" y="8685235"/>
            <a:ext cx="6284303" cy="2356614"/>
          </a:xfrm>
          <a:custGeom>
            <a:avLst/>
            <a:gdLst/>
            <a:ahLst/>
            <a:cxnLst/>
            <a:rect r="r" b="b" t="t" l="l"/>
            <a:pathLst>
              <a:path h="2356614" w="6284303">
                <a:moveTo>
                  <a:pt x="0" y="2356614"/>
                </a:moveTo>
                <a:lnTo>
                  <a:pt x="6284303" y="2356614"/>
                </a:lnTo>
                <a:lnTo>
                  <a:pt x="6284303" y="0"/>
                </a:lnTo>
                <a:lnTo>
                  <a:pt x="0" y="0"/>
                </a:lnTo>
                <a:lnTo>
                  <a:pt x="0" y="2356614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2050558" y="-1779653"/>
            <a:ext cx="4770783" cy="4114800"/>
          </a:xfrm>
          <a:custGeom>
            <a:avLst/>
            <a:gdLst/>
            <a:ahLst/>
            <a:cxnLst/>
            <a:rect r="r" b="b" t="t" l="l"/>
            <a:pathLst>
              <a:path h="4114800" w="4770783">
                <a:moveTo>
                  <a:pt x="0" y="0"/>
                </a:moveTo>
                <a:lnTo>
                  <a:pt x="4770782" y="0"/>
                </a:lnTo>
                <a:lnTo>
                  <a:pt x="47707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3382848" y="1028700"/>
            <a:ext cx="11522304" cy="2306572"/>
            <a:chOff x="0" y="0"/>
            <a:chExt cx="15363072" cy="3075429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15363072" cy="3075429"/>
              <a:chOff x="0" y="0"/>
              <a:chExt cx="3034681" cy="607492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034681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3034681">
                    <a:moveTo>
                      <a:pt x="34267" y="0"/>
                    </a:moveTo>
                    <a:lnTo>
                      <a:pt x="3000414" y="0"/>
                    </a:lnTo>
                    <a:cubicBezTo>
                      <a:pt x="3009502" y="0"/>
                      <a:pt x="3018218" y="3610"/>
                      <a:pt x="3024644" y="10037"/>
                    </a:cubicBezTo>
                    <a:cubicBezTo>
                      <a:pt x="3031071" y="16463"/>
                      <a:pt x="3034681" y="25179"/>
                      <a:pt x="3034681" y="34267"/>
                    </a:cubicBezTo>
                    <a:lnTo>
                      <a:pt x="3034681" y="573225"/>
                    </a:lnTo>
                    <a:cubicBezTo>
                      <a:pt x="3034681" y="582313"/>
                      <a:pt x="3031071" y="591029"/>
                      <a:pt x="3024644" y="597455"/>
                    </a:cubicBezTo>
                    <a:cubicBezTo>
                      <a:pt x="3018218" y="603882"/>
                      <a:pt x="3009502" y="607492"/>
                      <a:pt x="3000414" y="607492"/>
                    </a:cubicBezTo>
                    <a:lnTo>
                      <a:pt x="34267" y="607492"/>
                    </a:lnTo>
                    <a:cubicBezTo>
                      <a:pt x="15342" y="607492"/>
                      <a:pt x="0" y="592150"/>
                      <a:pt x="0" y="573225"/>
                    </a:cubicBezTo>
                    <a:lnTo>
                      <a:pt x="0" y="34267"/>
                    </a:lnTo>
                    <a:cubicBezTo>
                      <a:pt x="0" y="25179"/>
                      <a:pt x="3610" y="16463"/>
                      <a:pt x="10037" y="10037"/>
                    </a:cubicBezTo>
                    <a:cubicBezTo>
                      <a:pt x="16463" y="3610"/>
                      <a:pt x="25179" y="0"/>
                      <a:pt x="34267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76200"/>
                <a:ext cx="3034681" cy="68369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0" id="10"/>
            <p:cNvSpPr txBox="true"/>
            <p:nvPr/>
          </p:nvSpPr>
          <p:spPr>
            <a:xfrm rot="0">
              <a:off x="775382" y="192869"/>
              <a:ext cx="13812308" cy="26896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905"/>
                </a:lnSpc>
              </a:pPr>
              <a:r>
                <a:rPr lang="en-US" sz="66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Как протича храненето при животните?</a:t>
              </a: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4325440" y="3549468"/>
            <a:ext cx="3187511" cy="3187511"/>
            <a:chOff x="0" y="0"/>
            <a:chExt cx="4250015" cy="4250015"/>
          </a:xfrm>
        </p:grpSpPr>
        <p:grpSp>
          <p:nvGrpSpPr>
            <p:cNvPr name="Group 12" id="12"/>
            <p:cNvGrpSpPr/>
            <p:nvPr/>
          </p:nvGrpSpPr>
          <p:grpSpPr>
            <a:xfrm rot="0">
              <a:off x="0" y="0"/>
              <a:ext cx="4250015" cy="4250015"/>
              <a:chOff x="0" y="0"/>
              <a:chExt cx="812800" cy="812800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800"/>
                  </a:lnSpc>
                </a:pPr>
              </a:p>
            </p:txBody>
          </p:sp>
        </p:grpSp>
        <p:sp>
          <p:nvSpPr>
            <p:cNvPr name="Freeform 15" id="15"/>
            <p:cNvSpPr/>
            <p:nvPr/>
          </p:nvSpPr>
          <p:spPr>
            <a:xfrm flipH="false" flipV="false" rot="0">
              <a:off x="1112389" y="1437066"/>
              <a:ext cx="2025237" cy="1171960"/>
            </a:xfrm>
            <a:custGeom>
              <a:avLst/>
              <a:gdLst/>
              <a:ahLst/>
              <a:cxnLst/>
              <a:rect r="r" b="b" t="t" l="l"/>
              <a:pathLst>
                <a:path h="1171960" w="2025237">
                  <a:moveTo>
                    <a:pt x="0" y="0"/>
                  </a:moveTo>
                  <a:lnTo>
                    <a:pt x="2025237" y="0"/>
                  </a:lnTo>
                  <a:lnTo>
                    <a:pt x="2025237" y="1171960"/>
                  </a:lnTo>
                  <a:lnTo>
                    <a:pt x="0" y="1171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704966" t="-103483" r="0" b="-6912"/>
              </a:stretch>
            </a:blip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14554040" y="4240249"/>
            <a:ext cx="2816043" cy="18352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5"/>
              </a:lnSpc>
            </a:pPr>
            <a:r>
              <a:rPr lang="en-US" b="true" sz="3496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Отделяне на ненужните вещества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9678103" y="3549468"/>
            <a:ext cx="3235490" cy="3235490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86187" lIns="86187" bIns="86187" rIns="86187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9887827" y="4811395"/>
            <a:ext cx="2816043" cy="5969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5"/>
              </a:lnSpc>
            </a:pPr>
            <a:r>
              <a:rPr lang="en-US" b="true" sz="3496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Усвояване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4983496" y="3597447"/>
            <a:ext cx="3187511" cy="3187511"/>
            <a:chOff x="0" y="0"/>
            <a:chExt cx="4250015" cy="4250015"/>
          </a:xfrm>
        </p:grpSpPr>
        <p:grpSp>
          <p:nvGrpSpPr>
            <p:cNvPr name="Group 22" id="22"/>
            <p:cNvGrpSpPr/>
            <p:nvPr/>
          </p:nvGrpSpPr>
          <p:grpSpPr>
            <a:xfrm rot="0">
              <a:off x="0" y="0"/>
              <a:ext cx="4250015" cy="4250015"/>
              <a:chOff x="0" y="0"/>
              <a:chExt cx="812800" cy="812800"/>
            </a:xfrm>
          </p:grpSpPr>
          <p:sp>
            <p:nvSpPr>
              <p:cNvPr name="Freeform 23" id="23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24" id="24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25" id="25"/>
            <p:cNvSpPr/>
            <p:nvPr/>
          </p:nvSpPr>
          <p:spPr>
            <a:xfrm flipH="false" flipV="false" rot="0">
              <a:off x="178114" y="1437066"/>
              <a:ext cx="3847950" cy="1276332"/>
            </a:xfrm>
            <a:custGeom>
              <a:avLst/>
              <a:gdLst/>
              <a:ahLst/>
              <a:cxnLst/>
              <a:rect r="r" b="b" t="t" l="l"/>
              <a:pathLst>
                <a:path h="1276332" w="3847950">
                  <a:moveTo>
                    <a:pt x="0" y="0"/>
                  </a:moveTo>
                  <a:lnTo>
                    <a:pt x="3847950" y="0"/>
                  </a:lnTo>
                  <a:lnTo>
                    <a:pt x="3847950" y="1276332"/>
                  </a:lnTo>
                  <a:lnTo>
                    <a:pt x="0" y="12763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240605" t="-93190" r="-83061" b="0"/>
              </a:stretch>
            </a:blipFill>
          </p:spPr>
        </p:sp>
      </p:grpSp>
      <p:sp>
        <p:nvSpPr>
          <p:cNvPr name="TextBox 26" id="26"/>
          <p:cNvSpPr txBox="true"/>
          <p:nvPr/>
        </p:nvSpPr>
        <p:spPr>
          <a:xfrm rot="0">
            <a:off x="5170115" y="4859374"/>
            <a:ext cx="2816043" cy="5969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5"/>
              </a:lnSpc>
            </a:pPr>
            <a:r>
              <a:rPr lang="en-US" b="true" sz="3496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Смилане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334833" y="3597447"/>
            <a:ext cx="3187511" cy="3187511"/>
            <a:chOff x="0" y="0"/>
            <a:chExt cx="812800" cy="8128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84909" lIns="84909" bIns="84909" rIns="84909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sp>
        <p:nvSpPr>
          <p:cNvPr name="TextBox 30" id="30"/>
          <p:cNvSpPr txBox="true"/>
          <p:nvPr/>
        </p:nvSpPr>
        <p:spPr>
          <a:xfrm rot="0">
            <a:off x="520567" y="4549811"/>
            <a:ext cx="2816043" cy="12161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5"/>
              </a:lnSpc>
            </a:pPr>
            <a:r>
              <a:rPr lang="en-US" b="true" sz="3496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Поемане на храна</a:t>
            </a:r>
          </a:p>
        </p:txBody>
      </p:sp>
      <p:sp>
        <p:nvSpPr>
          <p:cNvPr name="Freeform 31" id="31"/>
          <p:cNvSpPr/>
          <p:nvPr/>
        </p:nvSpPr>
        <p:spPr>
          <a:xfrm flipH="false" flipV="false" rot="1247495">
            <a:off x="16081483" y="6436758"/>
            <a:ext cx="1561471" cy="1661139"/>
          </a:xfrm>
          <a:custGeom>
            <a:avLst/>
            <a:gdLst/>
            <a:ahLst/>
            <a:cxnLst/>
            <a:rect r="r" b="b" t="t" l="l"/>
            <a:pathLst>
              <a:path h="1661139" w="1561471">
                <a:moveTo>
                  <a:pt x="0" y="0"/>
                </a:moveTo>
                <a:lnTo>
                  <a:pt x="1561470" y="0"/>
                </a:lnTo>
                <a:lnTo>
                  <a:pt x="1561470" y="1661139"/>
                </a:lnTo>
                <a:lnTo>
                  <a:pt x="0" y="166113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2" id="32"/>
          <p:cNvGrpSpPr/>
          <p:nvPr/>
        </p:nvGrpSpPr>
        <p:grpSpPr>
          <a:xfrm rot="0">
            <a:off x="2135459" y="7282769"/>
            <a:ext cx="14113103" cy="1806072"/>
            <a:chOff x="0" y="0"/>
            <a:chExt cx="5129359" cy="656411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5129359" cy="656411"/>
            </a:xfrm>
            <a:custGeom>
              <a:avLst/>
              <a:gdLst/>
              <a:ahLst/>
              <a:cxnLst/>
              <a:rect r="r" b="b" t="t" l="l"/>
              <a:pathLst>
                <a:path h="656411" w="5129359">
                  <a:moveTo>
                    <a:pt x="27977" y="0"/>
                  </a:moveTo>
                  <a:lnTo>
                    <a:pt x="5101383" y="0"/>
                  </a:lnTo>
                  <a:cubicBezTo>
                    <a:pt x="5108803" y="0"/>
                    <a:pt x="5115919" y="2948"/>
                    <a:pt x="5121165" y="8194"/>
                  </a:cubicBezTo>
                  <a:cubicBezTo>
                    <a:pt x="5126412" y="13441"/>
                    <a:pt x="5129359" y="20557"/>
                    <a:pt x="5129359" y="27977"/>
                  </a:cubicBezTo>
                  <a:lnTo>
                    <a:pt x="5129359" y="628434"/>
                  </a:lnTo>
                  <a:cubicBezTo>
                    <a:pt x="5129359" y="635854"/>
                    <a:pt x="5126412" y="642970"/>
                    <a:pt x="5121165" y="648216"/>
                  </a:cubicBezTo>
                  <a:cubicBezTo>
                    <a:pt x="5115919" y="653463"/>
                    <a:pt x="5108803" y="656411"/>
                    <a:pt x="5101383" y="656411"/>
                  </a:cubicBezTo>
                  <a:lnTo>
                    <a:pt x="27977" y="656411"/>
                  </a:lnTo>
                  <a:cubicBezTo>
                    <a:pt x="20557" y="656411"/>
                    <a:pt x="13441" y="653463"/>
                    <a:pt x="8194" y="648216"/>
                  </a:cubicBezTo>
                  <a:cubicBezTo>
                    <a:pt x="2948" y="642970"/>
                    <a:pt x="0" y="635854"/>
                    <a:pt x="0" y="628434"/>
                  </a:cubicBezTo>
                  <a:lnTo>
                    <a:pt x="0" y="27977"/>
                  </a:lnTo>
                  <a:cubicBezTo>
                    <a:pt x="0" y="20557"/>
                    <a:pt x="2948" y="13441"/>
                    <a:pt x="8194" y="8194"/>
                  </a:cubicBezTo>
                  <a:cubicBezTo>
                    <a:pt x="13441" y="2948"/>
                    <a:pt x="20557" y="0"/>
                    <a:pt x="27977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34" id="34"/>
            <p:cNvSpPr txBox="true"/>
            <p:nvPr/>
          </p:nvSpPr>
          <p:spPr>
            <a:xfrm>
              <a:off x="0" y="-133350"/>
              <a:ext cx="5129359" cy="78976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35" id="35"/>
          <p:cNvSpPr txBox="true"/>
          <p:nvPr/>
        </p:nvSpPr>
        <p:spPr>
          <a:xfrm rot="0">
            <a:off x="2401572" y="7845762"/>
            <a:ext cx="13580878" cy="6134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Тези</a:t>
            </a:r>
            <a:r>
              <a:rPr lang="en-US" sz="35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 процеси се извършват от храносмилателната система.</a:t>
            </a:r>
          </a:p>
        </p:txBody>
      </p:sp>
      <p:grpSp>
        <p:nvGrpSpPr>
          <p:cNvPr name="Group 36" id="36"/>
          <p:cNvGrpSpPr/>
          <p:nvPr/>
        </p:nvGrpSpPr>
        <p:grpSpPr>
          <a:xfrm rot="0">
            <a:off x="3792494" y="4731775"/>
            <a:ext cx="878446" cy="918855"/>
            <a:chOff x="0" y="0"/>
            <a:chExt cx="777055" cy="812800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053264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38" id="38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39" id="39"/>
          <p:cNvSpPr/>
          <p:nvPr/>
        </p:nvSpPr>
        <p:spPr>
          <a:xfrm flipH="false" flipV="false" rot="0">
            <a:off x="15837499" y="8459173"/>
            <a:ext cx="4901002" cy="4114800"/>
          </a:xfrm>
          <a:custGeom>
            <a:avLst/>
            <a:gdLst/>
            <a:ahLst/>
            <a:cxnLst/>
            <a:rect r="r" b="b" t="t" l="l"/>
            <a:pathLst>
              <a:path h="4114800" w="4901002">
                <a:moveTo>
                  <a:pt x="0" y="0"/>
                </a:moveTo>
                <a:lnTo>
                  <a:pt x="4901002" y="0"/>
                </a:lnTo>
                <a:lnTo>
                  <a:pt x="490100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0" id="40"/>
          <p:cNvGrpSpPr/>
          <p:nvPr/>
        </p:nvGrpSpPr>
        <p:grpSpPr>
          <a:xfrm rot="0">
            <a:off x="8485332" y="4684073"/>
            <a:ext cx="878446" cy="918855"/>
            <a:chOff x="0" y="0"/>
            <a:chExt cx="777055" cy="812800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053264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42" id="42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3" id="43"/>
          <p:cNvGrpSpPr/>
          <p:nvPr/>
        </p:nvGrpSpPr>
        <p:grpSpPr>
          <a:xfrm rot="0">
            <a:off x="13180293" y="4731775"/>
            <a:ext cx="878446" cy="918855"/>
            <a:chOff x="0" y="0"/>
            <a:chExt cx="777055" cy="812800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053264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45" id="45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5199268" y="0"/>
            <a:ext cx="3088732" cy="3193864"/>
          </a:xfrm>
          <a:custGeom>
            <a:avLst/>
            <a:gdLst/>
            <a:ahLst/>
            <a:cxnLst/>
            <a:rect r="r" b="b" t="t" l="l"/>
            <a:pathLst>
              <a:path h="3193864" w="3088732">
                <a:moveTo>
                  <a:pt x="0" y="0"/>
                </a:moveTo>
                <a:lnTo>
                  <a:pt x="3088732" y="0"/>
                </a:lnTo>
                <a:lnTo>
                  <a:pt x="3088732" y="3193864"/>
                </a:lnTo>
                <a:lnTo>
                  <a:pt x="0" y="31938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0">
            <a:off x="0" y="8184486"/>
            <a:ext cx="3074933" cy="2117860"/>
          </a:xfrm>
          <a:custGeom>
            <a:avLst/>
            <a:gdLst/>
            <a:ahLst/>
            <a:cxnLst/>
            <a:rect r="r" b="b" t="t" l="l"/>
            <a:pathLst>
              <a:path h="2117860" w="3074933">
                <a:moveTo>
                  <a:pt x="3074933" y="0"/>
                </a:moveTo>
                <a:lnTo>
                  <a:pt x="0" y="0"/>
                </a:lnTo>
                <a:lnTo>
                  <a:pt x="0" y="2117861"/>
                </a:lnTo>
                <a:lnTo>
                  <a:pt x="3074933" y="2117861"/>
                </a:lnTo>
                <a:lnTo>
                  <a:pt x="3074933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726226">
            <a:off x="-197843" y="-372825"/>
            <a:ext cx="1853272" cy="2677816"/>
          </a:xfrm>
          <a:custGeom>
            <a:avLst/>
            <a:gdLst/>
            <a:ahLst/>
            <a:cxnLst/>
            <a:rect r="r" b="b" t="t" l="l"/>
            <a:pathLst>
              <a:path h="2677816" w="1853272">
                <a:moveTo>
                  <a:pt x="0" y="0"/>
                </a:moveTo>
                <a:lnTo>
                  <a:pt x="1853272" y="0"/>
                </a:lnTo>
                <a:lnTo>
                  <a:pt x="1853272" y="2677816"/>
                </a:lnTo>
                <a:lnTo>
                  <a:pt x="0" y="267781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8336749" y="-3235"/>
            <a:ext cx="1561471" cy="1661139"/>
          </a:xfrm>
          <a:custGeom>
            <a:avLst/>
            <a:gdLst/>
            <a:ahLst/>
            <a:cxnLst/>
            <a:rect r="r" b="b" t="t" l="l"/>
            <a:pathLst>
              <a:path h="1661139" w="1561471">
                <a:moveTo>
                  <a:pt x="0" y="0"/>
                </a:moveTo>
                <a:lnTo>
                  <a:pt x="1561470" y="0"/>
                </a:lnTo>
                <a:lnTo>
                  <a:pt x="1561470" y="1661138"/>
                </a:lnTo>
                <a:lnTo>
                  <a:pt x="0" y="166113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9144000" y="2181986"/>
            <a:ext cx="8115300" cy="7076314"/>
            <a:chOff x="0" y="0"/>
            <a:chExt cx="10820400" cy="9435086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0820400" cy="9435086"/>
              <a:chOff x="0" y="0"/>
              <a:chExt cx="2949478" cy="2571862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2949478" cy="2571862"/>
              </a:xfrm>
              <a:custGeom>
                <a:avLst/>
                <a:gdLst/>
                <a:ahLst/>
                <a:cxnLst/>
                <a:rect r="r" b="b" t="t" l="l"/>
                <a:pathLst>
                  <a:path h="2571862" w="2949478">
                    <a:moveTo>
                      <a:pt x="48654" y="0"/>
                    </a:moveTo>
                    <a:lnTo>
                      <a:pt x="2900825" y="0"/>
                    </a:lnTo>
                    <a:cubicBezTo>
                      <a:pt x="2913728" y="0"/>
                      <a:pt x="2926104" y="5126"/>
                      <a:pt x="2935228" y="14250"/>
                    </a:cubicBezTo>
                    <a:cubicBezTo>
                      <a:pt x="2944352" y="23375"/>
                      <a:pt x="2949478" y="35750"/>
                      <a:pt x="2949478" y="48654"/>
                    </a:cubicBezTo>
                    <a:lnTo>
                      <a:pt x="2949478" y="2523209"/>
                    </a:lnTo>
                    <a:cubicBezTo>
                      <a:pt x="2949478" y="2550079"/>
                      <a:pt x="2927695" y="2571862"/>
                      <a:pt x="2900825" y="2571862"/>
                    </a:cubicBezTo>
                    <a:lnTo>
                      <a:pt x="48654" y="2571862"/>
                    </a:lnTo>
                    <a:cubicBezTo>
                      <a:pt x="21783" y="2571862"/>
                      <a:pt x="0" y="2550079"/>
                      <a:pt x="0" y="2523209"/>
                    </a:cubicBezTo>
                    <a:lnTo>
                      <a:pt x="0" y="48654"/>
                    </a:lnTo>
                    <a:cubicBezTo>
                      <a:pt x="0" y="21783"/>
                      <a:pt x="21783" y="0"/>
                      <a:pt x="4865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133350"/>
                <a:ext cx="2949478" cy="270521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334161" y="1622579"/>
              <a:ext cx="10152078" cy="737764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899"/>
                </a:lnSpc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Основни</a:t>
              </a: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 органи:</a:t>
              </a:r>
            </a:p>
            <a:p>
              <a:pPr algn="l" marL="755644" indent="-377822" lvl="1">
                <a:lnSpc>
                  <a:spcPts val="4899"/>
                </a:lnSpc>
                <a:buFont typeface="Arial"/>
                <a:buChar char="•"/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уста</a:t>
              </a:r>
            </a:p>
            <a:p>
              <a:pPr algn="l" marL="755644" indent="-377822" lvl="1">
                <a:lnSpc>
                  <a:spcPts val="4899"/>
                </a:lnSpc>
                <a:buFont typeface="Arial"/>
                <a:buChar char="•"/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хранопровод</a:t>
              </a:r>
            </a:p>
            <a:p>
              <a:pPr algn="l" marL="755644" indent="-377822" lvl="1">
                <a:lnSpc>
                  <a:spcPts val="4899"/>
                </a:lnSpc>
                <a:buFont typeface="Arial"/>
                <a:buChar char="•"/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стомах</a:t>
              </a:r>
            </a:p>
            <a:p>
              <a:pPr algn="l" marL="755644" indent="-377822" lvl="1">
                <a:lnSpc>
                  <a:spcPts val="4899"/>
                </a:lnSpc>
                <a:buFont typeface="Arial"/>
                <a:buChar char="•"/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черва</a:t>
              </a:r>
            </a:p>
            <a:p>
              <a:pPr algn="l">
                <a:lnSpc>
                  <a:spcPts val="4899"/>
                </a:lnSpc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Функции:</a:t>
              </a:r>
            </a:p>
            <a:p>
              <a:pPr algn="l" marL="755644" indent="-377822" lvl="1">
                <a:lnSpc>
                  <a:spcPts val="4899"/>
                </a:lnSpc>
                <a:buFont typeface="Arial"/>
                <a:buChar char="•"/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разгражда храната</a:t>
              </a:r>
            </a:p>
            <a:p>
              <a:pPr algn="l" marL="755644" indent="-377822" lvl="1">
                <a:lnSpc>
                  <a:spcPts val="4899"/>
                </a:lnSpc>
                <a:buFont typeface="Arial"/>
                <a:buChar char="•"/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усвоява полезните вещества</a:t>
              </a:r>
            </a:p>
            <a:p>
              <a:pPr algn="l" marL="755644" indent="-377822" lvl="1">
                <a:lnSpc>
                  <a:spcPts val="4899"/>
                </a:lnSpc>
                <a:buFont typeface="Arial"/>
                <a:buChar char="•"/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извежда отпадните вещества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9512466" y="1028700"/>
            <a:ext cx="7378367" cy="2306572"/>
            <a:chOff x="0" y="0"/>
            <a:chExt cx="9837823" cy="3075429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9837823" cy="3075429"/>
              <a:chOff x="0" y="0"/>
              <a:chExt cx="1943274" cy="607492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1943274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1943274">
                    <a:moveTo>
                      <a:pt x="53513" y="0"/>
                    </a:moveTo>
                    <a:lnTo>
                      <a:pt x="1889761" y="0"/>
                    </a:lnTo>
                    <a:cubicBezTo>
                      <a:pt x="1903953" y="0"/>
                      <a:pt x="1917565" y="5638"/>
                      <a:pt x="1927600" y="15674"/>
                    </a:cubicBezTo>
                    <a:cubicBezTo>
                      <a:pt x="1937636" y="25709"/>
                      <a:pt x="1943274" y="39320"/>
                      <a:pt x="1943274" y="53513"/>
                    </a:cubicBezTo>
                    <a:lnTo>
                      <a:pt x="1943274" y="553979"/>
                    </a:lnTo>
                    <a:cubicBezTo>
                      <a:pt x="1943274" y="583534"/>
                      <a:pt x="1919315" y="607492"/>
                      <a:pt x="1889761" y="607492"/>
                    </a:cubicBezTo>
                    <a:lnTo>
                      <a:pt x="53513" y="607492"/>
                    </a:lnTo>
                    <a:cubicBezTo>
                      <a:pt x="23959" y="607492"/>
                      <a:pt x="0" y="583534"/>
                      <a:pt x="0" y="553979"/>
                    </a:cubicBezTo>
                    <a:lnTo>
                      <a:pt x="0" y="53513"/>
                    </a:lnTo>
                    <a:cubicBezTo>
                      <a:pt x="0" y="23959"/>
                      <a:pt x="23959" y="0"/>
                      <a:pt x="53513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76200"/>
                <a:ext cx="1943274" cy="68369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0" y="192869"/>
              <a:ext cx="9748923" cy="26896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905"/>
                </a:lnSpc>
              </a:pPr>
              <a:r>
                <a:rPr lang="en-US" sz="66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Храносмилателна система</a:t>
              </a: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0">
            <a:off x="4033628" y="1902582"/>
            <a:ext cx="4505269" cy="7325640"/>
          </a:xfrm>
          <a:custGeom>
            <a:avLst/>
            <a:gdLst/>
            <a:ahLst/>
            <a:cxnLst/>
            <a:rect r="r" b="b" t="t" l="l"/>
            <a:pathLst>
              <a:path h="7325640" w="4505269">
                <a:moveTo>
                  <a:pt x="0" y="0"/>
                </a:moveTo>
                <a:lnTo>
                  <a:pt x="4505268" y="0"/>
                </a:lnTo>
                <a:lnTo>
                  <a:pt x="4505268" y="7325639"/>
                </a:lnTo>
                <a:lnTo>
                  <a:pt x="0" y="732563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0">
            <a:off x="1537467" y="1902582"/>
            <a:ext cx="2699731" cy="843970"/>
            <a:chOff x="0" y="0"/>
            <a:chExt cx="1943274" cy="607492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943274" cy="607492"/>
            </a:xfrm>
            <a:custGeom>
              <a:avLst/>
              <a:gdLst/>
              <a:ahLst/>
              <a:cxnLst/>
              <a:rect r="r" b="b" t="t" l="l"/>
              <a:pathLst>
                <a:path h="607492" w="1943274">
                  <a:moveTo>
                    <a:pt x="146251" y="0"/>
                  </a:moveTo>
                  <a:lnTo>
                    <a:pt x="1797023" y="0"/>
                  </a:lnTo>
                  <a:cubicBezTo>
                    <a:pt x="1835811" y="0"/>
                    <a:pt x="1873010" y="15409"/>
                    <a:pt x="1900438" y="42836"/>
                  </a:cubicBezTo>
                  <a:cubicBezTo>
                    <a:pt x="1927865" y="70263"/>
                    <a:pt x="1943274" y="107463"/>
                    <a:pt x="1943274" y="146251"/>
                  </a:cubicBezTo>
                  <a:lnTo>
                    <a:pt x="1943274" y="461241"/>
                  </a:lnTo>
                  <a:cubicBezTo>
                    <a:pt x="1943274" y="542013"/>
                    <a:pt x="1877795" y="607492"/>
                    <a:pt x="1797023" y="607492"/>
                  </a:cubicBezTo>
                  <a:lnTo>
                    <a:pt x="146251" y="607492"/>
                  </a:lnTo>
                  <a:cubicBezTo>
                    <a:pt x="65479" y="607492"/>
                    <a:pt x="0" y="542013"/>
                    <a:pt x="0" y="461241"/>
                  </a:cubicBezTo>
                  <a:lnTo>
                    <a:pt x="0" y="146251"/>
                  </a:lnTo>
                  <a:cubicBezTo>
                    <a:pt x="0" y="65479"/>
                    <a:pt x="65479" y="0"/>
                    <a:pt x="146251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21" id="21"/>
            <p:cNvSpPr txBox="true"/>
            <p:nvPr/>
          </p:nvSpPr>
          <p:spPr>
            <a:xfrm>
              <a:off x="0" y="-76200"/>
              <a:ext cx="1943274" cy="683692"/>
            </a:xfrm>
            <a:prstGeom prst="rect">
              <a:avLst/>
            </a:prstGeom>
          </p:spPr>
          <p:txBody>
            <a:bodyPr anchor="ctr" rtlCol="false" tIns="18588" lIns="18588" bIns="18588" rIns="18588"/>
            <a:lstStyle/>
            <a:p>
              <a:pPr algn="ctr">
                <a:lnSpc>
                  <a:spcPts val="279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691546" y="3193864"/>
            <a:ext cx="2699731" cy="843970"/>
            <a:chOff x="0" y="0"/>
            <a:chExt cx="1943274" cy="607492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943274" cy="607492"/>
            </a:xfrm>
            <a:custGeom>
              <a:avLst/>
              <a:gdLst/>
              <a:ahLst/>
              <a:cxnLst/>
              <a:rect r="r" b="b" t="t" l="l"/>
              <a:pathLst>
                <a:path h="607492" w="1943274">
                  <a:moveTo>
                    <a:pt x="146251" y="0"/>
                  </a:moveTo>
                  <a:lnTo>
                    <a:pt x="1797023" y="0"/>
                  </a:lnTo>
                  <a:cubicBezTo>
                    <a:pt x="1835811" y="0"/>
                    <a:pt x="1873010" y="15409"/>
                    <a:pt x="1900438" y="42836"/>
                  </a:cubicBezTo>
                  <a:cubicBezTo>
                    <a:pt x="1927865" y="70263"/>
                    <a:pt x="1943274" y="107463"/>
                    <a:pt x="1943274" y="146251"/>
                  </a:cubicBezTo>
                  <a:lnTo>
                    <a:pt x="1943274" y="461241"/>
                  </a:lnTo>
                  <a:cubicBezTo>
                    <a:pt x="1943274" y="542013"/>
                    <a:pt x="1877795" y="607492"/>
                    <a:pt x="1797023" y="607492"/>
                  </a:cubicBezTo>
                  <a:lnTo>
                    <a:pt x="146251" y="607492"/>
                  </a:lnTo>
                  <a:cubicBezTo>
                    <a:pt x="65479" y="607492"/>
                    <a:pt x="0" y="542013"/>
                    <a:pt x="0" y="461241"/>
                  </a:cubicBezTo>
                  <a:lnTo>
                    <a:pt x="0" y="146251"/>
                  </a:lnTo>
                  <a:cubicBezTo>
                    <a:pt x="0" y="65479"/>
                    <a:pt x="65479" y="0"/>
                    <a:pt x="146251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0" y="-76200"/>
              <a:ext cx="1943274" cy="683692"/>
            </a:xfrm>
            <a:prstGeom prst="rect">
              <a:avLst/>
            </a:prstGeom>
          </p:spPr>
          <p:txBody>
            <a:bodyPr anchor="ctr" rtlCol="false" tIns="18588" lIns="18588" bIns="18588" rIns="18588"/>
            <a:lstStyle/>
            <a:p>
              <a:pPr algn="ctr">
                <a:lnSpc>
                  <a:spcPts val="279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375202" y="4723634"/>
            <a:ext cx="2699731" cy="843970"/>
            <a:chOff x="0" y="0"/>
            <a:chExt cx="1943274" cy="607492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1943274" cy="607492"/>
            </a:xfrm>
            <a:custGeom>
              <a:avLst/>
              <a:gdLst/>
              <a:ahLst/>
              <a:cxnLst/>
              <a:rect r="r" b="b" t="t" l="l"/>
              <a:pathLst>
                <a:path h="607492" w="1943274">
                  <a:moveTo>
                    <a:pt x="146251" y="0"/>
                  </a:moveTo>
                  <a:lnTo>
                    <a:pt x="1797023" y="0"/>
                  </a:lnTo>
                  <a:cubicBezTo>
                    <a:pt x="1835811" y="0"/>
                    <a:pt x="1873010" y="15409"/>
                    <a:pt x="1900438" y="42836"/>
                  </a:cubicBezTo>
                  <a:cubicBezTo>
                    <a:pt x="1927865" y="70263"/>
                    <a:pt x="1943274" y="107463"/>
                    <a:pt x="1943274" y="146251"/>
                  </a:cubicBezTo>
                  <a:lnTo>
                    <a:pt x="1943274" y="461241"/>
                  </a:lnTo>
                  <a:cubicBezTo>
                    <a:pt x="1943274" y="542013"/>
                    <a:pt x="1877795" y="607492"/>
                    <a:pt x="1797023" y="607492"/>
                  </a:cubicBezTo>
                  <a:lnTo>
                    <a:pt x="146251" y="607492"/>
                  </a:lnTo>
                  <a:cubicBezTo>
                    <a:pt x="65479" y="607492"/>
                    <a:pt x="0" y="542013"/>
                    <a:pt x="0" y="461241"/>
                  </a:cubicBezTo>
                  <a:lnTo>
                    <a:pt x="0" y="146251"/>
                  </a:lnTo>
                  <a:cubicBezTo>
                    <a:pt x="0" y="65479"/>
                    <a:pt x="65479" y="0"/>
                    <a:pt x="146251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27" id="27"/>
            <p:cNvSpPr txBox="true"/>
            <p:nvPr/>
          </p:nvSpPr>
          <p:spPr>
            <a:xfrm>
              <a:off x="0" y="-76200"/>
              <a:ext cx="1943274" cy="683692"/>
            </a:xfrm>
            <a:prstGeom prst="rect">
              <a:avLst/>
            </a:prstGeom>
          </p:spPr>
          <p:txBody>
            <a:bodyPr anchor="ctr" rtlCol="false" tIns="18588" lIns="18588" bIns="18588" rIns="18588"/>
            <a:lstStyle/>
            <a:p>
              <a:pPr algn="ctr">
                <a:lnSpc>
                  <a:spcPts val="279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691546" y="6253404"/>
            <a:ext cx="2699731" cy="843970"/>
            <a:chOff x="0" y="0"/>
            <a:chExt cx="1943274" cy="607492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1943274" cy="607492"/>
            </a:xfrm>
            <a:custGeom>
              <a:avLst/>
              <a:gdLst/>
              <a:ahLst/>
              <a:cxnLst/>
              <a:rect r="r" b="b" t="t" l="l"/>
              <a:pathLst>
                <a:path h="607492" w="1943274">
                  <a:moveTo>
                    <a:pt x="146251" y="0"/>
                  </a:moveTo>
                  <a:lnTo>
                    <a:pt x="1797023" y="0"/>
                  </a:lnTo>
                  <a:cubicBezTo>
                    <a:pt x="1835811" y="0"/>
                    <a:pt x="1873010" y="15409"/>
                    <a:pt x="1900438" y="42836"/>
                  </a:cubicBezTo>
                  <a:cubicBezTo>
                    <a:pt x="1927865" y="70263"/>
                    <a:pt x="1943274" y="107463"/>
                    <a:pt x="1943274" y="146251"/>
                  </a:cubicBezTo>
                  <a:lnTo>
                    <a:pt x="1943274" y="461241"/>
                  </a:lnTo>
                  <a:cubicBezTo>
                    <a:pt x="1943274" y="542013"/>
                    <a:pt x="1877795" y="607492"/>
                    <a:pt x="1797023" y="607492"/>
                  </a:cubicBezTo>
                  <a:lnTo>
                    <a:pt x="146251" y="607492"/>
                  </a:lnTo>
                  <a:cubicBezTo>
                    <a:pt x="65479" y="607492"/>
                    <a:pt x="0" y="542013"/>
                    <a:pt x="0" y="461241"/>
                  </a:cubicBezTo>
                  <a:lnTo>
                    <a:pt x="0" y="146251"/>
                  </a:lnTo>
                  <a:cubicBezTo>
                    <a:pt x="0" y="65479"/>
                    <a:pt x="65479" y="0"/>
                    <a:pt x="146251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30" id="30"/>
            <p:cNvSpPr txBox="true"/>
            <p:nvPr/>
          </p:nvSpPr>
          <p:spPr>
            <a:xfrm>
              <a:off x="0" y="-76200"/>
              <a:ext cx="1943274" cy="683692"/>
            </a:xfrm>
            <a:prstGeom prst="rect">
              <a:avLst/>
            </a:prstGeom>
          </p:spPr>
          <p:txBody>
            <a:bodyPr anchor="ctr" rtlCol="false" tIns="18588" lIns="18588" bIns="18588" rIns="18588"/>
            <a:lstStyle/>
            <a:p>
              <a:pPr algn="ctr">
                <a:lnSpc>
                  <a:spcPts val="279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1537467" y="7783175"/>
            <a:ext cx="2699731" cy="843970"/>
            <a:chOff x="0" y="0"/>
            <a:chExt cx="1943274" cy="607492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1943274" cy="607492"/>
            </a:xfrm>
            <a:custGeom>
              <a:avLst/>
              <a:gdLst/>
              <a:ahLst/>
              <a:cxnLst/>
              <a:rect r="r" b="b" t="t" l="l"/>
              <a:pathLst>
                <a:path h="607492" w="1943274">
                  <a:moveTo>
                    <a:pt x="146251" y="0"/>
                  </a:moveTo>
                  <a:lnTo>
                    <a:pt x="1797023" y="0"/>
                  </a:lnTo>
                  <a:cubicBezTo>
                    <a:pt x="1835811" y="0"/>
                    <a:pt x="1873010" y="15409"/>
                    <a:pt x="1900438" y="42836"/>
                  </a:cubicBezTo>
                  <a:cubicBezTo>
                    <a:pt x="1927865" y="70263"/>
                    <a:pt x="1943274" y="107463"/>
                    <a:pt x="1943274" y="146251"/>
                  </a:cubicBezTo>
                  <a:lnTo>
                    <a:pt x="1943274" y="461241"/>
                  </a:lnTo>
                  <a:cubicBezTo>
                    <a:pt x="1943274" y="542013"/>
                    <a:pt x="1877795" y="607492"/>
                    <a:pt x="1797023" y="607492"/>
                  </a:cubicBezTo>
                  <a:lnTo>
                    <a:pt x="146251" y="607492"/>
                  </a:lnTo>
                  <a:cubicBezTo>
                    <a:pt x="65479" y="607492"/>
                    <a:pt x="0" y="542013"/>
                    <a:pt x="0" y="461241"/>
                  </a:cubicBezTo>
                  <a:lnTo>
                    <a:pt x="0" y="146251"/>
                  </a:lnTo>
                  <a:cubicBezTo>
                    <a:pt x="0" y="65479"/>
                    <a:pt x="65479" y="0"/>
                    <a:pt x="146251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33" id="33"/>
            <p:cNvSpPr txBox="true"/>
            <p:nvPr/>
          </p:nvSpPr>
          <p:spPr>
            <a:xfrm>
              <a:off x="0" y="-76200"/>
              <a:ext cx="1943274" cy="683692"/>
            </a:xfrm>
            <a:prstGeom prst="rect">
              <a:avLst/>
            </a:prstGeom>
          </p:spPr>
          <p:txBody>
            <a:bodyPr anchor="ctr" rtlCol="false" tIns="18588" lIns="18588" bIns="18588" rIns="18588"/>
            <a:lstStyle/>
            <a:p>
              <a:pPr algn="ctr">
                <a:lnSpc>
                  <a:spcPts val="279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34" id="34"/>
          <p:cNvSpPr txBox="true"/>
          <p:nvPr/>
        </p:nvSpPr>
        <p:spPr>
          <a:xfrm rot="0">
            <a:off x="1537467" y="2138481"/>
            <a:ext cx="2625236" cy="3721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92"/>
              </a:lnSpc>
            </a:pPr>
            <a:r>
              <a:rPr lang="en-US" sz="245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Хранопровод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728793" y="3429763"/>
            <a:ext cx="2625236" cy="3721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92"/>
              </a:lnSpc>
            </a:pPr>
            <a:r>
              <a:rPr lang="en-US" sz="245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Стомах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449697" y="4952234"/>
            <a:ext cx="2625236" cy="3721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92"/>
              </a:lnSpc>
            </a:pPr>
            <a:r>
              <a:rPr lang="en-US" sz="245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Тънко черво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766040" y="6491529"/>
            <a:ext cx="2625236" cy="3721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92"/>
              </a:lnSpc>
            </a:pPr>
            <a:r>
              <a:rPr lang="en-US" sz="245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Дебело черво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1574714" y="7998401"/>
            <a:ext cx="2625236" cy="3721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92"/>
              </a:lnSpc>
            </a:pPr>
            <a:r>
              <a:rPr lang="en-US" sz="245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Анус</a:t>
            </a:r>
          </a:p>
        </p:txBody>
      </p:sp>
      <p:sp>
        <p:nvSpPr>
          <p:cNvPr name="AutoShape 39" id="39"/>
          <p:cNvSpPr/>
          <p:nvPr/>
        </p:nvSpPr>
        <p:spPr>
          <a:xfrm flipV="true">
            <a:off x="3902591" y="3615849"/>
            <a:ext cx="2383671" cy="19050"/>
          </a:xfrm>
          <a:prstGeom prst="line">
            <a:avLst/>
          </a:prstGeom>
          <a:ln cap="flat" w="57150">
            <a:solidFill>
              <a:srgbClr val="FA4155"/>
            </a:solidFill>
            <a:prstDash val="solid"/>
            <a:headEnd type="none" len="sm" w="sm"/>
            <a:tailEnd type="arrow" len="sm" w="med"/>
          </a:ln>
        </p:spPr>
      </p:sp>
      <p:sp>
        <p:nvSpPr>
          <p:cNvPr name="AutoShape 40" id="40"/>
          <p:cNvSpPr/>
          <p:nvPr/>
        </p:nvSpPr>
        <p:spPr>
          <a:xfrm flipV="true">
            <a:off x="4406371" y="2324567"/>
            <a:ext cx="1286528" cy="9525"/>
          </a:xfrm>
          <a:prstGeom prst="line">
            <a:avLst/>
          </a:prstGeom>
          <a:ln cap="flat" w="57150">
            <a:solidFill>
              <a:srgbClr val="FA4155"/>
            </a:solidFill>
            <a:prstDash val="solid"/>
            <a:headEnd type="none" len="sm" w="sm"/>
            <a:tailEnd type="arrow" len="sm" w="med"/>
          </a:ln>
        </p:spPr>
      </p:sp>
      <p:sp>
        <p:nvSpPr>
          <p:cNvPr name="AutoShape 41" id="41"/>
          <p:cNvSpPr/>
          <p:nvPr/>
        </p:nvSpPr>
        <p:spPr>
          <a:xfrm>
            <a:off x="3259327" y="5142733"/>
            <a:ext cx="2186774" cy="1720967"/>
          </a:xfrm>
          <a:prstGeom prst="line">
            <a:avLst/>
          </a:prstGeom>
          <a:ln cap="flat" w="57150">
            <a:solidFill>
              <a:srgbClr val="FA4155"/>
            </a:solidFill>
            <a:prstDash val="solid"/>
            <a:headEnd type="none" len="sm" w="sm"/>
            <a:tailEnd type="arrow" len="sm" w="med"/>
          </a:ln>
        </p:spPr>
      </p:sp>
      <p:sp>
        <p:nvSpPr>
          <p:cNvPr name="AutoShape 42" id="42"/>
          <p:cNvSpPr/>
          <p:nvPr/>
        </p:nvSpPr>
        <p:spPr>
          <a:xfrm>
            <a:off x="3519439" y="6649040"/>
            <a:ext cx="886932" cy="26349"/>
          </a:xfrm>
          <a:prstGeom prst="line">
            <a:avLst/>
          </a:prstGeom>
          <a:ln cap="flat" w="57150">
            <a:solidFill>
              <a:srgbClr val="FA4155"/>
            </a:solidFill>
            <a:prstDash val="solid"/>
            <a:headEnd type="none" len="sm" w="sm"/>
            <a:tailEnd type="arrow" len="sm" w="med"/>
          </a:ln>
        </p:spPr>
      </p:sp>
      <p:sp>
        <p:nvSpPr>
          <p:cNvPr name="AutoShape 43" id="43"/>
          <p:cNvSpPr/>
          <p:nvPr/>
        </p:nvSpPr>
        <p:spPr>
          <a:xfrm>
            <a:off x="4406599" y="8341998"/>
            <a:ext cx="1286300" cy="285147"/>
          </a:xfrm>
          <a:prstGeom prst="line">
            <a:avLst/>
          </a:prstGeom>
          <a:ln cap="flat" w="57150">
            <a:solidFill>
              <a:srgbClr val="FA4155"/>
            </a:solidFill>
            <a:prstDash val="solid"/>
            <a:headEnd type="none" len="sm" w="sm"/>
            <a:tailEnd type="arrow" len="sm" w="med"/>
          </a:ln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1247495">
            <a:off x="15056763" y="-65143"/>
            <a:ext cx="1561471" cy="1661139"/>
          </a:xfrm>
          <a:custGeom>
            <a:avLst/>
            <a:gdLst/>
            <a:ahLst/>
            <a:cxnLst/>
            <a:rect r="r" b="b" t="t" l="l"/>
            <a:pathLst>
              <a:path h="1661139" w="1561471">
                <a:moveTo>
                  <a:pt x="0" y="0"/>
                </a:moveTo>
                <a:lnTo>
                  <a:pt x="1561471" y="0"/>
                </a:lnTo>
                <a:lnTo>
                  <a:pt x="1561471" y="1661139"/>
                </a:lnTo>
                <a:lnTo>
                  <a:pt x="0" y="16611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2050558" y="-1779653"/>
            <a:ext cx="4770783" cy="4114800"/>
          </a:xfrm>
          <a:custGeom>
            <a:avLst/>
            <a:gdLst/>
            <a:ahLst/>
            <a:cxnLst/>
            <a:rect r="r" b="b" t="t" l="l"/>
            <a:pathLst>
              <a:path h="4114800" w="4770783">
                <a:moveTo>
                  <a:pt x="0" y="0"/>
                </a:moveTo>
                <a:lnTo>
                  <a:pt x="4770782" y="0"/>
                </a:lnTo>
                <a:lnTo>
                  <a:pt x="47707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6091370" y="8862862"/>
            <a:ext cx="4901002" cy="4114800"/>
          </a:xfrm>
          <a:custGeom>
            <a:avLst/>
            <a:gdLst/>
            <a:ahLst/>
            <a:cxnLst/>
            <a:rect r="r" b="b" t="t" l="l"/>
            <a:pathLst>
              <a:path h="4114800" w="4901002">
                <a:moveTo>
                  <a:pt x="0" y="0"/>
                </a:moveTo>
                <a:lnTo>
                  <a:pt x="4901003" y="0"/>
                </a:lnTo>
                <a:lnTo>
                  <a:pt x="490100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3062316" y="665759"/>
            <a:ext cx="12163369" cy="2306572"/>
            <a:chOff x="0" y="0"/>
            <a:chExt cx="16217825" cy="3075429"/>
          </a:xfrm>
        </p:grpSpPr>
        <p:grpSp>
          <p:nvGrpSpPr>
            <p:cNvPr name="Group 8" id="8"/>
            <p:cNvGrpSpPr/>
            <p:nvPr/>
          </p:nvGrpSpPr>
          <p:grpSpPr>
            <a:xfrm rot="0">
              <a:off x="0" y="0"/>
              <a:ext cx="16217825" cy="3075429"/>
              <a:chOff x="0" y="0"/>
              <a:chExt cx="3203521" cy="607492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3203521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3203521">
                    <a:moveTo>
                      <a:pt x="32461" y="0"/>
                    </a:moveTo>
                    <a:lnTo>
                      <a:pt x="3171060" y="0"/>
                    </a:lnTo>
                    <a:cubicBezTo>
                      <a:pt x="3179669" y="0"/>
                      <a:pt x="3187926" y="3420"/>
                      <a:pt x="3194013" y="9508"/>
                    </a:cubicBezTo>
                    <a:cubicBezTo>
                      <a:pt x="3200101" y="15595"/>
                      <a:pt x="3203521" y="23852"/>
                      <a:pt x="3203521" y="32461"/>
                    </a:cubicBezTo>
                    <a:lnTo>
                      <a:pt x="3203521" y="575031"/>
                    </a:lnTo>
                    <a:cubicBezTo>
                      <a:pt x="3203521" y="592959"/>
                      <a:pt x="3188988" y="607492"/>
                      <a:pt x="3171060" y="607492"/>
                    </a:cubicBezTo>
                    <a:lnTo>
                      <a:pt x="32461" y="607492"/>
                    </a:lnTo>
                    <a:cubicBezTo>
                      <a:pt x="14533" y="607492"/>
                      <a:pt x="0" y="592959"/>
                      <a:pt x="0" y="575031"/>
                    </a:cubicBezTo>
                    <a:lnTo>
                      <a:pt x="0" y="32461"/>
                    </a:lnTo>
                    <a:cubicBezTo>
                      <a:pt x="0" y="14533"/>
                      <a:pt x="14533" y="0"/>
                      <a:pt x="32461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76200"/>
                <a:ext cx="3203521" cy="68369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1" id="11"/>
            <p:cNvSpPr txBox="true"/>
            <p:nvPr/>
          </p:nvSpPr>
          <p:spPr>
            <a:xfrm rot="0">
              <a:off x="409261" y="192869"/>
              <a:ext cx="15399303" cy="26896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905"/>
                </a:lnSpc>
              </a:pPr>
              <a:r>
                <a:rPr lang="en-US" sz="66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Групи животни, според начина им на хранене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431947" y="3753303"/>
            <a:ext cx="5260738" cy="2894641"/>
            <a:chOff x="0" y="0"/>
            <a:chExt cx="1911997" cy="1052047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911997" cy="1052047"/>
            </a:xfrm>
            <a:custGeom>
              <a:avLst/>
              <a:gdLst/>
              <a:ahLst/>
              <a:cxnLst/>
              <a:rect r="r" b="b" t="t" l="l"/>
              <a:pathLst>
                <a:path h="1052047" w="1911997">
                  <a:moveTo>
                    <a:pt x="75054" y="0"/>
                  </a:moveTo>
                  <a:lnTo>
                    <a:pt x="1836943" y="0"/>
                  </a:lnTo>
                  <a:cubicBezTo>
                    <a:pt x="1856849" y="0"/>
                    <a:pt x="1875939" y="7907"/>
                    <a:pt x="1890014" y="21983"/>
                  </a:cubicBezTo>
                  <a:cubicBezTo>
                    <a:pt x="1904090" y="36058"/>
                    <a:pt x="1911997" y="55148"/>
                    <a:pt x="1911997" y="75054"/>
                  </a:cubicBezTo>
                  <a:lnTo>
                    <a:pt x="1911997" y="976994"/>
                  </a:lnTo>
                  <a:cubicBezTo>
                    <a:pt x="1911997" y="1018445"/>
                    <a:pt x="1878395" y="1052047"/>
                    <a:pt x="1836943" y="1052047"/>
                  </a:cubicBezTo>
                  <a:lnTo>
                    <a:pt x="75054" y="1052047"/>
                  </a:lnTo>
                  <a:cubicBezTo>
                    <a:pt x="33603" y="1052047"/>
                    <a:pt x="0" y="1018445"/>
                    <a:pt x="0" y="976994"/>
                  </a:cubicBezTo>
                  <a:lnTo>
                    <a:pt x="0" y="75054"/>
                  </a:lnTo>
                  <a:cubicBezTo>
                    <a:pt x="0" y="33603"/>
                    <a:pt x="33603" y="0"/>
                    <a:pt x="75054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57150"/>
              <a:ext cx="1911997" cy="11091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926352" y="3288841"/>
            <a:ext cx="4271926" cy="851152"/>
            <a:chOff x="0" y="0"/>
            <a:chExt cx="5695901" cy="1134869"/>
          </a:xfrm>
        </p:grpSpPr>
        <p:grpSp>
          <p:nvGrpSpPr>
            <p:cNvPr name="Group 16" id="16"/>
            <p:cNvGrpSpPr/>
            <p:nvPr/>
          </p:nvGrpSpPr>
          <p:grpSpPr>
            <a:xfrm rot="0">
              <a:off x="0" y="0"/>
              <a:ext cx="5695901" cy="1134869"/>
              <a:chOff x="0" y="0"/>
              <a:chExt cx="1125116" cy="224172"/>
            </a:xfrm>
          </p:grpSpPr>
          <p:sp>
            <p:nvSpPr>
              <p:cNvPr name="Freeform 17" id="17"/>
              <p:cNvSpPr/>
              <p:nvPr/>
            </p:nvSpPr>
            <p:spPr>
              <a:xfrm flipH="false" flipV="false" rot="0">
                <a:off x="0" y="0"/>
                <a:ext cx="1125116" cy="224172"/>
              </a:xfrm>
              <a:custGeom>
                <a:avLst/>
                <a:gdLst/>
                <a:ahLst/>
                <a:cxnLst/>
                <a:rect r="r" b="b" t="t" l="l"/>
                <a:pathLst>
                  <a:path h="224172" w="1125116">
                    <a:moveTo>
                      <a:pt x="92426" y="0"/>
                    </a:moveTo>
                    <a:lnTo>
                      <a:pt x="1032690" y="0"/>
                    </a:lnTo>
                    <a:cubicBezTo>
                      <a:pt x="1083736" y="0"/>
                      <a:pt x="1125116" y="41381"/>
                      <a:pt x="1125116" y="92426"/>
                    </a:cubicBezTo>
                    <a:lnTo>
                      <a:pt x="1125116" y="131745"/>
                    </a:lnTo>
                    <a:cubicBezTo>
                      <a:pt x="1125116" y="182791"/>
                      <a:pt x="1083736" y="224172"/>
                      <a:pt x="1032690" y="224172"/>
                    </a:cubicBezTo>
                    <a:lnTo>
                      <a:pt x="92426" y="224172"/>
                    </a:lnTo>
                    <a:cubicBezTo>
                      <a:pt x="41381" y="224172"/>
                      <a:pt x="0" y="182791"/>
                      <a:pt x="0" y="131745"/>
                    </a:cubicBezTo>
                    <a:lnTo>
                      <a:pt x="0" y="92426"/>
                    </a:lnTo>
                    <a:cubicBezTo>
                      <a:pt x="0" y="41381"/>
                      <a:pt x="41381" y="0"/>
                      <a:pt x="92426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8" id="18"/>
              <p:cNvSpPr txBox="true"/>
              <p:nvPr/>
            </p:nvSpPr>
            <p:spPr>
              <a:xfrm>
                <a:off x="0" y="-76200"/>
                <a:ext cx="1125116" cy="30037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9" id="19"/>
            <p:cNvSpPr txBox="true"/>
            <p:nvPr/>
          </p:nvSpPr>
          <p:spPr>
            <a:xfrm rot="0">
              <a:off x="143738" y="202394"/>
              <a:ext cx="5408426" cy="73960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66"/>
                </a:lnSpc>
              </a:pPr>
              <a:r>
                <a:rPr lang="en-US" sz="37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Растителноядни</a:t>
              </a: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589680" y="4541493"/>
            <a:ext cx="4945271" cy="12515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Приемат само храни с растителен произход.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6513631" y="3732767"/>
            <a:ext cx="5260738" cy="2894641"/>
            <a:chOff x="0" y="0"/>
            <a:chExt cx="1911997" cy="1052047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911997" cy="1052047"/>
            </a:xfrm>
            <a:custGeom>
              <a:avLst/>
              <a:gdLst/>
              <a:ahLst/>
              <a:cxnLst/>
              <a:rect r="r" b="b" t="t" l="l"/>
              <a:pathLst>
                <a:path h="1052047" w="1911997">
                  <a:moveTo>
                    <a:pt x="75054" y="0"/>
                  </a:moveTo>
                  <a:lnTo>
                    <a:pt x="1836943" y="0"/>
                  </a:lnTo>
                  <a:cubicBezTo>
                    <a:pt x="1856849" y="0"/>
                    <a:pt x="1875939" y="7907"/>
                    <a:pt x="1890014" y="21983"/>
                  </a:cubicBezTo>
                  <a:cubicBezTo>
                    <a:pt x="1904090" y="36058"/>
                    <a:pt x="1911997" y="55148"/>
                    <a:pt x="1911997" y="75054"/>
                  </a:cubicBezTo>
                  <a:lnTo>
                    <a:pt x="1911997" y="976994"/>
                  </a:lnTo>
                  <a:cubicBezTo>
                    <a:pt x="1911997" y="1018445"/>
                    <a:pt x="1878395" y="1052047"/>
                    <a:pt x="1836943" y="1052047"/>
                  </a:cubicBezTo>
                  <a:lnTo>
                    <a:pt x="75054" y="1052047"/>
                  </a:lnTo>
                  <a:cubicBezTo>
                    <a:pt x="33603" y="1052047"/>
                    <a:pt x="0" y="1018445"/>
                    <a:pt x="0" y="976994"/>
                  </a:cubicBezTo>
                  <a:lnTo>
                    <a:pt x="0" y="75054"/>
                  </a:lnTo>
                  <a:cubicBezTo>
                    <a:pt x="0" y="33603"/>
                    <a:pt x="33603" y="0"/>
                    <a:pt x="75054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23" id="23"/>
            <p:cNvSpPr txBox="true"/>
            <p:nvPr/>
          </p:nvSpPr>
          <p:spPr>
            <a:xfrm>
              <a:off x="0" y="-57150"/>
              <a:ext cx="1911997" cy="11091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7008037" y="3288841"/>
            <a:ext cx="4271926" cy="851152"/>
            <a:chOff x="0" y="0"/>
            <a:chExt cx="5695901" cy="1134869"/>
          </a:xfrm>
        </p:grpSpPr>
        <p:grpSp>
          <p:nvGrpSpPr>
            <p:cNvPr name="Group 25" id="25"/>
            <p:cNvGrpSpPr/>
            <p:nvPr/>
          </p:nvGrpSpPr>
          <p:grpSpPr>
            <a:xfrm rot="0">
              <a:off x="0" y="0"/>
              <a:ext cx="5695901" cy="1134869"/>
              <a:chOff x="0" y="0"/>
              <a:chExt cx="1125116" cy="224172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1125116" cy="224172"/>
              </a:xfrm>
              <a:custGeom>
                <a:avLst/>
                <a:gdLst/>
                <a:ahLst/>
                <a:cxnLst/>
                <a:rect r="r" b="b" t="t" l="l"/>
                <a:pathLst>
                  <a:path h="224172" w="1125116">
                    <a:moveTo>
                      <a:pt x="92426" y="0"/>
                    </a:moveTo>
                    <a:lnTo>
                      <a:pt x="1032690" y="0"/>
                    </a:lnTo>
                    <a:cubicBezTo>
                      <a:pt x="1083736" y="0"/>
                      <a:pt x="1125116" y="41381"/>
                      <a:pt x="1125116" y="92426"/>
                    </a:cubicBezTo>
                    <a:lnTo>
                      <a:pt x="1125116" y="131745"/>
                    </a:lnTo>
                    <a:cubicBezTo>
                      <a:pt x="1125116" y="182791"/>
                      <a:pt x="1083736" y="224172"/>
                      <a:pt x="1032690" y="224172"/>
                    </a:cubicBezTo>
                    <a:lnTo>
                      <a:pt x="92426" y="224172"/>
                    </a:lnTo>
                    <a:cubicBezTo>
                      <a:pt x="41381" y="224172"/>
                      <a:pt x="0" y="182791"/>
                      <a:pt x="0" y="131745"/>
                    </a:cubicBezTo>
                    <a:lnTo>
                      <a:pt x="0" y="92426"/>
                    </a:lnTo>
                    <a:cubicBezTo>
                      <a:pt x="0" y="41381"/>
                      <a:pt x="41381" y="0"/>
                      <a:pt x="92426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7" id="27"/>
              <p:cNvSpPr txBox="true"/>
              <p:nvPr/>
            </p:nvSpPr>
            <p:spPr>
              <a:xfrm>
                <a:off x="0" y="-76200"/>
                <a:ext cx="1125116" cy="30037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8" id="28"/>
            <p:cNvSpPr txBox="true"/>
            <p:nvPr/>
          </p:nvSpPr>
          <p:spPr>
            <a:xfrm rot="0">
              <a:off x="143738" y="202394"/>
              <a:ext cx="5408426" cy="73960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66"/>
                </a:lnSpc>
              </a:pPr>
              <a:r>
                <a:rPr lang="en-US" sz="37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Хищници</a:t>
              </a:r>
            </a:p>
          </p:txBody>
        </p:sp>
      </p:grpSp>
      <p:sp>
        <p:nvSpPr>
          <p:cNvPr name="TextBox 29" id="29"/>
          <p:cNvSpPr txBox="true"/>
          <p:nvPr/>
        </p:nvSpPr>
        <p:spPr>
          <a:xfrm rot="0">
            <a:off x="6671365" y="4484370"/>
            <a:ext cx="4945271" cy="12515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Хранят се с други животни.</a:t>
            </a:r>
          </a:p>
        </p:txBody>
      </p:sp>
      <p:grpSp>
        <p:nvGrpSpPr>
          <p:cNvPr name="Group 30" id="30"/>
          <p:cNvGrpSpPr/>
          <p:nvPr/>
        </p:nvGrpSpPr>
        <p:grpSpPr>
          <a:xfrm rot="0">
            <a:off x="12595316" y="3753303"/>
            <a:ext cx="5260738" cy="2894641"/>
            <a:chOff x="0" y="0"/>
            <a:chExt cx="1911997" cy="1052047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1911997" cy="1052047"/>
            </a:xfrm>
            <a:custGeom>
              <a:avLst/>
              <a:gdLst/>
              <a:ahLst/>
              <a:cxnLst/>
              <a:rect r="r" b="b" t="t" l="l"/>
              <a:pathLst>
                <a:path h="1052047" w="1911997">
                  <a:moveTo>
                    <a:pt x="75054" y="0"/>
                  </a:moveTo>
                  <a:lnTo>
                    <a:pt x="1836943" y="0"/>
                  </a:lnTo>
                  <a:cubicBezTo>
                    <a:pt x="1856849" y="0"/>
                    <a:pt x="1875939" y="7907"/>
                    <a:pt x="1890014" y="21983"/>
                  </a:cubicBezTo>
                  <a:cubicBezTo>
                    <a:pt x="1904090" y="36058"/>
                    <a:pt x="1911997" y="55148"/>
                    <a:pt x="1911997" y="75054"/>
                  </a:cubicBezTo>
                  <a:lnTo>
                    <a:pt x="1911997" y="976994"/>
                  </a:lnTo>
                  <a:cubicBezTo>
                    <a:pt x="1911997" y="1018445"/>
                    <a:pt x="1878395" y="1052047"/>
                    <a:pt x="1836943" y="1052047"/>
                  </a:cubicBezTo>
                  <a:lnTo>
                    <a:pt x="75054" y="1052047"/>
                  </a:lnTo>
                  <a:cubicBezTo>
                    <a:pt x="33603" y="1052047"/>
                    <a:pt x="0" y="1018445"/>
                    <a:pt x="0" y="976994"/>
                  </a:cubicBezTo>
                  <a:lnTo>
                    <a:pt x="0" y="75054"/>
                  </a:lnTo>
                  <a:cubicBezTo>
                    <a:pt x="0" y="33603"/>
                    <a:pt x="33603" y="0"/>
                    <a:pt x="75054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0" y="-57150"/>
              <a:ext cx="1911997" cy="11091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13089721" y="3291025"/>
            <a:ext cx="4271926" cy="851152"/>
            <a:chOff x="0" y="0"/>
            <a:chExt cx="5695901" cy="1134869"/>
          </a:xfrm>
        </p:grpSpPr>
        <p:grpSp>
          <p:nvGrpSpPr>
            <p:cNvPr name="Group 34" id="34"/>
            <p:cNvGrpSpPr/>
            <p:nvPr/>
          </p:nvGrpSpPr>
          <p:grpSpPr>
            <a:xfrm rot="0">
              <a:off x="0" y="0"/>
              <a:ext cx="5695901" cy="1134869"/>
              <a:chOff x="0" y="0"/>
              <a:chExt cx="1125116" cy="224172"/>
            </a:xfrm>
          </p:grpSpPr>
          <p:sp>
            <p:nvSpPr>
              <p:cNvPr name="Freeform 35" id="35"/>
              <p:cNvSpPr/>
              <p:nvPr/>
            </p:nvSpPr>
            <p:spPr>
              <a:xfrm flipH="false" flipV="false" rot="0">
                <a:off x="0" y="0"/>
                <a:ext cx="1125116" cy="224172"/>
              </a:xfrm>
              <a:custGeom>
                <a:avLst/>
                <a:gdLst/>
                <a:ahLst/>
                <a:cxnLst/>
                <a:rect r="r" b="b" t="t" l="l"/>
                <a:pathLst>
                  <a:path h="224172" w="1125116">
                    <a:moveTo>
                      <a:pt x="92426" y="0"/>
                    </a:moveTo>
                    <a:lnTo>
                      <a:pt x="1032690" y="0"/>
                    </a:lnTo>
                    <a:cubicBezTo>
                      <a:pt x="1083736" y="0"/>
                      <a:pt x="1125116" y="41381"/>
                      <a:pt x="1125116" y="92426"/>
                    </a:cubicBezTo>
                    <a:lnTo>
                      <a:pt x="1125116" y="131745"/>
                    </a:lnTo>
                    <a:cubicBezTo>
                      <a:pt x="1125116" y="182791"/>
                      <a:pt x="1083736" y="224172"/>
                      <a:pt x="1032690" y="224172"/>
                    </a:cubicBezTo>
                    <a:lnTo>
                      <a:pt x="92426" y="224172"/>
                    </a:lnTo>
                    <a:cubicBezTo>
                      <a:pt x="41381" y="224172"/>
                      <a:pt x="0" y="182791"/>
                      <a:pt x="0" y="131745"/>
                    </a:cubicBezTo>
                    <a:lnTo>
                      <a:pt x="0" y="92426"/>
                    </a:lnTo>
                    <a:cubicBezTo>
                      <a:pt x="0" y="41381"/>
                      <a:pt x="41381" y="0"/>
                      <a:pt x="92426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6" id="36"/>
              <p:cNvSpPr txBox="true"/>
              <p:nvPr/>
            </p:nvSpPr>
            <p:spPr>
              <a:xfrm>
                <a:off x="0" y="-76200"/>
                <a:ext cx="1125116" cy="30037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7" id="37"/>
            <p:cNvSpPr txBox="true"/>
            <p:nvPr/>
          </p:nvSpPr>
          <p:spPr>
            <a:xfrm rot="0">
              <a:off x="143738" y="202394"/>
              <a:ext cx="5408426" cy="73960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66"/>
                </a:lnSpc>
              </a:pPr>
              <a:r>
                <a:rPr lang="en-US" sz="37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Всеядни</a:t>
              </a:r>
            </a:p>
          </p:txBody>
        </p:sp>
      </p:grpSp>
      <p:sp>
        <p:nvSpPr>
          <p:cNvPr name="TextBox 38" id="38"/>
          <p:cNvSpPr txBox="true"/>
          <p:nvPr/>
        </p:nvSpPr>
        <p:spPr>
          <a:xfrm rot="0">
            <a:off x="12755444" y="4541493"/>
            <a:ext cx="4945271" cy="12515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Приемат и растителна, и животинска храна.</a:t>
            </a:r>
          </a:p>
        </p:txBody>
      </p:sp>
      <p:grpSp>
        <p:nvGrpSpPr>
          <p:cNvPr name="Group 39" id="39"/>
          <p:cNvGrpSpPr/>
          <p:nvPr/>
        </p:nvGrpSpPr>
        <p:grpSpPr>
          <a:xfrm rot="0">
            <a:off x="3538278" y="7387845"/>
            <a:ext cx="5260738" cy="2613314"/>
            <a:chOff x="0" y="0"/>
            <a:chExt cx="1911997" cy="94980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1911997" cy="949800"/>
            </a:xfrm>
            <a:custGeom>
              <a:avLst/>
              <a:gdLst/>
              <a:ahLst/>
              <a:cxnLst/>
              <a:rect r="r" b="b" t="t" l="l"/>
              <a:pathLst>
                <a:path h="949800" w="1911997">
                  <a:moveTo>
                    <a:pt x="75054" y="0"/>
                  </a:moveTo>
                  <a:lnTo>
                    <a:pt x="1836943" y="0"/>
                  </a:lnTo>
                  <a:cubicBezTo>
                    <a:pt x="1856849" y="0"/>
                    <a:pt x="1875939" y="7907"/>
                    <a:pt x="1890014" y="21983"/>
                  </a:cubicBezTo>
                  <a:cubicBezTo>
                    <a:pt x="1904090" y="36058"/>
                    <a:pt x="1911997" y="55148"/>
                    <a:pt x="1911997" y="75054"/>
                  </a:cubicBezTo>
                  <a:lnTo>
                    <a:pt x="1911997" y="874746"/>
                  </a:lnTo>
                  <a:cubicBezTo>
                    <a:pt x="1911997" y="916197"/>
                    <a:pt x="1878395" y="949800"/>
                    <a:pt x="1836943" y="949800"/>
                  </a:cubicBezTo>
                  <a:lnTo>
                    <a:pt x="75054" y="949800"/>
                  </a:lnTo>
                  <a:cubicBezTo>
                    <a:pt x="55148" y="949800"/>
                    <a:pt x="36058" y="941893"/>
                    <a:pt x="21983" y="927817"/>
                  </a:cubicBezTo>
                  <a:cubicBezTo>
                    <a:pt x="7907" y="913742"/>
                    <a:pt x="0" y="894652"/>
                    <a:pt x="0" y="874746"/>
                  </a:cubicBezTo>
                  <a:lnTo>
                    <a:pt x="0" y="75054"/>
                  </a:lnTo>
                  <a:cubicBezTo>
                    <a:pt x="0" y="33603"/>
                    <a:pt x="33603" y="0"/>
                    <a:pt x="75054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41" id="41"/>
            <p:cNvSpPr txBox="true"/>
            <p:nvPr/>
          </p:nvSpPr>
          <p:spPr>
            <a:xfrm>
              <a:off x="0" y="-57150"/>
              <a:ext cx="1911997" cy="10069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42" id="42"/>
          <p:cNvGrpSpPr/>
          <p:nvPr/>
        </p:nvGrpSpPr>
        <p:grpSpPr>
          <a:xfrm rot="0">
            <a:off x="4032684" y="6962269"/>
            <a:ext cx="4271926" cy="851152"/>
            <a:chOff x="0" y="0"/>
            <a:chExt cx="5695901" cy="1134869"/>
          </a:xfrm>
        </p:grpSpPr>
        <p:grpSp>
          <p:nvGrpSpPr>
            <p:cNvPr name="Group 43" id="43"/>
            <p:cNvGrpSpPr/>
            <p:nvPr/>
          </p:nvGrpSpPr>
          <p:grpSpPr>
            <a:xfrm rot="0">
              <a:off x="0" y="0"/>
              <a:ext cx="5695901" cy="1134869"/>
              <a:chOff x="0" y="0"/>
              <a:chExt cx="1125116" cy="224172"/>
            </a:xfrm>
          </p:grpSpPr>
          <p:sp>
            <p:nvSpPr>
              <p:cNvPr name="Freeform 44" id="44"/>
              <p:cNvSpPr/>
              <p:nvPr/>
            </p:nvSpPr>
            <p:spPr>
              <a:xfrm flipH="false" flipV="false" rot="0">
                <a:off x="0" y="0"/>
                <a:ext cx="1125116" cy="224172"/>
              </a:xfrm>
              <a:custGeom>
                <a:avLst/>
                <a:gdLst/>
                <a:ahLst/>
                <a:cxnLst/>
                <a:rect r="r" b="b" t="t" l="l"/>
                <a:pathLst>
                  <a:path h="224172" w="1125116">
                    <a:moveTo>
                      <a:pt x="92426" y="0"/>
                    </a:moveTo>
                    <a:lnTo>
                      <a:pt x="1032690" y="0"/>
                    </a:lnTo>
                    <a:cubicBezTo>
                      <a:pt x="1083736" y="0"/>
                      <a:pt x="1125116" y="41381"/>
                      <a:pt x="1125116" y="92426"/>
                    </a:cubicBezTo>
                    <a:lnTo>
                      <a:pt x="1125116" y="131745"/>
                    </a:lnTo>
                    <a:cubicBezTo>
                      <a:pt x="1125116" y="182791"/>
                      <a:pt x="1083736" y="224172"/>
                      <a:pt x="1032690" y="224172"/>
                    </a:cubicBezTo>
                    <a:lnTo>
                      <a:pt x="92426" y="224172"/>
                    </a:lnTo>
                    <a:cubicBezTo>
                      <a:pt x="41381" y="224172"/>
                      <a:pt x="0" y="182791"/>
                      <a:pt x="0" y="131745"/>
                    </a:cubicBezTo>
                    <a:lnTo>
                      <a:pt x="0" y="92426"/>
                    </a:lnTo>
                    <a:cubicBezTo>
                      <a:pt x="0" y="41381"/>
                      <a:pt x="41381" y="0"/>
                      <a:pt x="92426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5" id="45"/>
              <p:cNvSpPr txBox="true"/>
              <p:nvPr/>
            </p:nvSpPr>
            <p:spPr>
              <a:xfrm>
                <a:off x="0" y="-76200"/>
                <a:ext cx="1125116" cy="30037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6" id="46"/>
            <p:cNvSpPr txBox="true"/>
            <p:nvPr/>
          </p:nvSpPr>
          <p:spPr>
            <a:xfrm rot="0">
              <a:off x="143738" y="202394"/>
              <a:ext cx="5408426" cy="73960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66"/>
                </a:lnSpc>
              </a:pPr>
              <a:r>
                <a:rPr lang="en-US" sz="37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Паразити</a:t>
              </a:r>
            </a:p>
          </p:txBody>
        </p:sp>
      </p:grpSp>
      <p:sp>
        <p:nvSpPr>
          <p:cNvPr name="TextBox 47" id="47"/>
          <p:cNvSpPr txBox="true"/>
          <p:nvPr/>
        </p:nvSpPr>
        <p:spPr>
          <a:xfrm rot="0">
            <a:off x="3696012" y="8006714"/>
            <a:ext cx="4945271" cy="18897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Извличат хранителни вещества от живи гостоприемници.</a:t>
            </a:r>
          </a:p>
        </p:txBody>
      </p:sp>
      <p:grpSp>
        <p:nvGrpSpPr>
          <p:cNvPr name="Group 48" id="48"/>
          <p:cNvGrpSpPr/>
          <p:nvPr/>
        </p:nvGrpSpPr>
        <p:grpSpPr>
          <a:xfrm rot="0">
            <a:off x="9757812" y="7387845"/>
            <a:ext cx="5260738" cy="2613314"/>
            <a:chOff x="0" y="0"/>
            <a:chExt cx="1911997" cy="949800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0" y="0"/>
              <a:ext cx="1911997" cy="949800"/>
            </a:xfrm>
            <a:custGeom>
              <a:avLst/>
              <a:gdLst/>
              <a:ahLst/>
              <a:cxnLst/>
              <a:rect r="r" b="b" t="t" l="l"/>
              <a:pathLst>
                <a:path h="949800" w="1911997">
                  <a:moveTo>
                    <a:pt x="75054" y="0"/>
                  </a:moveTo>
                  <a:lnTo>
                    <a:pt x="1836943" y="0"/>
                  </a:lnTo>
                  <a:cubicBezTo>
                    <a:pt x="1856849" y="0"/>
                    <a:pt x="1875939" y="7907"/>
                    <a:pt x="1890014" y="21983"/>
                  </a:cubicBezTo>
                  <a:cubicBezTo>
                    <a:pt x="1904090" y="36058"/>
                    <a:pt x="1911997" y="55148"/>
                    <a:pt x="1911997" y="75054"/>
                  </a:cubicBezTo>
                  <a:lnTo>
                    <a:pt x="1911997" y="874746"/>
                  </a:lnTo>
                  <a:cubicBezTo>
                    <a:pt x="1911997" y="916197"/>
                    <a:pt x="1878395" y="949800"/>
                    <a:pt x="1836943" y="949800"/>
                  </a:cubicBezTo>
                  <a:lnTo>
                    <a:pt x="75054" y="949800"/>
                  </a:lnTo>
                  <a:cubicBezTo>
                    <a:pt x="55148" y="949800"/>
                    <a:pt x="36058" y="941893"/>
                    <a:pt x="21983" y="927817"/>
                  </a:cubicBezTo>
                  <a:cubicBezTo>
                    <a:pt x="7907" y="913742"/>
                    <a:pt x="0" y="894652"/>
                    <a:pt x="0" y="874746"/>
                  </a:cubicBezTo>
                  <a:lnTo>
                    <a:pt x="0" y="75054"/>
                  </a:lnTo>
                  <a:cubicBezTo>
                    <a:pt x="0" y="33603"/>
                    <a:pt x="33603" y="0"/>
                    <a:pt x="75054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50" id="50"/>
            <p:cNvSpPr txBox="true"/>
            <p:nvPr/>
          </p:nvSpPr>
          <p:spPr>
            <a:xfrm>
              <a:off x="0" y="-57150"/>
              <a:ext cx="1911997" cy="10069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1" id="51"/>
          <p:cNvGrpSpPr/>
          <p:nvPr/>
        </p:nvGrpSpPr>
        <p:grpSpPr>
          <a:xfrm rot="0">
            <a:off x="10252218" y="6962269"/>
            <a:ext cx="4271926" cy="851152"/>
            <a:chOff x="0" y="0"/>
            <a:chExt cx="5695901" cy="1134869"/>
          </a:xfrm>
        </p:grpSpPr>
        <p:grpSp>
          <p:nvGrpSpPr>
            <p:cNvPr name="Group 52" id="52"/>
            <p:cNvGrpSpPr/>
            <p:nvPr/>
          </p:nvGrpSpPr>
          <p:grpSpPr>
            <a:xfrm rot="0">
              <a:off x="0" y="0"/>
              <a:ext cx="5695901" cy="1134869"/>
              <a:chOff x="0" y="0"/>
              <a:chExt cx="1125116" cy="224172"/>
            </a:xfrm>
          </p:grpSpPr>
          <p:sp>
            <p:nvSpPr>
              <p:cNvPr name="Freeform 53" id="53"/>
              <p:cNvSpPr/>
              <p:nvPr/>
            </p:nvSpPr>
            <p:spPr>
              <a:xfrm flipH="false" flipV="false" rot="0">
                <a:off x="0" y="0"/>
                <a:ext cx="1125116" cy="224172"/>
              </a:xfrm>
              <a:custGeom>
                <a:avLst/>
                <a:gdLst/>
                <a:ahLst/>
                <a:cxnLst/>
                <a:rect r="r" b="b" t="t" l="l"/>
                <a:pathLst>
                  <a:path h="224172" w="1125116">
                    <a:moveTo>
                      <a:pt x="92426" y="0"/>
                    </a:moveTo>
                    <a:lnTo>
                      <a:pt x="1032690" y="0"/>
                    </a:lnTo>
                    <a:cubicBezTo>
                      <a:pt x="1083736" y="0"/>
                      <a:pt x="1125116" y="41381"/>
                      <a:pt x="1125116" y="92426"/>
                    </a:cubicBezTo>
                    <a:lnTo>
                      <a:pt x="1125116" y="131745"/>
                    </a:lnTo>
                    <a:cubicBezTo>
                      <a:pt x="1125116" y="182791"/>
                      <a:pt x="1083736" y="224172"/>
                      <a:pt x="1032690" y="224172"/>
                    </a:cubicBezTo>
                    <a:lnTo>
                      <a:pt x="92426" y="224172"/>
                    </a:lnTo>
                    <a:cubicBezTo>
                      <a:pt x="41381" y="224172"/>
                      <a:pt x="0" y="182791"/>
                      <a:pt x="0" y="131745"/>
                    </a:cubicBezTo>
                    <a:lnTo>
                      <a:pt x="0" y="92426"/>
                    </a:lnTo>
                    <a:cubicBezTo>
                      <a:pt x="0" y="41381"/>
                      <a:pt x="41381" y="0"/>
                      <a:pt x="92426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54" id="54"/>
              <p:cNvSpPr txBox="true"/>
              <p:nvPr/>
            </p:nvSpPr>
            <p:spPr>
              <a:xfrm>
                <a:off x="0" y="-76200"/>
                <a:ext cx="1125116" cy="30037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55" id="55"/>
            <p:cNvSpPr txBox="true"/>
            <p:nvPr/>
          </p:nvSpPr>
          <p:spPr>
            <a:xfrm rot="0">
              <a:off x="143738" y="202394"/>
              <a:ext cx="5408426" cy="73960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66"/>
                </a:lnSpc>
              </a:pPr>
              <a:r>
                <a:rPr lang="en-US" sz="37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Мършоядни</a:t>
              </a:r>
            </a:p>
          </p:txBody>
        </p:sp>
      </p:grpSp>
      <p:sp>
        <p:nvSpPr>
          <p:cNvPr name="TextBox 56" id="56"/>
          <p:cNvSpPr txBox="true"/>
          <p:nvPr/>
        </p:nvSpPr>
        <p:spPr>
          <a:xfrm rot="0">
            <a:off x="9925070" y="8006714"/>
            <a:ext cx="4945271" cy="12515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Хранят се с мъртви организми.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5199268" y="0"/>
            <a:ext cx="3088732" cy="3193864"/>
          </a:xfrm>
          <a:custGeom>
            <a:avLst/>
            <a:gdLst/>
            <a:ahLst/>
            <a:cxnLst/>
            <a:rect r="r" b="b" t="t" l="l"/>
            <a:pathLst>
              <a:path h="3193864" w="3088732">
                <a:moveTo>
                  <a:pt x="0" y="0"/>
                </a:moveTo>
                <a:lnTo>
                  <a:pt x="3088732" y="0"/>
                </a:lnTo>
                <a:lnTo>
                  <a:pt x="3088732" y="3193864"/>
                </a:lnTo>
                <a:lnTo>
                  <a:pt x="0" y="31938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8363265" y="135513"/>
            <a:ext cx="1561471" cy="1661139"/>
          </a:xfrm>
          <a:custGeom>
            <a:avLst/>
            <a:gdLst/>
            <a:ahLst/>
            <a:cxnLst/>
            <a:rect r="r" b="b" t="t" l="l"/>
            <a:pathLst>
              <a:path h="1661139" w="1561471">
                <a:moveTo>
                  <a:pt x="0" y="0"/>
                </a:moveTo>
                <a:lnTo>
                  <a:pt x="1561470" y="0"/>
                </a:lnTo>
                <a:lnTo>
                  <a:pt x="1561470" y="1661139"/>
                </a:lnTo>
                <a:lnTo>
                  <a:pt x="0" y="16611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9144000" y="2951547"/>
            <a:ext cx="8115300" cy="6986635"/>
            <a:chOff x="0" y="0"/>
            <a:chExt cx="2949478" cy="2539269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949478" cy="2539269"/>
            </a:xfrm>
            <a:custGeom>
              <a:avLst/>
              <a:gdLst/>
              <a:ahLst/>
              <a:cxnLst/>
              <a:rect r="r" b="b" t="t" l="l"/>
              <a:pathLst>
                <a:path h="2539269" w="2949478">
                  <a:moveTo>
                    <a:pt x="48654" y="0"/>
                  </a:moveTo>
                  <a:lnTo>
                    <a:pt x="2900825" y="0"/>
                  </a:lnTo>
                  <a:cubicBezTo>
                    <a:pt x="2913728" y="0"/>
                    <a:pt x="2926104" y="5126"/>
                    <a:pt x="2935228" y="14250"/>
                  </a:cubicBezTo>
                  <a:cubicBezTo>
                    <a:pt x="2944352" y="23375"/>
                    <a:pt x="2949478" y="35750"/>
                    <a:pt x="2949478" y="48654"/>
                  </a:cubicBezTo>
                  <a:lnTo>
                    <a:pt x="2949478" y="2490615"/>
                  </a:lnTo>
                  <a:cubicBezTo>
                    <a:pt x="2949478" y="2517486"/>
                    <a:pt x="2927695" y="2539269"/>
                    <a:pt x="2900825" y="2539269"/>
                  </a:cubicBezTo>
                  <a:lnTo>
                    <a:pt x="48654" y="2539269"/>
                  </a:lnTo>
                  <a:cubicBezTo>
                    <a:pt x="21783" y="2539269"/>
                    <a:pt x="0" y="2517486"/>
                    <a:pt x="0" y="2490615"/>
                  </a:cubicBezTo>
                  <a:lnTo>
                    <a:pt x="0" y="48654"/>
                  </a:lnTo>
                  <a:cubicBezTo>
                    <a:pt x="0" y="21783"/>
                    <a:pt x="21783" y="0"/>
                    <a:pt x="48654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133350"/>
              <a:ext cx="2949478" cy="267261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9512466" y="966083"/>
            <a:ext cx="7378367" cy="2306572"/>
            <a:chOff x="0" y="0"/>
            <a:chExt cx="9837823" cy="3075429"/>
          </a:xfrm>
        </p:grpSpPr>
        <p:grpSp>
          <p:nvGrpSpPr>
            <p:cNvPr name="Group 10" id="10"/>
            <p:cNvGrpSpPr/>
            <p:nvPr/>
          </p:nvGrpSpPr>
          <p:grpSpPr>
            <a:xfrm rot="0">
              <a:off x="0" y="0"/>
              <a:ext cx="9837823" cy="3075429"/>
              <a:chOff x="0" y="0"/>
              <a:chExt cx="1943274" cy="607492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943274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1943274">
                    <a:moveTo>
                      <a:pt x="53513" y="0"/>
                    </a:moveTo>
                    <a:lnTo>
                      <a:pt x="1889761" y="0"/>
                    </a:lnTo>
                    <a:cubicBezTo>
                      <a:pt x="1903953" y="0"/>
                      <a:pt x="1917565" y="5638"/>
                      <a:pt x="1927600" y="15674"/>
                    </a:cubicBezTo>
                    <a:cubicBezTo>
                      <a:pt x="1937636" y="25709"/>
                      <a:pt x="1943274" y="39320"/>
                      <a:pt x="1943274" y="53513"/>
                    </a:cubicBezTo>
                    <a:lnTo>
                      <a:pt x="1943274" y="553979"/>
                    </a:lnTo>
                    <a:cubicBezTo>
                      <a:pt x="1943274" y="583534"/>
                      <a:pt x="1919315" y="607492"/>
                      <a:pt x="1889761" y="607492"/>
                    </a:cubicBezTo>
                    <a:lnTo>
                      <a:pt x="53513" y="607492"/>
                    </a:lnTo>
                    <a:cubicBezTo>
                      <a:pt x="23959" y="607492"/>
                      <a:pt x="0" y="583534"/>
                      <a:pt x="0" y="553979"/>
                    </a:cubicBezTo>
                    <a:lnTo>
                      <a:pt x="0" y="53513"/>
                    </a:lnTo>
                    <a:cubicBezTo>
                      <a:pt x="0" y="23959"/>
                      <a:pt x="23959" y="0"/>
                      <a:pt x="53513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76200"/>
                <a:ext cx="1943274" cy="68369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3" id="13"/>
            <p:cNvSpPr txBox="true"/>
            <p:nvPr/>
          </p:nvSpPr>
          <p:spPr>
            <a:xfrm rot="0">
              <a:off x="496520" y="192869"/>
              <a:ext cx="8844783" cy="26896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905"/>
                </a:lnSpc>
              </a:pPr>
              <a:r>
                <a:rPr lang="en-US" sz="66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Хранене при растенията</a:t>
              </a: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9472460" y="3448227"/>
            <a:ext cx="7418374" cy="61690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99"/>
              </a:lnSpc>
            </a:pP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Растенията</a:t>
            </a: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 сами произвеждат храната си.</a:t>
            </a:r>
          </a:p>
          <a:p>
            <a:pPr algn="l">
              <a:lnSpc>
                <a:spcPts val="4899"/>
              </a:lnSpc>
            </a:pPr>
          </a:p>
          <a:p>
            <a:pPr algn="l">
              <a:lnSpc>
                <a:spcPts val="4899"/>
              </a:lnSpc>
            </a:pP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Те използват:</a:t>
            </a:r>
          </a:p>
          <a:p>
            <a:pPr algn="l" marL="755644" indent="-377822" lvl="1">
              <a:lnSpc>
                <a:spcPts val="4899"/>
              </a:lnSpc>
              <a:buFont typeface="Arial"/>
              <a:buChar char="•"/>
            </a:pP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вода</a:t>
            </a:r>
          </a:p>
          <a:p>
            <a:pPr algn="l" marL="755644" indent="-377822" lvl="1">
              <a:lnSpc>
                <a:spcPts val="4899"/>
              </a:lnSpc>
              <a:buFont typeface="Arial"/>
              <a:buChar char="•"/>
            </a:pP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въглероден диоксид</a:t>
            </a:r>
          </a:p>
          <a:p>
            <a:pPr algn="l" marL="755644" indent="-377822" lvl="1">
              <a:lnSpc>
                <a:spcPts val="4899"/>
              </a:lnSpc>
              <a:buFont typeface="Arial"/>
              <a:buChar char="•"/>
            </a:pP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слънчева светлина</a:t>
            </a:r>
          </a:p>
          <a:p>
            <a:pPr algn="l">
              <a:lnSpc>
                <a:spcPts val="4899"/>
              </a:lnSpc>
            </a:pPr>
          </a:p>
          <a:p>
            <a:pPr algn="l">
              <a:lnSpc>
                <a:spcPts val="4899"/>
              </a:lnSpc>
            </a:pP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Този тип хранене се нарича самостойно.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-512543" y="-392401"/>
            <a:ext cx="9407524" cy="10694748"/>
            <a:chOff x="0" y="0"/>
            <a:chExt cx="12543365" cy="14259663"/>
          </a:xfrm>
        </p:grpSpPr>
        <p:sp>
          <p:nvSpPr>
            <p:cNvPr name="Freeform 16" id="16"/>
            <p:cNvSpPr/>
            <p:nvPr/>
          </p:nvSpPr>
          <p:spPr>
            <a:xfrm flipH="true" flipV="false" rot="0">
              <a:off x="683390" y="11435850"/>
              <a:ext cx="4099911" cy="2823814"/>
            </a:xfrm>
            <a:custGeom>
              <a:avLst/>
              <a:gdLst/>
              <a:ahLst/>
              <a:cxnLst/>
              <a:rect r="r" b="b" t="t" l="l"/>
              <a:pathLst>
                <a:path h="2823814" w="4099911">
                  <a:moveTo>
                    <a:pt x="4099911" y="0"/>
                  </a:moveTo>
                  <a:lnTo>
                    <a:pt x="0" y="0"/>
                  </a:lnTo>
                  <a:lnTo>
                    <a:pt x="0" y="2823813"/>
                  </a:lnTo>
                  <a:lnTo>
                    <a:pt x="4099911" y="2823813"/>
                  </a:lnTo>
                  <a:lnTo>
                    <a:pt x="4099911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-10726226">
              <a:off x="419600" y="26101"/>
              <a:ext cx="2471029" cy="3570422"/>
            </a:xfrm>
            <a:custGeom>
              <a:avLst/>
              <a:gdLst/>
              <a:ahLst/>
              <a:cxnLst/>
              <a:rect r="r" b="b" t="t" l="l"/>
              <a:pathLst>
                <a:path h="3570422" w="2471029">
                  <a:moveTo>
                    <a:pt x="0" y="0"/>
                  </a:moveTo>
                  <a:lnTo>
                    <a:pt x="2471029" y="0"/>
                  </a:lnTo>
                  <a:lnTo>
                    <a:pt x="2471029" y="3570422"/>
                  </a:lnTo>
                  <a:lnTo>
                    <a:pt x="0" y="35704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0" y="1260091"/>
              <a:ext cx="12310667" cy="12514020"/>
            </a:xfrm>
            <a:custGeom>
              <a:avLst/>
              <a:gdLst/>
              <a:ahLst/>
              <a:cxnLst/>
              <a:rect r="r" b="b" t="t" l="l"/>
              <a:pathLst>
                <a:path h="12514020" w="12310667">
                  <a:moveTo>
                    <a:pt x="0" y="0"/>
                  </a:moveTo>
                  <a:lnTo>
                    <a:pt x="12310667" y="0"/>
                  </a:lnTo>
                  <a:lnTo>
                    <a:pt x="12310667" y="12514019"/>
                  </a:lnTo>
                  <a:lnTo>
                    <a:pt x="0" y="1251401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8783967" y="2852292"/>
              <a:ext cx="2983998" cy="3037148"/>
            </a:xfrm>
            <a:custGeom>
              <a:avLst/>
              <a:gdLst/>
              <a:ahLst/>
              <a:cxnLst/>
              <a:rect r="r" b="b" t="t" l="l"/>
              <a:pathLst>
                <a:path h="3037148" w="2983998">
                  <a:moveTo>
                    <a:pt x="0" y="0"/>
                  </a:moveTo>
                  <a:lnTo>
                    <a:pt x="2983997" y="0"/>
                  </a:lnTo>
                  <a:lnTo>
                    <a:pt x="2983997" y="3037148"/>
                  </a:lnTo>
                  <a:lnTo>
                    <a:pt x="0" y="30371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2067690" y="6604072"/>
              <a:ext cx="2950509" cy="2673899"/>
            </a:xfrm>
            <a:custGeom>
              <a:avLst/>
              <a:gdLst/>
              <a:ahLst/>
              <a:cxnLst/>
              <a:rect r="r" b="b" t="t" l="l"/>
              <a:pathLst>
                <a:path h="2673899" w="2950509">
                  <a:moveTo>
                    <a:pt x="0" y="0"/>
                  </a:moveTo>
                  <a:lnTo>
                    <a:pt x="2950510" y="0"/>
                  </a:lnTo>
                  <a:lnTo>
                    <a:pt x="2950510" y="2673899"/>
                  </a:lnTo>
                  <a:lnTo>
                    <a:pt x="0" y="267389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3422593" y="10848379"/>
              <a:ext cx="1646407" cy="2243825"/>
            </a:xfrm>
            <a:custGeom>
              <a:avLst/>
              <a:gdLst/>
              <a:ahLst/>
              <a:cxnLst/>
              <a:rect r="r" b="b" t="t" l="l"/>
              <a:pathLst>
                <a:path h="2243825" w="1646407">
                  <a:moveTo>
                    <a:pt x="0" y="0"/>
                  </a:moveTo>
                  <a:lnTo>
                    <a:pt x="1646407" y="0"/>
                  </a:lnTo>
                  <a:lnTo>
                    <a:pt x="1646407" y="2243826"/>
                  </a:lnTo>
                  <a:lnTo>
                    <a:pt x="0" y="22438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grpSp>
          <p:nvGrpSpPr>
            <p:cNvPr name="Group 22" id="22"/>
            <p:cNvGrpSpPr/>
            <p:nvPr/>
          </p:nvGrpSpPr>
          <p:grpSpPr>
            <a:xfrm rot="0">
              <a:off x="9275749" y="8616680"/>
              <a:ext cx="3034918" cy="1277810"/>
              <a:chOff x="0" y="0"/>
              <a:chExt cx="1638406" cy="689829"/>
            </a:xfrm>
          </p:grpSpPr>
          <p:sp>
            <p:nvSpPr>
              <p:cNvPr name="Freeform 23" id="23"/>
              <p:cNvSpPr/>
              <p:nvPr/>
            </p:nvSpPr>
            <p:spPr>
              <a:xfrm flipH="false" flipV="false" rot="0">
                <a:off x="0" y="0"/>
                <a:ext cx="1638407" cy="689828"/>
              </a:xfrm>
              <a:custGeom>
                <a:avLst/>
                <a:gdLst/>
                <a:ahLst/>
                <a:cxnLst/>
                <a:rect r="r" b="b" t="t" l="l"/>
                <a:pathLst>
                  <a:path h="689828" w="1638407">
                    <a:moveTo>
                      <a:pt x="173465" y="0"/>
                    </a:moveTo>
                    <a:lnTo>
                      <a:pt x="1464942" y="0"/>
                    </a:lnTo>
                    <a:cubicBezTo>
                      <a:pt x="1560744" y="0"/>
                      <a:pt x="1638407" y="77663"/>
                      <a:pt x="1638407" y="173465"/>
                    </a:cubicBezTo>
                    <a:lnTo>
                      <a:pt x="1638407" y="516364"/>
                    </a:lnTo>
                    <a:cubicBezTo>
                      <a:pt x="1638407" y="612166"/>
                      <a:pt x="1560744" y="689828"/>
                      <a:pt x="1464942" y="689828"/>
                    </a:cubicBezTo>
                    <a:lnTo>
                      <a:pt x="173465" y="689828"/>
                    </a:lnTo>
                    <a:cubicBezTo>
                      <a:pt x="127459" y="689828"/>
                      <a:pt x="83337" y="671553"/>
                      <a:pt x="50807" y="639022"/>
                    </a:cubicBezTo>
                    <a:cubicBezTo>
                      <a:pt x="18276" y="606491"/>
                      <a:pt x="0" y="562370"/>
                      <a:pt x="0" y="516364"/>
                    </a:cubicBezTo>
                    <a:lnTo>
                      <a:pt x="0" y="173465"/>
                    </a:lnTo>
                    <a:cubicBezTo>
                      <a:pt x="0" y="77663"/>
                      <a:pt x="77663" y="0"/>
                      <a:pt x="173465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4" id="24"/>
              <p:cNvSpPr txBox="true"/>
              <p:nvPr/>
            </p:nvSpPr>
            <p:spPr>
              <a:xfrm>
                <a:off x="0" y="-76200"/>
                <a:ext cx="1638406" cy="766029"/>
              </a:xfrm>
              <a:prstGeom prst="rect">
                <a:avLst/>
              </a:prstGeom>
            </p:spPr>
            <p:txBody>
              <a:bodyPr anchor="ctr" rtlCol="false" tIns="18588" lIns="18588" bIns="18588" rIns="18588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5" id="25"/>
            <p:cNvSpPr txBox="true"/>
            <p:nvPr/>
          </p:nvSpPr>
          <p:spPr>
            <a:xfrm rot="0">
              <a:off x="9043050" y="8935754"/>
              <a:ext cx="3500315" cy="64918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36"/>
                </a:lnSpc>
              </a:pPr>
              <a:r>
                <a:rPr lang="en-US" sz="325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Глюкоза</a:t>
              </a:r>
            </a:p>
          </p:txBody>
        </p:sp>
      </p:grp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0" y="6187547"/>
            <a:ext cx="4559474" cy="4114800"/>
          </a:xfrm>
          <a:custGeom>
            <a:avLst/>
            <a:gdLst/>
            <a:ahLst/>
            <a:cxnLst/>
            <a:rect r="r" b="b" t="t" l="l"/>
            <a:pathLst>
              <a:path h="4114800" w="4559474">
                <a:moveTo>
                  <a:pt x="0" y="0"/>
                </a:moveTo>
                <a:lnTo>
                  <a:pt x="4559474" y="0"/>
                </a:lnTo>
                <a:lnTo>
                  <a:pt x="455947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658058" y="-839735"/>
            <a:ext cx="3693033" cy="4114800"/>
          </a:xfrm>
          <a:custGeom>
            <a:avLst/>
            <a:gdLst/>
            <a:ahLst/>
            <a:cxnLst/>
            <a:rect r="r" b="b" t="t" l="l"/>
            <a:pathLst>
              <a:path h="4114800" w="3693033">
                <a:moveTo>
                  <a:pt x="0" y="0"/>
                </a:moveTo>
                <a:lnTo>
                  <a:pt x="3693033" y="0"/>
                </a:lnTo>
                <a:lnTo>
                  <a:pt x="369303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686665" y="7200900"/>
            <a:ext cx="4472609" cy="4114800"/>
          </a:xfrm>
          <a:custGeom>
            <a:avLst/>
            <a:gdLst/>
            <a:ahLst/>
            <a:cxnLst/>
            <a:rect r="r" b="b" t="t" l="l"/>
            <a:pathLst>
              <a:path h="4114800" w="4472609">
                <a:moveTo>
                  <a:pt x="0" y="0"/>
                </a:moveTo>
                <a:lnTo>
                  <a:pt x="4472609" y="0"/>
                </a:lnTo>
                <a:lnTo>
                  <a:pt x="4472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3858463">
            <a:off x="2046767" y="-178467"/>
            <a:ext cx="2624728" cy="2792263"/>
          </a:xfrm>
          <a:custGeom>
            <a:avLst/>
            <a:gdLst/>
            <a:ahLst/>
            <a:cxnLst/>
            <a:rect r="r" b="b" t="t" l="l"/>
            <a:pathLst>
              <a:path h="2792263" w="2624728">
                <a:moveTo>
                  <a:pt x="0" y="0"/>
                </a:moveTo>
                <a:lnTo>
                  <a:pt x="2624727" y="0"/>
                </a:lnTo>
                <a:lnTo>
                  <a:pt x="2624727" y="2792264"/>
                </a:lnTo>
                <a:lnTo>
                  <a:pt x="0" y="279226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743360" y="2828036"/>
            <a:ext cx="16761214" cy="6898699"/>
            <a:chOff x="0" y="0"/>
            <a:chExt cx="22348286" cy="9198265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22348286" cy="9198265"/>
              <a:chOff x="0" y="0"/>
              <a:chExt cx="6091806" cy="2507309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6091806" cy="2507309"/>
              </a:xfrm>
              <a:custGeom>
                <a:avLst/>
                <a:gdLst/>
                <a:ahLst/>
                <a:cxnLst/>
                <a:rect r="r" b="b" t="t" l="l"/>
                <a:pathLst>
                  <a:path h="2507309" w="6091806">
                    <a:moveTo>
                      <a:pt x="23557" y="0"/>
                    </a:moveTo>
                    <a:lnTo>
                      <a:pt x="6068249" y="0"/>
                    </a:lnTo>
                    <a:cubicBezTo>
                      <a:pt x="6074497" y="0"/>
                      <a:pt x="6080489" y="2482"/>
                      <a:pt x="6084906" y="6900"/>
                    </a:cubicBezTo>
                    <a:cubicBezTo>
                      <a:pt x="6089324" y="11317"/>
                      <a:pt x="6091806" y="17309"/>
                      <a:pt x="6091806" y="23557"/>
                    </a:cubicBezTo>
                    <a:lnTo>
                      <a:pt x="6091806" y="2483752"/>
                    </a:lnTo>
                    <a:cubicBezTo>
                      <a:pt x="6091806" y="2496762"/>
                      <a:pt x="6081259" y="2507309"/>
                      <a:pt x="6068249" y="2507309"/>
                    </a:cubicBezTo>
                    <a:lnTo>
                      <a:pt x="23557" y="2507309"/>
                    </a:lnTo>
                    <a:cubicBezTo>
                      <a:pt x="17309" y="2507309"/>
                      <a:pt x="11317" y="2504827"/>
                      <a:pt x="6900" y="2500409"/>
                    </a:cubicBezTo>
                    <a:cubicBezTo>
                      <a:pt x="2482" y="2495991"/>
                      <a:pt x="0" y="2490000"/>
                      <a:pt x="0" y="2483752"/>
                    </a:cubicBezTo>
                    <a:lnTo>
                      <a:pt x="0" y="23557"/>
                    </a:lnTo>
                    <a:cubicBezTo>
                      <a:pt x="0" y="17309"/>
                      <a:pt x="2482" y="11317"/>
                      <a:pt x="6900" y="6900"/>
                    </a:cubicBezTo>
                    <a:cubicBezTo>
                      <a:pt x="11317" y="2482"/>
                      <a:pt x="17309" y="0"/>
                      <a:pt x="2355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133350"/>
                <a:ext cx="6091806" cy="264065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452343" y="1144820"/>
              <a:ext cx="21895942" cy="760285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5039"/>
                </a:lnSpc>
              </a:pP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Фотос</a:t>
              </a: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интезата е процес, при който в зелените части на растенията с помощта на светлинна енергия се образуват органични вещества (храна) и кислород.</a:t>
              </a:r>
            </a:p>
            <a:p>
              <a:pPr algn="l">
                <a:lnSpc>
                  <a:spcPts val="5039"/>
                </a:lnSpc>
              </a:pPr>
            </a:p>
            <a:p>
              <a:pPr algn="l">
                <a:lnSpc>
                  <a:spcPts val="5039"/>
                </a:lnSpc>
              </a:pP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За нейното протичане са необходими:</a:t>
              </a:r>
            </a:p>
            <a:p>
              <a:pPr algn="l" marL="777234" indent="-388617" lvl="1">
                <a:lnSpc>
                  <a:spcPts val="5039"/>
                </a:lnSpc>
                <a:buFont typeface="Arial"/>
                <a:buChar char="•"/>
              </a:pP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слънчева светлина;</a:t>
              </a:r>
            </a:p>
            <a:p>
              <a:pPr algn="l" marL="777234" indent="-388617" lvl="1">
                <a:lnSpc>
                  <a:spcPts val="5039"/>
                </a:lnSpc>
                <a:buFont typeface="Arial"/>
                <a:buChar char="•"/>
              </a:pP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хлорофил;</a:t>
              </a:r>
            </a:p>
            <a:p>
              <a:pPr algn="l" marL="777234" indent="-388617" lvl="1">
                <a:lnSpc>
                  <a:spcPts val="5039"/>
                </a:lnSpc>
                <a:buFont typeface="Arial"/>
                <a:buChar char="•"/>
              </a:pP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вода (от корените);</a:t>
              </a:r>
            </a:p>
            <a:p>
              <a:pPr algn="l" marL="777234" indent="-388617" lvl="1">
                <a:lnSpc>
                  <a:spcPts val="5039"/>
                </a:lnSpc>
                <a:buFont typeface="Arial"/>
                <a:buChar char="•"/>
              </a:pP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въглероден диоксид (от въздуха).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3359130" y="1857790"/>
            <a:ext cx="11569739" cy="1577718"/>
            <a:chOff x="0" y="0"/>
            <a:chExt cx="15426319" cy="2103624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15426319" cy="2103624"/>
              <a:chOff x="0" y="0"/>
              <a:chExt cx="3047174" cy="415531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3047174" cy="415531"/>
              </a:xfrm>
              <a:custGeom>
                <a:avLst/>
                <a:gdLst/>
                <a:ahLst/>
                <a:cxnLst/>
                <a:rect r="r" b="b" t="t" l="l"/>
                <a:pathLst>
                  <a:path h="415531" w="3047174">
                    <a:moveTo>
                      <a:pt x="34127" y="0"/>
                    </a:moveTo>
                    <a:lnTo>
                      <a:pt x="3013047" y="0"/>
                    </a:lnTo>
                    <a:cubicBezTo>
                      <a:pt x="3031895" y="0"/>
                      <a:pt x="3047174" y="15279"/>
                      <a:pt x="3047174" y="34127"/>
                    </a:cubicBezTo>
                    <a:lnTo>
                      <a:pt x="3047174" y="381404"/>
                    </a:lnTo>
                    <a:cubicBezTo>
                      <a:pt x="3047174" y="400252"/>
                      <a:pt x="3031895" y="415531"/>
                      <a:pt x="3013047" y="415531"/>
                    </a:cubicBezTo>
                    <a:lnTo>
                      <a:pt x="34127" y="415531"/>
                    </a:lnTo>
                    <a:cubicBezTo>
                      <a:pt x="15279" y="415531"/>
                      <a:pt x="0" y="400252"/>
                      <a:pt x="0" y="381404"/>
                    </a:cubicBezTo>
                    <a:lnTo>
                      <a:pt x="0" y="34127"/>
                    </a:lnTo>
                    <a:cubicBezTo>
                      <a:pt x="0" y="15279"/>
                      <a:pt x="15279" y="0"/>
                      <a:pt x="34127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76200"/>
                <a:ext cx="3047174" cy="49173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778574" y="202394"/>
              <a:ext cx="13869171" cy="17083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029"/>
                </a:lnSpc>
              </a:pPr>
              <a:r>
                <a:rPr lang="en-US" sz="84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Фотосинтеза</a:t>
              </a:r>
            </a:p>
          </p:txBody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5800566" y="-15347"/>
            <a:ext cx="3088732" cy="3193864"/>
          </a:xfrm>
          <a:custGeom>
            <a:avLst/>
            <a:gdLst/>
            <a:ahLst/>
            <a:cxnLst/>
            <a:rect r="r" b="b" t="t" l="l"/>
            <a:pathLst>
              <a:path h="3193864" w="3088732">
                <a:moveTo>
                  <a:pt x="0" y="0"/>
                </a:moveTo>
                <a:lnTo>
                  <a:pt x="3088732" y="0"/>
                </a:lnTo>
                <a:lnTo>
                  <a:pt x="3088732" y="3193864"/>
                </a:lnTo>
                <a:lnTo>
                  <a:pt x="0" y="31938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0">
            <a:off x="0" y="8184486"/>
            <a:ext cx="3074933" cy="2117860"/>
          </a:xfrm>
          <a:custGeom>
            <a:avLst/>
            <a:gdLst/>
            <a:ahLst/>
            <a:cxnLst/>
            <a:rect r="r" b="b" t="t" l="l"/>
            <a:pathLst>
              <a:path h="2117860" w="3074933">
                <a:moveTo>
                  <a:pt x="3074933" y="0"/>
                </a:moveTo>
                <a:lnTo>
                  <a:pt x="0" y="0"/>
                </a:lnTo>
                <a:lnTo>
                  <a:pt x="0" y="2117861"/>
                </a:lnTo>
                <a:lnTo>
                  <a:pt x="3074933" y="2117861"/>
                </a:lnTo>
                <a:lnTo>
                  <a:pt x="3074933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726226">
            <a:off x="-197843" y="-372825"/>
            <a:ext cx="1853272" cy="2677816"/>
          </a:xfrm>
          <a:custGeom>
            <a:avLst/>
            <a:gdLst/>
            <a:ahLst/>
            <a:cxnLst/>
            <a:rect r="r" b="b" t="t" l="l"/>
            <a:pathLst>
              <a:path h="2677816" w="1853272">
                <a:moveTo>
                  <a:pt x="0" y="0"/>
                </a:moveTo>
                <a:lnTo>
                  <a:pt x="1853272" y="0"/>
                </a:lnTo>
                <a:lnTo>
                  <a:pt x="1853272" y="2677816"/>
                </a:lnTo>
                <a:lnTo>
                  <a:pt x="0" y="267781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887345">
            <a:off x="16478565" y="600076"/>
            <a:ext cx="1561471" cy="1661139"/>
          </a:xfrm>
          <a:custGeom>
            <a:avLst/>
            <a:gdLst/>
            <a:ahLst/>
            <a:cxnLst/>
            <a:rect r="r" b="b" t="t" l="l"/>
            <a:pathLst>
              <a:path h="1661139" w="1561471">
                <a:moveTo>
                  <a:pt x="0" y="0"/>
                </a:moveTo>
                <a:lnTo>
                  <a:pt x="1561470" y="0"/>
                </a:lnTo>
                <a:lnTo>
                  <a:pt x="1561470" y="1661139"/>
                </a:lnTo>
                <a:lnTo>
                  <a:pt x="0" y="166113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6375701" y="3238169"/>
            <a:ext cx="11444264" cy="6592104"/>
            <a:chOff x="0" y="0"/>
            <a:chExt cx="15259018" cy="8789472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5259018" cy="8789472"/>
              <a:chOff x="0" y="0"/>
              <a:chExt cx="4159379" cy="2395878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4159379" cy="2395878"/>
              </a:xfrm>
              <a:custGeom>
                <a:avLst/>
                <a:gdLst/>
                <a:ahLst/>
                <a:cxnLst/>
                <a:rect r="r" b="b" t="t" l="l"/>
                <a:pathLst>
                  <a:path h="2395878" w="4159379">
                    <a:moveTo>
                      <a:pt x="34501" y="0"/>
                    </a:moveTo>
                    <a:lnTo>
                      <a:pt x="4124878" y="0"/>
                    </a:lnTo>
                    <a:cubicBezTo>
                      <a:pt x="4134028" y="0"/>
                      <a:pt x="4142803" y="3635"/>
                      <a:pt x="4149273" y="10105"/>
                    </a:cubicBezTo>
                    <a:cubicBezTo>
                      <a:pt x="4155744" y="16575"/>
                      <a:pt x="4159379" y="25351"/>
                      <a:pt x="4159379" y="34501"/>
                    </a:cubicBezTo>
                    <a:lnTo>
                      <a:pt x="4159379" y="2361377"/>
                    </a:lnTo>
                    <a:cubicBezTo>
                      <a:pt x="4159379" y="2380431"/>
                      <a:pt x="4143932" y="2395878"/>
                      <a:pt x="4124878" y="2395878"/>
                    </a:cubicBezTo>
                    <a:lnTo>
                      <a:pt x="34501" y="2395878"/>
                    </a:lnTo>
                    <a:cubicBezTo>
                      <a:pt x="25351" y="2395878"/>
                      <a:pt x="16575" y="2392243"/>
                      <a:pt x="10105" y="2385773"/>
                    </a:cubicBezTo>
                    <a:cubicBezTo>
                      <a:pt x="3635" y="2379302"/>
                      <a:pt x="0" y="2370527"/>
                      <a:pt x="0" y="2361377"/>
                    </a:cubicBezTo>
                    <a:lnTo>
                      <a:pt x="0" y="34501"/>
                    </a:lnTo>
                    <a:cubicBezTo>
                      <a:pt x="0" y="15447"/>
                      <a:pt x="15447" y="0"/>
                      <a:pt x="3450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123825"/>
                <a:ext cx="4159379" cy="251970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411322" y="1085327"/>
              <a:ext cx="14436374" cy="655214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755644" indent="-377822" lvl="1">
                <a:lnSpc>
                  <a:spcPts val="4899"/>
                </a:lnSpc>
                <a:buFont typeface="Arial"/>
                <a:buChar char="•"/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Растенията</a:t>
              </a: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 произвеждат храна.</a:t>
              </a:r>
            </a:p>
            <a:p>
              <a:pPr algn="l" marL="755644" indent="-377822" lvl="1">
                <a:lnSpc>
                  <a:spcPts val="4899"/>
                </a:lnSpc>
                <a:buFont typeface="Arial"/>
                <a:buChar char="•"/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Животните използват растенията за храна.</a:t>
              </a:r>
            </a:p>
            <a:p>
              <a:pPr algn="l" marL="755644" indent="-377822" lvl="1">
                <a:lnSpc>
                  <a:spcPts val="4899"/>
                </a:lnSpc>
                <a:buFont typeface="Arial"/>
                <a:buChar char="•"/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Мъртвите животни се разграждат в почвата.</a:t>
              </a:r>
            </a:p>
            <a:p>
              <a:pPr algn="l" marL="755644" indent="-377822" lvl="1">
                <a:lnSpc>
                  <a:spcPts val="4899"/>
                </a:lnSpc>
                <a:buFont typeface="Arial"/>
                <a:buChar char="•"/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Растенията използват минерални соли от почвата.</a:t>
              </a:r>
            </a:p>
            <a:p>
              <a:pPr algn="l" marL="755644" indent="-377822" lvl="1">
                <a:lnSpc>
                  <a:spcPts val="4899"/>
                </a:lnSpc>
                <a:buFont typeface="Arial"/>
                <a:buChar char="•"/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Всички организми са свързани в хранителни вериги.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6850735" y="1430646"/>
            <a:ext cx="10494197" cy="2306572"/>
            <a:chOff x="0" y="0"/>
            <a:chExt cx="13992263" cy="3075429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13992263" cy="3075429"/>
              <a:chOff x="0" y="0"/>
              <a:chExt cx="2763904" cy="607492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2763904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2763904">
                    <a:moveTo>
                      <a:pt x="37624" y="0"/>
                    </a:moveTo>
                    <a:lnTo>
                      <a:pt x="2726279" y="0"/>
                    </a:lnTo>
                    <a:cubicBezTo>
                      <a:pt x="2736258" y="0"/>
                      <a:pt x="2745828" y="3964"/>
                      <a:pt x="2752884" y="11020"/>
                    </a:cubicBezTo>
                    <a:cubicBezTo>
                      <a:pt x="2759940" y="18076"/>
                      <a:pt x="2763904" y="27646"/>
                      <a:pt x="2763904" y="37624"/>
                    </a:cubicBezTo>
                    <a:lnTo>
                      <a:pt x="2763904" y="569868"/>
                    </a:lnTo>
                    <a:cubicBezTo>
                      <a:pt x="2763904" y="590647"/>
                      <a:pt x="2747059" y="607492"/>
                      <a:pt x="2726279" y="607492"/>
                    </a:cubicBezTo>
                    <a:lnTo>
                      <a:pt x="37624" y="607492"/>
                    </a:lnTo>
                    <a:cubicBezTo>
                      <a:pt x="16845" y="607492"/>
                      <a:pt x="0" y="590647"/>
                      <a:pt x="0" y="569868"/>
                    </a:cubicBezTo>
                    <a:lnTo>
                      <a:pt x="0" y="37624"/>
                    </a:lnTo>
                    <a:cubicBezTo>
                      <a:pt x="0" y="16845"/>
                      <a:pt x="16845" y="0"/>
                      <a:pt x="37624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76200"/>
                <a:ext cx="2763904" cy="68369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706197" y="192869"/>
              <a:ext cx="12579870" cy="26896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905"/>
                </a:lnSpc>
              </a:pPr>
              <a:r>
                <a:rPr lang="en-US" sz="66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Връзка между растения и животни</a:t>
              </a: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0">
            <a:off x="268798" y="2583931"/>
            <a:ext cx="5859920" cy="5859920"/>
          </a:xfrm>
          <a:custGeom>
            <a:avLst/>
            <a:gdLst/>
            <a:ahLst/>
            <a:cxnLst/>
            <a:rect r="r" b="b" t="t" l="l"/>
            <a:pathLst>
              <a:path h="5859920" w="5859920">
                <a:moveTo>
                  <a:pt x="0" y="0"/>
                </a:moveTo>
                <a:lnTo>
                  <a:pt x="5859920" y="0"/>
                </a:lnTo>
                <a:lnTo>
                  <a:pt x="5859920" y="5859920"/>
                </a:lnTo>
                <a:lnTo>
                  <a:pt x="0" y="585992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4885037" y="4804454"/>
            <a:ext cx="950731" cy="1190274"/>
          </a:xfrm>
          <a:custGeom>
            <a:avLst/>
            <a:gdLst/>
            <a:ahLst/>
            <a:cxnLst/>
            <a:rect r="r" b="b" t="t" l="l"/>
            <a:pathLst>
              <a:path h="1190274" w="950731">
                <a:moveTo>
                  <a:pt x="0" y="0"/>
                </a:moveTo>
                <a:lnTo>
                  <a:pt x="950731" y="0"/>
                </a:lnTo>
                <a:lnTo>
                  <a:pt x="950731" y="1190274"/>
                </a:lnTo>
                <a:lnTo>
                  <a:pt x="0" y="119027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true" flipV="false" rot="0">
            <a:off x="5552437" y="5513891"/>
            <a:ext cx="566663" cy="709437"/>
          </a:xfrm>
          <a:custGeom>
            <a:avLst/>
            <a:gdLst/>
            <a:ahLst/>
            <a:cxnLst/>
            <a:rect r="r" b="b" t="t" l="l"/>
            <a:pathLst>
              <a:path h="709437" w="566663">
                <a:moveTo>
                  <a:pt x="566663" y="0"/>
                </a:moveTo>
                <a:lnTo>
                  <a:pt x="0" y="0"/>
                </a:lnTo>
                <a:lnTo>
                  <a:pt x="0" y="709437"/>
                </a:lnTo>
                <a:lnTo>
                  <a:pt x="566663" y="709437"/>
                </a:lnTo>
                <a:lnTo>
                  <a:pt x="566663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1247495">
            <a:off x="17084919" y="148631"/>
            <a:ext cx="1040500" cy="1106915"/>
          </a:xfrm>
          <a:custGeom>
            <a:avLst/>
            <a:gdLst/>
            <a:ahLst/>
            <a:cxnLst/>
            <a:rect r="r" b="b" t="t" l="l"/>
            <a:pathLst>
              <a:path h="1106915" w="1040500">
                <a:moveTo>
                  <a:pt x="0" y="0"/>
                </a:moveTo>
                <a:lnTo>
                  <a:pt x="1040500" y="0"/>
                </a:lnTo>
                <a:lnTo>
                  <a:pt x="1040500" y="1106915"/>
                </a:lnTo>
                <a:lnTo>
                  <a:pt x="0" y="11069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true" rot="2839785">
            <a:off x="-1970788" y="8790652"/>
            <a:ext cx="4432493" cy="1662185"/>
          </a:xfrm>
          <a:custGeom>
            <a:avLst/>
            <a:gdLst/>
            <a:ahLst/>
            <a:cxnLst/>
            <a:rect r="r" b="b" t="t" l="l"/>
            <a:pathLst>
              <a:path h="1662185" w="4432493">
                <a:moveTo>
                  <a:pt x="0" y="1662185"/>
                </a:moveTo>
                <a:lnTo>
                  <a:pt x="4432494" y="1662185"/>
                </a:lnTo>
                <a:lnTo>
                  <a:pt x="4432494" y="0"/>
                </a:lnTo>
                <a:lnTo>
                  <a:pt x="0" y="0"/>
                </a:lnTo>
                <a:lnTo>
                  <a:pt x="0" y="1662185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6091370" y="9009680"/>
            <a:ext cx="4901002" cy="4114800"/>
          </a:xfrm>
          <a:custGeom>
            <a:avLst/>
            <a:gdLst/>
            <a:ahLst/>
            <a:cxnLst/>
            <a:rect r="r" b="b" t="t" l="l"/>
            <a:pathLst>
              <a:path h="4114800" w="4901002">
                <a:moveTo>
                  <a:pt x="0" y="0"/>
                </a:moveTo>
                <a:lnTo>
                  <a:pt x="4901003" y="0"/>
                </a:lnTo>
                <a:lnTo>
                  <a:pt x="490100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028700" y="3138046"/>
            <a:ext cx="7948846" cy="945915"/>
            <a:chOff x="0" y="0"/>
            <a:chExt cx="10598462" cy="1261220"/>
          </a:xfrm>
        </p:grpSpPr>
        <p:grpSp>
          <p:nvGrpSpPr>
            <p:cNvPr name="Group 8" id="8"/>
            <p:cNvGrpSpPr/>
            <p:nvPr/>
          </p:nvGrpSpPr>
          <p:grpSpPr>
            <a:xfrm rot="0">
              <a:off x="0" y="0"/>
              <a:ext cx="10598462" cy="1261220"/>
              <a:chOff x="0" y="0"/>
              <a:chExt cx="2998748" cy="356852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2998748" cy="356852"/>
              </a:xfrm>
              <a:custGeom>
                <a:avLst/>
                <a:gdLst/>
                <a:ahLst/>
                <a:cxnLst/>
                <a:rect r="r" b="b" t="t" l="l"/>
                <a:pathLst>
                  <a:path h="356852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307179"/>
                    </a:lnTo>
                    <a:cubicBezTo>
                      <a:pt x="2998748" y="334613"/>
                      <a:pt x="2976509" y="356852"/>
                      <a:pt x="2949075" y="356852"/>
                    </a:cubicBezTo>
                    <a:lnTo>
                      <a:pt x="49672" y="356852"/>
                    </a:lnTo>
                    <a:cubicBezTo>
                      <a:pt x="22239" y="356852"/>
                      <a:pt x="0" y="334613"/>
                      <a:pt x="0" y="307179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123825"/>
                <a:ext cx="2998748" cy="480677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1" id="11"/>
            <p:cNvSpPr txBox="true"/>
            <p:nvPr/>
          </p:nvSpPr>
          <p:spPr>
            <a:xfrm rot="0">
              <a:off x="841011" y="230885"/>
              <a:ext cx="8916440" cy="7398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Несамостойно хранене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028700" y="1028700"/>
            <a:ext cx="7948846" cy="996567"/>
            <a:chOff x="0" y="0"/>
            <a:chExt cx="10598462" cy="1328756"/>
          </a:xfrm>
        </p:grpSpPr>
        <p:grpSp>
          <p:nvGrpSpPr>
            <p:cNvPr name="Group 13" id="13"/>
            <p:cNvGrpSpPr/>
            <p:nvPr/>
          </p:nvGrpSpPr>
          <p:grpSpPr>
            <a:xfrm rot="0">
              <a:off x="0" y="0"/>
              <a:ext cx="10598462" cy="1328756"/>
              <a:chOff x="0" y="0"/>
              <a:chExt cx="2093523" cy="26247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2093523" cy="262470"/>
              </a:xfrm>
              <a:custGeom>
                <a:avLst/>
                <a:gdLst/>
                <a:ahLst/>
                <a:cxnLst/>
                <a:rect r="r" b="b" t="t" l="l"/>
                <a:pathLst>
                  <a:path h="262470" w="2093523">
                    <a:moveTo>
                      <a:pt x="49672" y="0"/>
                    </a:moveTo>
                    <a:lnTo>
                      <a:pt x="2043851" y="0"/>
                    </a:lnTo>
                    <a:cubicBezTo>
                      <a:pt x="2071284" y="0"/>
                      <a:pt x="2093523" y="22239"/>
                      <a:pt x="2093523" y="49672"/>
                    </a:cubicBezTo>
                    <a:lnTo>
                      <a:pt x="2093523" y="212798"/>
                    </a:lnTo>
                    <a:cubicBezTo>
                      <a:pt x="2093523" y="240231"/>
                      <a:pt x="2071284" y="262470"/>
                      <a:pt x="2043851" y="262470"/>
                    </a:cubicBezTo>
                    <a:lnTo>
                      <a:pt x="49672" y="262470"/>
                    </a:lnTo>
                    <a:cubicBezTo>
                      <a:pt x="22239" y="262470"/>
                      <a:pt x="0" y="240231"/>
                      <a:pt x="0" y="212798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76200"/>
                <a:ext cx="2093523" cy="33867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6" id="16"/>
            <p:cNvSpPr txBox="true"/>
            <p:nvPr/>
          </p:nvSpPr>
          <p:spPr>
            <a:xfrm rot="0">
              <a:off x="534910" y="202394"/>
              <a:ext cx="9528642" cy="9334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546"/>
                </a:lnSpc>
              </a:pPr>
              <a:r>
                <a:rPr lang="en-US" sz="47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Хранене при животните</a:t>
              </a: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9310454" y="1028700"/>
            <a:ext cx="7948846" cy="996567"/>
            <a:chOff x="0" y="0"/>
            <a:chExt cx="10598462" cy="1328756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10598462" cy="1328756"/>
              <a:chOff x="0" y="0"/>
              <a:chExt cx="2093523" cy="262470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2093523" cy="262470"/>
              </a:xfrm>
              <a:custGeom>
                <a:avLst/>
                <a:gdLst/>
                <a:ahLst/>
                <a:cxnLst/>
                <a:rect r="r" b="b" t="t" l="l"/>
                <a:pathLst>
                  <a:path h="262470" w="2093523">
                    <a:moveTo>
                      <a:pt x="49672" y="0"/>
                    </a:moveTo>
                    <a:lnTo>
                      <a:pt x="2043851" y="0"/>
                    </a:lnTo>
                    <a:cubicBezTo>
                      <a:pt x="2071284" y="0"/>
                      <a:pt x="2093523" y="22239"/>
                      <a:pt x="2093523" y="49672"/>
                    </a:cubicBezTo>
                    <a:lnTo>
                      <a:pt x="2093523" y="212798"/>
                    </a:lnTo>
                    <a:cubicBezTo>
                      <a:pt x="2093523" y="240231"/>
                      <a:pt x="2071284" y="262470"/>
                      <a:pt x="2043851" y="262470"/>
                    </a:cubicBezTo>
                    <a:lnTo>
                      <a:pt x="49672" y="262470"/>
                    </a:lnTo>
                    <a:cubicBezTo>
                      <a:pt x="22239" y="262470"/>
                      <a:pt x="0" y="240231"/>
                      <a:pt x="0" y="212798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76200"/>
                <a:ext cx="2093523" cy="33867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411789" y="202394"/>
              <a:ext cx="9916379" cy="9334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546"/>
                </a:lnSpc>
              </a:pPr>
              <a:r>
                <a:rPr lang="en-US" sz="47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Хранене при растенията</a:t>
              </a: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028700" y="4638556"/>
            <a:ext cx="7948846" cy="1353345"/>
            <a:chOff x="0" y="0"/>
            <a:chExt cx="10598462" cy="1804460"/>
          </a:xfrm>
        </p:grpSpPr>
        <p:grpSp>
          <p:nvGrpSpPr>
            <p:cNvPr name="Group 23" id="23"/>
            <p:cNvGrpSpPr/>
            <p:nvPr/>
          </p:nvGrpSpPr>
          <p:grpSpPr>
            <a:xfrm rot="0">
              <a:off x="0" y="0"/>
              <a:ext cx="10598462" cy="1804460"/>
              <a:chOff x="0" y="0"/>
              <a:chExt cx="2998748" cy="510557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2998748" cy="510557"/>
              </a:xfrm>
              <a:custGeom>
                <a:avLst/>
                <a:gdLst/>
                <a:ahLst/>
                <a:cxnLst/>
                <a:rect r="r" b="b" t="t" l="l"/>
                <a:pathLst>
                  <a:path h="510557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460885"/>
                    </a:lnTo>
                    <a:cubicBezTo>
                      <a:pt x="2998748" y="488318"/>
                      <a:pt x="2976509" y="510557"/>
                      <a:pt x="2949075" y="510557"/>
                    </a:cubicBezTo>
                    <a:lnTo>
                      <a:pt x="49672" y="510557"/>
                    </a:lnTo>
                    <a:cubicBezTo>
                      <a:pt x="22239" y="510557"/>
                      <a:pt x="0" y="488318"/>
                      <a:pt x="0" y="460885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123825"/>
                <a:ext cx="2998748" cy="634382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6" id="26"/>
            <p:cNvSpPr txBox="true"/>
            <p:nvPr/>
          </p:nvSpPr>
          <p:spPr>
            <a:xfrm rot="0">
              <a:off x="524689" y="105252"/>
              <a:ext cx="9549083" cy="15272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Храненето се извършва при процеса храносмилане</a:t>
              </a: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1028700" y="6553876"/>
            <a:ext cx="7948846" cy="1516594"/>
            <a:chOff x="0" y="0"/>
            <a:chExt cx="10598462" cy="2022126"/>
          </a:xfrm>
        </p:grpSpPr>
        <p:grpSp>
          <p:nvGrpSpPr>
            <p:cNvPr name="Group 28" id="28"/>
            <p:cNvGrpSpPr/>
            <p:nvPr/>
          </p:nvGrpSpPr>
          <p:grpSpPr>
            <a:xfrm rot="0">
              <a:off x="0" y="0"/>
              <a:ext cx="10598462" cy="2022126"/>
              <a:chOff x="0" y="0"/>
              <a:chExt cx="2998748" cy="572144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2998748" cy="572144"/>
              </a:xfrm>
              <a:custGeom>
                <a:avLst/>
                <a:gdLst/>
                <a:ahLst/>
                <a:cxnLst/>
                <a:rect r="r" b="b" t="t" l="l"/>
                <a:pathLst>
                  <a:path h="572144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522472"/>
                    </a:lnTo>
                    <a:cubicBezTo>
                      <a:pt x="2998748" y="549905"/>
                      <a:pt x="2976509" y="572144"/>
                      <a:pt x="2949075" y="572144"/>
                    </a:cubicBezTo>
                    <a:lnTo>
                      <a:pt x="49672" y="572144"/>
                    </a:lnTo>
                    <a:cubicBezTo>
                      <a:pt x="22239" y="572144"/>
                      <a:pt x="0" y="549905"/>
                      <a:pt x="0" y="522472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123825"/>
                <a:ext cx="2998748" cy="695969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1" id="31"/>
            <p:cNvSpPr txBox="true"/>
            <p:nvPr/>
          </p:nvSpPr>
          <p:spPr>
            <a:xfrm rot="0">
              <a:off x="1425242" y="214085"/>
              <a:ext cx="7747978" cy="15272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Нуждаят се от готови органични вещества</a:t>
              </a:r>
            </a:p>
          </p:txBody>
        </p:sp>
      </p:grpSp>
      <p:grpSp>
        <p:nvGrpSpPr>
          <p:cNvPr name="Group 32" id="32"/>
          <p:cNvGrpSpPr/>
          <p:nvPr/>
        </p:nvGrpSpPr>
        <p:grpSpPr>
          <a:xfrm rot="0">
            <a:off x="9310454" y="3138046"/>
            <a:ext cx="7948846" cy="945915"/>
            <a:chOff x="0" y="0"/>
            <a:chExt cx="10598462" cy="1261220"/>
          </a:xfrm>
        </p:grpSpPr>
        <p:grpSp>
          <p:nvGrpSpPr>
            <p:cNvPr name="Group 33" id="33"/>
            <p:cNvGrpSpPr/>
            <p:nvPr/>
          </p:nvGrpSpPr>
          <p:grpSpPr>
            <a:xfrm rot="0">
              <a:off x="0" y="0"/>
              <a:ext cx="10598462" cy="1261220"/>
              <a:chOff x="0" y="0"/>
              <a:chExt cx="2998748" cy="356852"/>
            </a:xfrm>
          </p:grpSpPr>
          <p:sp>
            <p:nvSpPr>
              <p:cNvPr name="Freeform 34" id="34"/>
              <p:cNvSpPr/>
              <p:nvPr/>
            </p:nvSpPr>
            <p:spPr>
              <a:xfrm flipH="false" flipV="false" rot="0">
                <a:off x="0" y="0"/>
                <a:ext cx="2998748" cy="356852"/>
              </a:xfrm>
              <a:custGeom>
                <a:avLst/>
                <a:gdLst/>
                <a:ahLst/>
                <a:cxnLst/>
                <a:rect r="r" b="b" t="t" l="l"/>
                <a:pathLst>
                  <a:path h="356852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307179"/>
                    </a:lnTo>
                    <a:cubicBezTo>
                      <a:pt x="2998748" y="334613"/>
                      <a:pt x="2976509" y="356852"/>
                      <a:pt x="2949075" y="356852"/>
                    </a:cubicBezTo>
                    <a:lnTo>
                      <a:pt x="49672" y="356852"/>
                    </a:lnTo>
                    <a:cubicBezTo>
                      <a:pt x="22239" y="356852"/>
                      <a:pt x="0" y="334613"/>
                      <a:pt x="0" y="307179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5" id="35"/>
              <p:cNvSpPr txBox="true"/>
              <p:nvPr/>
            </p:nvSpPr>
            <p:spPr>
              <a:xfrm>
                <a:off x="0" y="-123825"/>
                <a:ext cx="2998748" cy="480677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6" id="36"/>
            <p:cNvSpPr txBox="true"/>
            <p:nvPr/>
          </p:nvSpPr>
          <p:spPr>
            <a:xfrm rot="0">
              <a:off x="1278335" y="230885"/>
              <a:ext cx="8183287" cy="7398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Самостойно хранене</a:t>
              </a:r>
            </a:p>
          </p:txBody>
        </p:sp>
      </p:grpSp>
      <p:grpSp>
        <p:nvGrpSpPr>
          <p:cNvPr name="Group 37" id="37"/>
          <p:cNvGrpSpPr/>
          <p:nvPr/>
        </p:nvGrpSpPr>
        <p:grpSpPr>
          <a:xfrm rot="0">
            <a:off x="9310454" y="4664986"/>
            <a:ext cx="7948846" cy="1326915"/>
            <a:chOff x="0" y="0"/>
            <a:chExt cx="10598462" cy="1769220"/>
          </a:xfrm>
        </p:grpSpPr>
        <p:grpSp>
          <p:nvGrpSpPr>
            <p:cNvPr name="Group 38" id="38"/>
            <p:cNvGrpSpPr/>
            <p:nvPr/>
          </p:nvGrpSpPr>
          <p:grpSpPr>
            <a:xfrm rot="0">
              <a:off x="0" y="0"/>
              <a:ext cx="10598462" cy="1769220"/>
              <a:chOff x="0" y="0"/>
              <a:chExt cx="2998748" cy="500586"/>
            </a:xfrm>
          </p:grpSpPr>
          <p:sp>
            <p:nvSpPr>
              <p:cNvPr name="Freeform 39" id="39"/>
              <p:cNvSpPr/>
              <p:nvPr/>
            </p:nvSpPr>
            <p:spPr>
              <a:xfrm flipH="false" flipV="false" rot="0">
                <a:off x="0" y="0"/>
                <a:ext cx="2998748" cy="500586"/>
              </a:xfrm>
              <a:custGeom>
                <a:avLst/>
                <a:gdLst/>
                <a:ahLst/>
                <a:cxnLst/>
                <a:rect r="r" b="b" t="t" l="l"/>
                <a:pathLst>
                  <a:path h="500586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450914"/>
                    </a:lnTo>
                    <a:cubicBezTo>
                      <a:pt x="2998748" y="478347"/>
                      <a:pt x="2976509" y="500586"/>
                      <a:pt x="2949075" y="500586"/>
                    </a:cubicBezTo>
                    <a:lnTo>
                      <a:pt x="49672" y="500586"/>
                    </a:lnTo>
                    <a:cubicBezTo>
                      <a:pt x="22239" y="500586"/>
                      <a:pt x="0" y="478347"/>
                      <a:pt x="0" y="450914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0" id="40"/>
              <p:cNvSpPr txBox="true"/>
              <p:nvPr/>
            </p:nvSpPr>
            <p:spPr>
              <a:xfrm>
                <a:off x="0" y="-123825"/>
                <a:ext cx="2998748" cy="624411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1" id="41"/>
            <p:cNvSpPr txBox="true"/>
            <p:nvPr/>
          </p:nvSpPr>
          <p:spPr>
            <a:xfrm rot="0">
              <a:off x="1581906" y="125732"/>
              <a:ext cx="7576146" cy="15272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Храненето</a:t>
              </a: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 се извършва при процеса фотосинтеза</a:t>
              </a:r>
            </a:p>
          </p:txBody>
        </p:sp>
      </p:grpSp>
      <p:grpSp>
        <p:nvGrpSpPr>
          <p:cNvPr name="Group 42" id="42"/>
          <p:cNvGrpSpPr/>
          <p:nvPr/>
        </p:nvGrpSpPr>
        <p:grpSpPr>
          <a:xfrm rot="0">
            <a:off x="9310454" y="6553876"/>
            <a:ext cx="7948846" cy="1516594"/>
            <a:chOff x="0" y="0"/>
            <a:chExt cx="10598462" cy="2022126"/>
          </a:xfrm>
        </p:grpSpPr>
        <p:grpSp>
          <p:nvGrpSpPr>
            <p:cNvPr name="Group 43" id="43"/>
            <p:cNvGrpSpPr/>
            <p:nvPr/>
          </p:nvGrpSpPr>
          <p:grpSpPr>
            <a:xfrm rot="0">
              <a:off x="0" y="0"/>
              <a:ext cx="10598462" cy="2022126"/>
              <a:chOff x="0" y="0"/>
              <a:chExt cx="2998748" cy="572144"/>
            </a:xfrm>
          </p:grpSpPr>
          <p:sp>
            <p:nvSpPr>
              <p:cNvPr name="Freeform 44" id="44"/>
              <p:cNvSpPr/>
              <p:nvPr/>
            </p:nvSpPr>
            <p:spPr>
              <a:xfrm flipH="false" flipV="false" rot="0">
                <a:off x="0" y="0"/>
                <a:ext cx="2998748" cy="572144"/>
              </a:xfrm>
              <a:custGeom>
                <a:avLst/>
                <a:gdLst/>
                <a:ahLst/>
                <a:cxnLst/>
                <a:rect r="r" b="b" t="t" l="l"/>
                <a:pathLst>
                  <a:path h="572144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522472"/>
                    </a:lnTo>
                    <a:cubicBezTo>
                      <a:pt x="2998748" y="549905"/>
                      <a:pt x="2976509" y="572144"/>
                      <a:pt x="2949075" y="572144"/>
                    </a:cubicBezTo>
                    <a:lnTo>
                      <a:pt x="49672" y="572144"/>
                    </a:lnTo>
                    <a:cubicBezTo>
                      <a:pt x="22239" y="572144"/>
                      <a:pt x="0" y="549905"/>
                      <a:pt x="0" y="522472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5" id="45"/>
              <p:cNvSpPr txBox="true"/>
              <p:nvPr/>
            </p:nvSpPr>
            <p:spPr>
              <a:xfrm>
                <a:off x="0" y="-123825"/>
                <a:ext cx="2998748" cy="695969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6" id="46"/>
            <p:cNvSpPr txBox="true"/>
            <p:nvPr/>
          </p:nvSpPr>
          <p:spPr>
            <a:xfrm rot="0">
              <a:off x="579549" y="263218"/>
              <a:ext cx="9580859" cy="7398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Нуждаят се от вода, CO₂, светлина</a:t>
              </a:r>
            </a:p>
          </p:txBody>
        </p:sp>
      </p:grpSp>
      <p:grpSp>
        <p:nvGrpSpPr>
          <p:cNvPr name="Group 47" id="47"/>
          <p:cNvGrpSpPr/>
          <p:nvPr/>
        </p:nvGrpSpPr>
        <p:grpSpPr>
          <a:xfrm rot="5400000">
            <a:off x="4563900" y="2060512"/>
            <a:ext cx="878446" cy="918855"/>
            <a:chOff x="0" y="0"/>
            <a:chExt cx="777055" cy="812800"/>
          </a:xfrm>
        </p:grpSpPr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053264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49" id="49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0" id="50"/>
          <p:cNvGrpSpPr/>
          <p:nvPr/>
        </p:nvGrpSpPr>
        <p:grpSpPr>
          <a:xfrm rot="5400000">
            <a:off x="12845654" y="2060512"/>
            <a:ext cx="878446" cy="918855"/>
            <a:chOff x="0" y="0"/>
            <a:chExt cx="777055" cy="812800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053264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52" id="52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3" id="53"/>
          <p:cNvGrpSpPr/>
          <p:nvPr/>
        </p:nvGrpSpPr>
        <p:grpSpPr>
          <a:xfrm rot="0">
            <a:off x="1028700" y="8422895"/>
            <a:ext cx="7948846" cy="945915"/>
            <a:chOff x="0" y="0"/>
            <a:chExt cx="10598462" cy="1261220"/>
          </a:xfrm>
        </p:grpSpPr>
        <p:grpSp>
          <p:nvGrpSpPr>
            <p:cNvPr name="Group 54" id="54"/>
            <p:cNvGrpSpPr/>
            <p:nvPr/>
          </p:nvGrpSpPr>
          <p:grpSpPr>
            <a:xfrm rot="0">
              <a:off x="0" y="0"/>
              <a:ext cx="10598462" cy="1261220"/>
              <a:chOff x="0" y="0"/>
              <a:chExt cx="2998748" cy="356852"/>
            </a:xfrm>
          </p:grpSpPr>
          <p:sp>
            <p:nvSpPr>
              <p:cNvPr name="Freeform 55" id="55"/>
              <p:cNvSpPr/>
              <p:nvPr/>
            </p:nvSpPr>
            <p:spPr>
              <a:xfrm flipH="false" flipV="false" rot="0">
                <a:off x="0" y="0"/>
                <a:ext cx="2998748" cy="356852"/>
              </a:xfrm>
              <a:custGeom>
                <a:avLst/>
                <a:gdLst/>
                <a:ahLst/>
                <a:cxnLst/>
                <a:rect r="r" b="b" t="t" l="l"/>
                <a:pathLst>
                  <a:path h="356852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307179"/>
                    </a:lnTo>
                    <a:cubicBezTo>
                      <a:pt x="2998748" y="334613"/>
                      <a:pt x="2976509" y="356852"/>
                      <a:pt x="2949075" y="356852"/>
                    </a:cubicBezTo>
                    <a:lnTo>
                      <a:pt x="49672" y="356852"/>
                    </a:lnTo>
                    <a:cubicBezTo>
                      <a:pt x="22239" y="356852"/>
                      <a:pt x="0" y="334613"/>
                      <a:pt x="0" y="307179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56" id="56"/>
              <p:cNvSpPr txBox="true"/>
              <p:nvPr/>
            </p:nvSpPr>
            <p:spPr>
              <a:xfrm>
                <a:off x="0" y="-123825"/>
                <a:ext cx="2998748" cy="480677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57" id="57"/>
            <p:cNvSpPr txBox="true"/>
            <p:nvPr/>
          </p:nvSpPr>
          <p:spPr>
            <a:xfrm rot="0">
              <a:off x="841011" y="230885"/>
              <a:ext cx="8916440" cy="7398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Консумират крана</a:t>
              </a:r>
            </a:p>
          </p:txBody>
        </p:sp>
      </p:grpSp>
      <p:grpSp>
        <p:nvGrpSpPr>
          <p:cNvPr name="Group 58" id="58"/>
          <p:cNvGrpSpPr/>
          <p:nvPr/>
        </p:nvGrpSpPr>
        <p:grpSpPr>
          <a:xfrm rot="0">
            <a:off x="9363514" y="8422895"/>
            <a:ext cx="7948846" cy="945915"/>
            <a:chOff x="0" y="0"/>
            <a:chExt cx="10598462" cy="1261220"/>
          </a:xfrm>
        </p:grpSpPr>
        <p:grpSp>
          <p:nvGrpSpPr>
            <p:cNvPr name="Group 59" id="59"/>
            <p:cNvGrpSpPr/>
            <p:nvPr/>
          </p:nvGrpSpPr>
          <p:grpSpPr>
            <a:xfrm rot="0">
              <a:off x="0" y="0"/>
              <a:ext cx="10598462" cy="1261220"/>
              <a:chOff x="0" y="0"/>
              <a:chExt cx="2998748" cy="356852"/>
            </a:xfrm>
          </p:grpSpPr>
          <p:sp>
            <p:nvSpPr>
              <p:cNvPr name="Freeform 60" id="60"/>
              <p:cNvSpPr/>
              <p:nvPr/>
            </p:nvSpPr>
            <p:spPr>
              <a:xfrm flipH="false" flipV="false" rot="0">
                <a:off x="0" y="0"/>
                <a:ext cx="2998748" cy="356852"/>
              </a:xfrm>
              <a:custGeom>
                <a:avLst/>
                <a:gdLst/>
                <a:ahLst/>
                <a:cxnLst/>
                <a:rect r="r" b="b" t="t" l="l"/>
                <a:pathLst>
                  <a:path h="356852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307179"/>
                    </a:lnTo>
                    <a:cubicBezTo>
                      <a:pt x="2998748" y="334613"/>
                      <a:pt x="2976509" y="356852"/>
                      <a:pt x="2949075" y="356852"/>
                    </a:cubicBezTo>
                    <a:lnTo>
                      <a:pt x="49672" y="356852"/>
                    </a:lnTo>
                    <a:cubicBezTo>
                      <a:pt x="22239" y="356852"/>
                      <a:pt x="0" y="334613"/>
                      <a:pt x="0" y="307179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61" id="61"/>
              <p:cNvSpPr txBox="true"/>
              <p:nvPr/>
            </p:nvSpPr>
            <p:spPr>
              <a:xfrm>
                <a:off x="0" y="-123825"/>
                <a:ext cx="2998748" cy="480677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62" id="62"/>
            <p:cNvSpPr txBox="true"/>
            <p:nvPr/>
          </p:nvSpPr>
          <p:spPr>
            <a:xfrm rot="0">
              <a:off x="1278335" y="230885"/>
              <a:ext cx="8183287" cy="7398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Произвеждат храна</a:t>
              </a:r>
            </a:p>
          </p:txBody>
        </p:sp>
      </p:grp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0" y="6187547"/>
            <a:ext cx="4559474" cy="4114800"/>
          </a:xfrm>
          <a:custGeom>
            <a:avLst/>
            <a:gdLst/>
            <a:ahLst/>
            <a:cxnLst/>
            <a:rect r="r" b="b" t="t" l="l"/>
            <a:pathLst>
              <a:path h="4114800" w="4559474">
                <a:moveTo>
                  <a:pt x="0" y="0"/>
                </a:moveTo>
                <a:lnTo>
                  <a:pt x="4559474" y="0"/>
                </a:lnTo>
                <a:lnTo>
                  <a:pt x="455947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658058" y="-839735"/>
            <a:ext cx="3693033" cy="4114800"/>
          </a:xfrm>
          <a:custGeom>
            <a:avLst/>
            <a:gdLst/>
            <a:ahLst/>
            <a:cxnLst/>
            <a:rect r="r" b="b" t="t" l="l"/>
            <a:pathLst>
              <a:path h="4114800" w="3693033">
                <a:moveTo>
                  <a:pt x="0" y="0"/>
                </a:moveTo>
                <a:lnTo>
                  <a:pt x="3693033" y="0"/>
                </a:lnTo>
                <a:lnTo>
                  <a:pt x="369303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686665" y="7200900"/>
            <a:ext cx="4472609" cy="4114800"/>
          </a:xfrm>
          <a:custGeom>
            <a:avLst/>
            <a:gdLst/>
            <a:ahLst/>
            <a:cxnLst/>
            <a:rect r="r" b="b" t="t" l="l"/>
            <a:pathLst>
              <a:path h="4114800" w="4472609">
                <a:moveTo>
                  <a:pt x="0" y="0"/>
                </a:moveTo>
                <a:lnTo>
                  <a:pt x="4472609" y="0"/>
                </a:lnTo>
                <a:lnTo>
                  <a:pt x="4472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3858463">
            <a:off x="2265993" y="-87409"/>
            <a:ext cx="1726118" cy="1836296"/>
          </a:xfrm>
          <a:custGeom>
            <a:avLst/>
            <a:gdLst/>
            <a:ahLst/>
            <a:cxnLst/>
            <a:rect r="r" b="b" t="t" l="l"/>
            <a:pathLst>
              <a:path h="1836296" w="1726118">
                <a:moveTo>
                  <a:pt x="0" y="0"/>
                </a:moveTo>
                <a:lnTo>
                  <a:pt x="1726118" y="0"/>
                </a:lnTo>
                <a:lnTo>
                  <a:pt x="1726118" y="1836296"/>
                </a:lnTo>
                <a:lnTo>
                  <a:pt x="0" y="183629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927508" y="2315120"/>
            <a:ext cx="14432984" cy="6831204"/>
            <a:chOff x="0" y="0"/>
            <a:chExt cx="19243979" cy="9108271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9243979" cy="9108271"/>
              <a:chOff x="0" y="0"/>
              <a:chExt cx="5245619" cy="2482778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5245619" cy="2482778"/>
              </a:xfrm>
              <a:custGeom>
                <a:avLst/>
                <a:gdLst/>
                <a:ahLst/>
                <a:cxnLst/>
                <a:rect r="r" b="b" t="t" l="l"/>
                <a:pathLst>
                  <a:path h="2482778" w="5245619">
                    <a:moveTo>
                      <a:pt x="27357" y="0"/>
                    </a:moveTo>
                    <a:lnTo>
                      <a:pt x="5218262" y="0"/>
                    </a:lnTo>
                    <a:cubicBezTo>
                      <a:pt x="5225518" y="0"/>
                      <a:pt x="5232476" y="2882"/>
                      <a:pt x="5237606" y="8013"/>
                    </a:cubicBezTo>
                    <a:cubicBezTo>
                      <a:pt x="5242737" y="13143"/>
                      <a:pt x="5245619" y="20101"/>
                      <a:pt x="5245619" y="27357"/>
                    </a:cubicBezTo>
                    <a:lnTo>
                      <a:pt x="5245619" y="2455421"/>
                    </a:lnTo>
                    <a:cubicBezTo>
                      <a:pt x="5245619" y="2462676"/>
                      <a:pt x="5242737" y="2469635"/>
                      <a:pt x="5237606" y="2474765"/>
                    </a:cubicBezTo>
                    <a:cubicBezTo>
                      <a:pt x="5232476" y="2479896"/>
                      <a:pt x="5225518" y="2482778"/>
                      <a:pt x="5218262" y="2482778"/>
                    </a:cubicBezTo>
                    <a:lnTo>
                      <a:pt x="27357" y="2482778"/>
                    </a:lnTo>
                    <a:cubicBezTo>
                      <a:pt x="20101" y="2482778"/>
                      <a:pt x="13143" y="2479896"/>
                      <a:pt x="8013" y="2474765"/>
                    </a:cubicBezTo>
                    <a:cubicBezTo>
                      <a:pt x="2882" y="2469635"/>
                      <a:pt x="0" y="2462676"/>
                      <a:pt x="0" y="2455421"/>
                    </a:cubicBezTo>
                    <a:lnTo>
                      <a:pt x="0" y="27357"/>
                    </a:lnTo>
                    <a:cubicBezTo>
                      <a:pt x="0" y="20101"/>
                      <a:pt x="2882" y="13143"/>
                      <a:pt x="8013" y="8013"/>
                    </a:cubicBezTo>
                    <a:cubicBezTo>
                      <a:pt x="13143" y="2882"/>
                      <a:pt x="20101" y="0"/>
                      <a:pt x="2735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133350"/>
                <a:ext cx="5245619" cy="261612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826318" y="1680477"/>
              <a:ext cx="17591343" cy="675195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5039"/>
                </a:lnSpc>
              </a:pP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Дишането е жизнен процес, при който:</a:t>
              </a:r>
            </a:p>
            <a:p>
              <a:pPr algn="l" marL="777234" indent="-388617" lvl="1">
                <a:lnSpc>
                  <a:spcPts val="5039"/>
                </a:lnSpc>
                <a:buFont typeface="Arial"/>
                <a:buChar char="•"/>
              </a:pP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организмите приемат кислород;</a:t>
              </a:r>
            </a:p>
            <a:p>
              <a:pPr algn="l" marL="777234" indent="-388617" lvl="1">
                <a:lnSpc>
                  <a:spcPts val="5039"/>
                </a:lnSpc>
                <a:buFont typeface="Arial"/>
                <a:buChar char="•"/>
              </a:pP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 клетките се разграждат хранителни вещества;</a:t>
              </a:r>
            </a:p>
            <a:p>
              <a:pPr algn="l" marL="777234" indent="-388617" lvl="1">
                <a:lnSpc>
                  <a:spcPts val="5039"/>
                </a:lnSpc>
                <a:buFont typeface="Arial"/>
                <a:buChar char="•"/>
              </a:pP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се отделя енергия;</a:t>
              </a:r>
            </a:p>
            <a:p>
              <a:pPr algn="l" marL="777234" indent="-388617" lvl="1">
                <a:lnSpc>
                  <a:spcPts val="5039"/>
                </a:lnSpc>
                <a:buFont typeface="Arial"/>
                <a:buChar char="•"/>
              </a:pP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се образуват въглероден диоксид и вода.</a:t>
              </a:r>
            </a:p>
            <a:p>
              <a:pPr algn="l">
                <a:lnSpc>
                  <a:spcPts val="5039"/>
                </a:lnSpc>
              </a:pPr>
            </a:p>
            <a:p>
              <a:pPr algn="l">
                <a:lnSpc>
                  <a:spcPts val="5039"/>
                </a:lnSpc>
              </a:pP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Енергията е необходима за протичането на всички жизнени процеси.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3359130" y="1217665"/>
            <a:ext cx="11569739" cy="1577718"/>
            <a:chOff x="0" y="0"/>
            <a:chExt cx="15426319" cy="2103624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15426319" cy="2103624"/>
              <a:chOff x="0" y="0"/>
              <a:chExt cx="3047174" cy="415531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3047174" cy="415531"/>
              </a:xfrm>
              <a:custGeom>
                <a:avLst/>
                <a:gdLst/>
                <a:ahLst/>
                <a:cxnLst/>
                <a:rect r="r" b="b" t="t" l="l"/>
                <a:pathLst>
                  <a:path h="415531" w="3047174">
                    <a:moveTo>
                      <a:pt x="34127" y="0"/>
                    </a:moveTo>
                    <a:lnTo>
                      <a:pt x="3013047" y="0"/>
                    </a:lnTo>
                    <a:cubicBezTo>
                      <a:pt x="3031895" y="0"/>
                      <a:pt x="3047174" y="15279"/>
                      <a:pt x="3047174" y="34127"/>
                    </a:cubicBezTo>
                    <a:lnTo>
                      <a:pt x="3047174" y="381404"/>
                    </a:lnTo>
                    <a:cubicBezTo>
                      <a:pt x="3047174" y="400252"/>
                      <a:pt x="3031895" y="415531"/>
                      <a:pt x="3013047" y="415531"/>
                    </a:cubicBezTo>
                    <a:lnTo>
                      <a:pt x="34127" y="415531"/>
                    </a:lnTo>
                    <a:cubicBezTo>
                      <a:pt x="15279" y="415531"/>
                      <a:pt x="0" y="400252"/>
                      <a:pt x="0" y="381404"/>
                    </a:cubicBezTo>
                    <a:lnTo>
                      <a:pt x="0" y="34127"/>
                    </a:lnTo>
                    <a:cubicBezTo>
                      <a:pt x="0" y="15279"/>
                      <a:pt x="15279" y="0"/>
                      <a:pt x="34127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76200"/>
                <a:ext cx="3047174" cy="49173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778574" y="202394"/>
              <a:ext cx="13869171" cy="17083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029"/>
                </a:lnSpc>
              </a:pPr>
              <a:r>
                <a:rPr lang="en-US" sz="84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Дишане</a:t>
              </a:r>
            </a:p>
          </p:txBody>
        </p:sp>
      </p:grp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1247495">
            <a:off x="15931736" y="2558196"/>
            <a:ext cx="1561471" cy="1661139"/>
          </a:xfrm>
          <a:custGeom>
            <a:avLst/>
            <a:gdLst/>
            <a:ahLst/>
            <a:cxnLst/>
            <a:rect r="r" b="b" t="t" l="l"/>
            <a:pathLst>
              <a:path h="1661139" w="1561471">
                <a:moveTo>
                  <a:pt x="0" y="0"/>
                </a:moveTo>
                <a:lnTo>
                  <a:pt x="1561471" y="0"/>
                </a:lnTo>
                <a:lnTo>
                  <a:pt x="1561471" y="1661138"/>
                </a:lnTo>
                <a:lnTo>
                  <a:pt x="0" y="16611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true" rot="2190367">
            <a:off x="-1966084" y="8685235"/>
            <a:ext cx="6284303" cy="2356614"/>
          </a:xfrm>
          <a:custGeom>
            <a:avLst/>
            <a:gdLst/>
            <a:ahLst/>
            <a:cxnLst/>
            <a:rect r="r" b="b" t="t" l="l"/>
            <a:pathLst>
              <a:path h="2356614" w="6284303">
                <a:moveTo>
                  <a:pt x="0" y="2356614"/>
                </a:moveTo>
                <a:lnTo>
                  <a:pt x="6284303" y="2356614"/>
                </a:lnTo>
                <a:lnTo>
                  <a:pt x="6284303" y="0"/>
                </a:lnTo>
                <a:lnTo>
                  <a:pt x="0" y="0"/>
                </a:lnTo>
                <a:lnTo>
                  <a:pt x="0" y="2356614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2050558" y="-1779653"/>
            <a:ext cx="4770783" cy="4114800"/>
          </a:xfrm>
          <a:custGeom>
            <a:avLst/>
            <a:gdLst/>
            <a:ahLst/>
            <a:cxnLst/>
            <a:rect r="r" b="b" t="t" l="l"/>
            <a:pathLst>
              <a:path h="4114800" w="4770783">
                <a:moveTo>
                  <a:pt x="0" y="0"/>
                </a:moveTo>
                <a:lnTo>
                  <a:pt x="4770782" y="0"/>
                </a:lnTo>
                <a:lnTo>
                  <a:pt x="47707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3382848" y="1028700"/>
            <a:ext cx="11522304" cy="1306447"/>
            <a:chOff x="0" y="0"/>
            <a:chExt cx="15363072" cy="1741929"/>
          </a:xfrm>
        </p:grpSpPr>
        <p:grpSp>
          <p:nvGrpSpPr>
            <p:cNvPr name="Group 8" id="8"/>
            <p:cNvGrpSpPr/>
            <p:nvPr/>
          </p:nvGrpSpPr>
          <p:grpSpPr>
            <a:xfrm rot="0">
              <a:off x="0" y="0"/>
              <a:ext cx="15363072" cy="1741929"/>
              <a:chOff x="0" y="0"/>
              <a:chExt cx="3034681" cy="344085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3034681" cy="344085"/>
              </a:xfrm>
              <a:custGeom>
                <a:avLst/>
                <a:gdLst/>
                <a:ahLst/>
                <a:cxnLst/>
                <a:rect r="r" b="b" t="t" l="l"/>
                <a:pathLst>
                  <a:path h="344085" w="3034681">
                    <a:moveTo>
                      <a:pt x="34267" y="0"/>
                    </a:moveTo>
                    <a:lnTo>
                      <a:pt x="3000414" y="0"/>
                    </a:lnTo>
                    <a:cubicBezTo>
                      <a:pt x="3009502" y="0"/>
                      <a:pt x="3018218" y="3610"/>
                      <a:pt x="3024644" y="10037"/>
                    </a:cubicBezTo>
                    <a:cubicBezTo>
                      <a:pt x="3031071" y="16463"/>
                      <a:pt x="3034681" y="25179"/>
                      <a:pt x="3034681" y="34267"/>
                    </a:cubicBezTo>
                    <a:lnTo>
                      <a:pt x="3034681" y="309817"/>
                    </a:lnTo>
                    <a:cubicBezTo>
                      <a:pt x="3034681" y="318906"/>
                      <a:pt x="3031071" y="327622"/>
                      <a:pt x="3024644" y="334048"/>
                    </a:cubicBezTo>
                    <a:cubicBezTo>
                      <a:pt x="3018218" y="340474"/>
                      <a:pt x="3009502" y="344085"/>
                      <a:pt x="3000414" y="344085"/>
                    </a:cubicBezTo>
                    <a:lnTo>
                      <a:pt x="34267" y="344085"/>
                    </a:lnTo>
                    <a:cubicBezTo>
                      <a:pt x="15342" y="344085"/>
                      <a:pt x="0" y="328743"/>
                      <a:pt x="0" y="309817"/>
                    </a:cubicBezTo>
                    <a:lnTo>
                      <a:pt x="0" y="34267"/>
                    </a:lnTo>
                    <a:cubicBezTo>
                      <a:pt x="0" y="25179"/>
                      <a:pt x="3610" y="16463"/>
                      <a:pt x="10037" y="10037"/>
                    </a:cubicBezTo>
                    <a:cubicBezTo>
                      <a:pt x="16463" y="3610"/>
                      <a:pt x="25179" y="0"/>
                      <a:pt x="34267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76200"/>
                <a:ext cx="3034681" cy="42028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1" id="11"/>
            <p:cNvSpPr txBox="true"/>
            <p:nvPr/>
          </p:nvSpPr>
          <p:spPr>
            <a:xfrm rot="0">
              <a:off x="775382" y="192869"/>
              <a:ext cx="13812308" cy="13561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905"/>
                </a:lnSpc>
              </a:pPr>
              <a:r>
                <a:rPr lang="en-US" sz="66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Как протича дишането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1461321" y="6093607"/>
            <a:ext cx="1907054" cy="1907054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8544617" y="6088679"/>
            <a:ext cx="1907054" cy="1907054"/>
            <a:chOff x="0" y="0"/>
            <a:chExt cx="812800" cy="8128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2087448" y="6088679"/>
            <a:ext cx="1907054" cy="1907054"/>
            <a:chOff x="0" y="0"/>
            <a:chExt cx="2542738" cy="2542738"/>
          </a:xfrm>
        </p:grpSpPr>
        <p:grpSp>
          <p:nvGrpSpPr>
            <p:cNvPr name="Group 19" id="19"/>
            <p:cNvGrpSpPr/>
            <p:nvPr/>
          </p:nvGrpSpPr>
          <p:grpSpPr>
            <a:xfrm rot="0">
              <a:off x="0" y="0"/>
              <a:ext cx="2542738" cy="2542738"/>
              <a:chOff x="0" y="0"/>
              <a:chExt cx="812800" cy="812800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22" id="22"/>
            <p:cNvSpPr/>
            <p:nvPr/>
          </p:nvSpPr>
          <p:spPr>
            <a:xfrm flipH="false" flipV="false" rot="0">
              <a:off x="106564" y="859781"/>
              <a:ext cx="2302187" cy="763616"/>
            </a:xfrm>
            <a:custGeom>
              <a:avLst/>
              <a:gdLst/>
              <a:ahLst/>
              <a:cxnLst/>
              <a:rect r="r" b="b" t="t" l="l"/>
              <a:pathLst>
                <a:path h="763616" w="2302187">
                  <a:moveTo>
                    <a:pt x="0" y="0"/>
                  </a:moveTo>
                  <a:lnTo>
                    <a:pt x="2302187" y="0"/>
                  </a:lnTo>
                  <a:lnTo>
                    <a:pt x="2302187" y="763616"/>
                  </a:lnTo>
                  <a:lnTo>
                    <a:pt x="0" y="76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-240605" t="-93190" r="-83061" b="0"/>
              </a:stretch>
            </a:blipFill>
          </p:spPr>
        </p:sp>
      </p:grpSp>
      <p:grpSp>
        <p:nvGrpSpPr>
          <p:cNvPr name="Group 23" id="23"/>
          <p:cNvGrpSpPr/>
          <p:nvPr/>
        </p:nvGrpSpPr>
        <p:grpSpPr>
          <a:xfrm rot="0">
            <a:off x="4402693" y="6088679"/>
            <a:ext cx="1907054" cy="1907054"/>
            <a:chOff x="0" y="0"/>
            <a:chExt cx="2542738" cy="2542738"/>
          </a:xfrm>
        </p:grpSpPr>
        <p:grpSp>
          <p:nvGrpSpPr>
            <p:cNvPr name="Group 24" id="24"/>
            <p:cNvGrpSpPr/>
            <p:nvPr/>
          </p:nvGrpSpPr>
          <p:grpSpPr>
            <a:xfrm rot="0">
              <a:off x="0" y="0"/>
              <a:ext cx="2542738" cy="2542738"/>
              <a:chOff x="0" y="0"/>
              <a:chExt cx="812800" cy="8128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27" id="27"/>
            <p:cNvSpPr/>
            <p:nvPr/>
          </p:nvSpPr>
          <p:spPr>
            <a:xfrm flipH="false" flipV="false" rot="0">
              <a:off x="665530" y="859781"/>
              <a:ext cx="1211677" cy="701171"/>
            </a:xfrm>
            <a:custGeom>
              <a:avLst/>
              <a:gdLst/>
              <a:ahLst/>
              <a:cxnLst/>
              <a:rect r="r" b="b" t="t" l="l"/>
              <a:pathLst>
                <a:path h="701171" w="1211677">
                  <a:moveTo>
                    <a:pt x="0" y="0"/>
                  </a:moveTo>
                  <a:lnTo>
                    <a:pt x="1211678" y="0"/>
                  </a:lnTo>
                  <a:lnTo>
                    <a:pt x="1211678" y="701172"/>
                  </a:lnTo>
                  <a:lnTo>
                    <a:pt x="0" y="7011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-704966" t="-103483" r="0" b="-6912"/>
              </a:stretch>
            </a:blipFill>
          </p:spPr>
        </p:sp>
      </p:grpSp>
      <p:grpSp>
        <p:nvGrpSpPr>
          <p:cNvPr name="Group 28" id="28"/>
          <p:cNvGrpSpPr/>
          <p:nvPr/>
        </p:nvGrpSpPr>
        <p:grpSpPr>
          <a:xfrm rot="0">
            <a:off x="14293498" y="6066344"/>
            <a:ext cx="1907054" cy="1907054"/>
            <a:chOff x="0" y="0"/>
            <a:chExt cx="2542738" cy="2542738"/>
          </a:xfrm>
        </p:grpSpPr>
        <p:grpSp>
          <p:nvGrpSpPr>
            <p:cNvPr name="Group 29" id="29"/>
            <p:cNvGrpSpPr/>
            <p:nvPr/>
          </p:nvGrpSpPr>
          <p:grpSpPr>
            <a:xfrm rot="0">
              <a:off x="0" y="0"/>
              <a:ext cx="2542738" cy="2542738"/>
              <a:chOff x="0" y="0"/>
              <a:chExt cx="812800" cy="812800"/>
            </a:xfrm>
          </p:grpSpPr>
          <p:sp>
            <p:nvSpPr>
              <p:cNvPr name="Freeform 30" id="30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31" id="31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32" id="32"/>
            <p:cNvSpPr/>
            <p:nvPr/>
          </p:nvSpPr>
          <p:spPr>
            <a:xfrm flipH="true" flipV="true" rot="0">
              <a:off x="924268" y="512069"/>
              <a:ext cx="694202" cy="1591302"/>
            </a:xfrm>
            <a:custGeom>
              <a:avLst/>
              <a:gdLst/>
              <a:ahLst/>
              <a:cxnLst/>
              <a:rect r="r" b="b" t="t" l="l"/>
              <a:pathLst>
                <a:path h="1591302" w="694202">
                  <a:moveTo>
                    <a:pt x="694202" y="1591302"/>
                  </a:moveTo>
                  <a:lnTo>
                    <a:pt x="0" y="1591302"/>
                  </a:lnTo>
                  <a:lnTo>
                    <a:pt x="0" y="0"/>
                  </a:lnTo>
                  <a:lnTo>
                    <a:pt x="694202" y="0"/>
                  </a:lnTo>
                  <a:lnTo>
                    <a:pt x="694202" y="1591302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33" id="33"/>
          <p:cNvGrpSpPr/>
          <p:nvPr/>
        </p:nvGrpSpPr>
        <p:grpSpPr>
          <a:xfrm rot="0">
            <a:off x="2087448" y="3517322"/>
            <a:ext cx="14113103" cy="2389100"/>
            <a:chOff x="0" y="0"/>
            <a:chExt cx="18817471" cy="3185466"/>
          </a:xfrm>
        </p:grpSpPr>
        <p:grpSp>
          <p:nvGrpSpPr>
            <p:cNvPr name="Group 34" id="34"/>
            <p:cNvGrpSpPr/>
            <p:nvPr/>
          </p:nvGrpSpPr>
          <p:grpSpPr>
            <a:xfrm rot="0">
              <a:off x="0" y="0"/>
              <a:ext cx="18817471" cy="3185466"/>
              <a:chOff x="0" y="0"/>
              <a:chExt cx="5129359" cy="868310"/>
            </a:xfrm>
          </p:grpSpPr>
          <p:sp>
            <p:nvSpPr>
              <p:cNvPr name="Freeform 35" id="35"/>
              <p:cNvSpPr/>
              <p:nvPr/>
            </p:nvSpPr>
            <p:spPr>
              <a:xfrm flipH="false" flipV="false" rot="0">
                <a:off x="0" y="0"/>
                <a:ext cx="5129359" cy="868310"/>
              </a:xfrm>
              <a:custGeom>
                <a:avLst/>
                <a:gdLst/>
                <a:ahLst/>
                <a:cxnLst/>
                <a:rect r="r" b="b" t="t" l="l"/>
                <a:pathLst>
                  <a:path h="868310" w="5129359">
                    <a:moveTo>
                      <a:pt x="27977" y="0"/>
                    </a:moveTo>
                    <a:lnTo>
                      <a:pt x="5101383" y="0"/>
                    </a:lnTo>
                    <a:cubicBezTo>
                      <a:pt x="5108803" y="0"/>
                      <a:pt x="5115919" y="2948"/>
                      <a:pt x="5121165" y="8194"/>
                    </a:cubicBezTo>
                    <a:cubicBezTo>
                      <a:pt x="5126412" y="13441"/>
                      <a:pt x="5129359" y="20557"/>
                      <a:pt x="5129359" y="27977"/>
                    </a:cubicBezTo>
                    <a:lnTo>
                      <a:pt x="5129359" y="840333"/>
                    </a:lnTo>
                    <a:cubicBezTo>
                      <a:pt x="5129359" y="847753"/>
                      <a:pt x="5126412" y="854869"/>
                      <a:pt x="5121165" y="860116"/>
                    </a:cubicBezTo>
                    <a:cubicBezTo>
                      <a:pt x="5115919" y="865363"/>
                      <a:pt x="5108803" y="868310"/>
                      <a:pt x="5101383" y="868310"/>
                    </a:cubicBezTo>
                    <a:lnTo>
                      <a:pt x="27977" y="868310"/>
                    </a:lnTo>
                    <a:cubicBezTo>
                      <a:pt x="20557" y="868310"/>
                      <a:pt x="13441" y="865363"/>
                      <a:pt x="8194" y="860116"/>
                    </a:cubicBezTo>
                    <a:cubicBezTo>
                      <a:pt x="2948" y="854869"/>
                      <a:pt x="0" y="847753"/>
                      <a:pt x="0" y="840333"/>
                    </a:cubicBezTo>
                    <a:lnTo>
                      <a:pt x="0" y="27977"/>
                    </a:lnTo>
                    <a:cubicBezTo>
                      <a:pt x="0" y="20557"/>
                      <a:pt x="2948" y="13441"/>
                      <a:pt x="8194" y="8194"/>
                    </a:cubicBezTo>
                    <a:cubicBezTo>
                      <a:pt x="13441" y="2948"/>
                      <a:pt x="20557" y="0"/>
                      <a:pt x="2797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6" id="36"/>
              <p:cNvSpPr txBox="true"/>
              <p:nvPr/>
            </p:nvSpPr>
            <p:spPr>
              <a:xfrm>
                <a:off x="0" y="-133350"/>
                <a:ext cx="5129359" cy="100166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7" id="37"/>
            <p:cNvSpPr txBox="true"/>
            <p:nvPr/>
          </p:nvSpPr>
          <p:spPr>
            <a:xfrm rot="0">
              <a:off x="387695" y="1278763"/>
              <a:ext cx="5729369" cy="72961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619"/>
                </a:lnSpc>
              </a:pPr>
              <a:r>
                <a:rPr lang="en-US" b="true" sz="3299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глюкоза </a:t>
              </a:r>
              <a:r>
                <a:rPr lang="en-US" b="true" sz="3299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+ кислород</a:t>
              </a:r>
            </a:p>
          </p:txBody>
        </p:sp>
        <p:sp>
          <p:nvSpPr>
            <p:cNvPr name="TextBox 38" id="38"/>
            <p:cNvSpPr txBox="true"/>
            <p:nvPr/>
          </p:nvSpPr>
          <p:spPr>
            <a:xfrm rot="0">
              <a:off x="7326892" y="1278763"/>
              <a:ext cx="11199776" cy="72961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619"/>
                </a:lnSpc>
              </a:pPr>
              <a:r>
                <a:rPr lang="en-US" b="true" sz="3299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въглероден диоксид</a:t>
              </a:r>
              <a:r>
                <a:rPr lang="en-US" b="true" sz="3299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 + вода + енергия</a:t>
              </a:r>
            </a:p>
          </p:txBody>
        </p:sp>
        <p:grpSp>
          <p:nvGrpSpPr>
            <p:cNvPr name="Group 39" id="39"/>
            <p:cNvGrpSpPr/>
            <p:nvPr/>
          </p:nvGrpSpPr>
          <p:grpSpPr>
            <a:xfrm rot="0">
              <a:off x="6434971" y="1064338"/>
              <a:ext cx="1171262" cy="1225140"/>
              <a:chOff x="0" y="0"/>
              <a:chExt cx="777055" cy="812800"/>
            </a:xfrm>
          </p:grpSpPr>
          <p:sp>
            <p:nvSpPr>
              <p:cNvPr name="Freeform 40" id="40"/>
              <p:cNvSpPr/>
              <p:nvPr/>
            </p:nvSpPr>
            <p:spPr>
              <a:xfrm flipH="false" flipV="false" rot="0">
                <a:off x="0" y="0"/>
                <a:ext cx="777055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777055">
                    <a:moveTo>
                      <a:pt x="777055" y="406400"/>
                    </a:moveTo>
                    <a:lnTo>
                      <a:pt x="370655" y="0"/>
                    </a:lnTo>
                    <a:lnTo>
                      <a:pt x="370655" y="203200"/>
                    </a:lnTo>
                    <a:lnTo>
                      <a:pt x="0" y="203200"/>
                    </a:lnTo>
                    <a:lnTo>
                      <a:pt x="0" y="609600"/>
                    </a:lnTo>
                    <a:lnTo>
                      <a:pt x="370655" y="609600"/>
                    </a:lnTo>
                    <a:lnTo>
                      <a:pt x="370655" y="812800"/>
                    </a:lnTo>
                    <a:lnTo>
                      <a:pt x="777055" y="406400"/>
                    </a:lnTo>
                    <a:close/>
                  </a:path>
                </a:pathLst>
              </a:custGeom>
              <a:solidFill>
                <a:srgbClr val="FA4155"/>
              </a:solidFill>
              <a:ln w="38100" cap="sq">
                <a:solidFill>
                  <a:srgbClr val="053264"/>
                </a:solidFill>
                <a:prstDash val="solid"/>
                <a:miter/>
              </a:ln>
            </p:spPr>
          </p:sp>
          <p:sp>
            <p:nvSpPr>
              <p:cNvPr name="TextBox 41" id="41"/>
              <p:cNvSpPr txBox="true"/>
              <p:nvPr/>
            </p:nvSpPr>
            <p:spPr>
              <a:xfrm>
                <a:off x="0" y="165100"/>
                <a:ext cx="675455" cy="444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</p:grpSp>
      <p:sp>
        <p:nvSpPr>
          <p:cNvPr name="Freeform 42" id="42"/>
          <p:cNvSpPr/>
          <p:nvPr/>
        </p:nvSpPr>
        <p:spPr>
          <a:xfrm flipH="false" flipV="false" rot="0">
            <a:off x="15837499" y="8459173"/>
            <a:ext cx="4901002" cy="4114800"/>
          </a:xfrm>
          <a:custGeom>
            <a:avLst/>
            <a:gdLst/>
            <a:ahLst/>
            <a:cxnLst/>
            <a:rect r="r" b="b" t="t" l="l"/>
            <a:pathLst>
              <a:path h="4114800" w="4901002">
                <a:moveTo>
                  <a:pt x="0" y="0"/>
                </a:moveTo>
                <a:lnTo>
                  <a:pt x="4901002" y="0"/>
                </a:lnTo>
                <a:lnTo>
                  <a:pt x="490100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3" id="43"/>
          <p:cNvSpPr txBox="true"/>
          <p:nvPr/>
        </p:nvSpPr>
        <p:spPr>
          <a:xfrm rot="0">
            <a:off x="2203720" y="6770332"/>
            <a:ext cx="1674510" cy="5181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75"/>
              </a:lnSpc>
            </a:pPr>
            <a:r>
              <a:rPr lang="en-US" sz="353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C₆H₁₂O₆</a:t>
            </a:r>
          </a:p>
        </p:txBody>
      </p:sp>
      <p:sp>
        <p:nvSpPr>
          <p:cNvPr name="TextBox 44" id="44"/>
          <p:cNvSpPr txBox="true"/>
          <p:nvPr/>
        </p:nvSpPr>
        <p:spPr>
          <a:xfrm rot="0">
            <a:off x="4697853" y="6799746"/>
            <a:ext cx="1316733" cy="5138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81"/>
              </a:lnSpc>
            </a:pPr>
            <a:r>
              <a:rPr lang="en-US" sz="354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O₂</a:t>
            </a:r>
          </a:p>
        </p:txBody>
      </p:sp>
      <p:sp>
        <p:nvSpPr>
          <p:cNvPr name="TextBox 45" id="45"/>
          <p:cNvSpPr txBox="true"/>
          <p:nvPr/>
        </p:nvSpPr>
        <p:spPr>
          <a:xfrm rot="0">
            <a:off x="8964278" y="6770332"/>
            <a:ext cx="1067731" cy="5138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77"/>
              </a:lnSpc>
            </a:pPr>
            <a:r>
              <a:rPr lang="en-US" b="true" sz="3540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6CO₂</a:t>
            </a:r>
          </a:p>
        </p:txBody>
      </p:sp>
      <p:sp>
        <p:nvSpPr>
          <p:cNvPr name="TextBox 46" id="46"/>
          <p:cNvSpPr txBox="true"/>
          <p:nvPr/>
        </p:nvSpPr>
        <p:spPr>
          <a:xfrm rot="0">
            <a:off x="11735349" y="6770332"/>
            <a:ext cx="1358997" cy="5138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77"/>
              </a:lnSpc>
            </a:pPr>
            <a:r>
              <a:rPr lang="en-US" b="true" sz="3540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6H₂O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5199268" y="0"/>
            <a:ext cx="3088732" cy="3193864"/>
          </a:xfrm>
          <a:custGeom>
            <a:avLst/>
            <a:gdLst/>
            <a:ahLst/>
            <a:cxnLst/>
            <a:rect r="r" b="b" t="t" l="l"/>
            <a:pathLst>
              <a:path h="3193864" w="3088732">
                <a:moveTo>
                  <a:pt x="0" y="0"/>
                </a:moveTo>
                <a:lnTo>
                  <a:pt x="3088732" y="0"/>
                </a:lnTo>
                <a:lnTo>
                  <a:pt x="3088732" y="3193864"/>
                </a:lnTo>
                <a:lnTo>
                  <a:pt x="0" y="31938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0">
            <a:off x="0" y="8184486"/>
            <a:ext cx="3074933" cy="2117860"/>
          </a:xfrm>
          <a:custGeom>
            <a:avLst/>
            <a:gdLst/>
            <a:ahLst/>
            <a:cxnLst/>
            <a:rect r="r" b="b" t="t" l="l"/>
            <a:pathLst>
              <a:path h="2117860" w="3074933">
                <a:moveTo>
                  <a:pt x="3074933" y="0"/>
                </a:moveTo>
                <a:lnTo>
                  <a:pt x="0" y="0"/>
                </a:lnTo>
                <a:lnTo>
                  <a:pt x="0" y="2117861"/>
                </a:lnTo>
                <a:lnTo>
                  <a:pt x="3074933" y="2117861"/>
                </a:lnTo>
                <a:lnTo>
                  <a:pt x="3074933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726226">
            <a:off x="-197843" y="-372825"/>
            <a:ext cx="1853272" cy="2677816"/>
          </a:xfrm>
          <a:custGeom>
            <a:avLst/>
            <a:gdLst/>
            <a:ahLst/>
            <a:cxnLst/>
            <a:rect r="r" b="b" t="t" l="l"/>
            <a:pathLst>
              <a:path h="2677816" w="1853272">
                <a:moveTo>
                  <a:pt x="0" y="0"/>
                </a:moveTo>
                <a:lnTo>
                  <a:pt x="1853272" y="0"/>
                </a:lnTo>
                <a:lnTo>
                  <a:pt x="1853272" y="2677816"/>
                </a:lnTo>
                <a:lnTo>
                  <a:pt x="0" y="267781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8336749" y="-3235"/>
            <a:ext cx="1561471" cy="1661139"/>
          </a:xfrm>
          <a:custGeom>
            <a:avLst/>
            <a:gdLst/>
            <a:ahLst/>
            <a:cxnLst/>
            <a:rect r="r" b="b" t="t" l="l"/>
            <a:pathLst>
              <a:path h="1661139" w="1561471">
                <a:moveTo>
                  <a:pt x="0" y="0"/>
                </a:moveTo>
                <a:lnTo>
                  <a:pt x="1561470" y="0"/>
                </a:lnTo>
                <a:lnTo>
                  <a:pt x="1561470" y="1661138"/>
                </a:lnTo>
                <a:lnTo>
                  <a:pt x="0" y="166113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9144000" y="1678528"/>
            <a:ext cx="8115300" cy="7830354"/>
            <a:chOff x="0" y="0"/>
            <a:chExt cx="10820400" cy="10440472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0820400" cy="10440472"/>
              <a:chOff x="0" y="0"/>
              <a:chExt cx="2949478" cy="2845916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2949478" cy="2845916"/>
              </a:xfrm>
              <a:custGeom>
                <a:avLst/>
                <a:gdLst/>
                <a:ahLst/>
                <a:cxnLst/>
                <a:rect r="r" b="b" t="t" l="l"/>
                <a:pathLst>
                  <a:path h="2845916" w="2949478">
                    <a:moveTo>
                      <a:pt x="48654" y="0"/>
                    </a:moveTo>
                    <a:lnTo>
                      <a:pt x="2900825" y="0"/>
                    </a:lnTo>
                    <a:cubicBezTo>
                      <a:pt x="2913728" y="0"/>
                      <a:pt x="2926104" y="5126"/>
                      <a:pt x="2935228" y="14250"/>
                    </a:cubicBezTo>
                    <a:cubicBezTo>
                      <a:pt x="2944352" y="23375"/>
                      <a:pt x="2949478" y="35750"/>
                      <a:pt x="2949478" y="48654"/>
                    </a:cubicBezTo>
                    <a:lnTo>
                      <a:pt x="2949478" y="2797262"/>
                    </a:lnTo>
                    <a:cubicBezTo>
                      <a:pt x="2949478" y="2824133"/>
                      <a:pt x="2927695" y="2845916"/>
                      <a:pt x="2900825" y="2845916"/>
                    </a:cubicBezTo>
                    <a:lnTo>
                      <a:pt x="48654" y="2845916"/>
                    </a:lnTo>
                    <a:cubicBezTo>
                      <a:pt x="21783" y="2845916"/>
                      <a:pt x="0" y="2824133"/>
                      <a:pt x="0" y="2797262"/>
                    </a:cubicBezTo>
                    <a:lnTo>
                      <a:pt x="0" y="48654"/>
                    </a:lnTo>
                    <a:cubicBezTo>
                      <a:pt x="0" y="21783"/>
                      <a:pt x="21783" y="0"/>
                      <a:pt x="4865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123825"/>
                <a:ext cx="2949478" cy="296974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658302" y="1795788"/>
              <a:ext cx="9697481" cy="820314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899"/>
                </a:lnSpc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Животните приемат кислород от околната среда чрез дихателните органи. След това неговите молекули се пренасят чрез кръвта до всички</a:t>
              </a: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 клетки.</a:t>
              </a:r>
            </a:p>
            <a:p>
              <a:pPr algn="l">
                <a:lnSpc>
                  <a:spcPts val="4899"/>
                </a:lnSpc>
              </a:pPr>
            </a:p>
            <a:p>
              <a:pPr algn="l">
                <a:lnSpc>
                  <a:spcPts val="4899"/>
                </a:lnSpc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Там той се използва за разграждане на хранителни вещества, при което се отделя енергия и въглероден диоксид.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9512466" y="525242"/>
            <a:ext cx="7378367" cy="2306572"/>
            <a:chOff x="0" y="0"/>
            <a:chExt cx="9837823" cy="3075429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9837823" cy="3075429"/>
              <a:chOff x="0" y="0"/>
              <a:chExt cx="1943274" cy="607492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1943274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1943274">
                    <a:moveTo>
                      <a:pt x="53513" y="0"/>
                    </a:moveTo>
                    <a:lnTo>
                      <a:pt x="1889761" y="0"/>
                    </a:lnTo>
                    <a:cubicBezTo>
                      <a:pt x="1903953" y="0"/>
                      <a:pt x="1917565" y="5638"/>
                      <a:pt x="1927600" y="15674"/>
                    </a:cubicBezTo>
                    <a:cubicBezTo>
                      <a:pt x="1937636" y="25709"/>
                      <a:pt x="1943274" y="39320"/>
                      <a:pt x="1943274" y="53513"/>
                    </a:cubicBezTo>
                    <a:lnTo>
                      <a:pt x="1943274" y="553979"/>
                    </a:lnTo>
                    <a:cubicBezTo>
                      <a:pt x="1943274" y="583534"/>
                      <a:pt x="1919315" y="607492"/>
                      <a:pt x="1889761" y="607492"/>
                    </a:cubicBezTo>
                    <a:lnTo>
                      <a:pt x="53513" y="607492"/>
                    </a:lnTo>
                    <a:cubicBezTo>
                      <a:pt x="23959" y="607492"/>
                      <a:pt x="0" y="583534"/>
                      <a:pt x="0" y="553979"/>
                    </a:cubicBezTo>
                    <a:lnTo>
                      <a:pt x="0" y="53513"/>
                    </a:lnTo>
                    <a:cubicBezTo>
                      <a:pt x="0" y="23959"/>
                      <a:pt x="23959" y="0"/>
                      <a:pt x="53513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76200"/>
                <a:ext cx="1943274" cy="68369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496520" y="192869"/>
              <a:ext cx="8844783" cy="26896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905"/>
                </a:lnSpc>
              </a:pPr>
              <a:r>
                <a:rPr lang="en-US" sz="66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Дишане при животните</a:t>
              </a: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0">
            <a:off x="728793" y="3086100"/>
            <a:ext cx="2962656" cy="4114800"/>
          </a:xfrm>
          <a:custGeom>
            <a:avLst/>
            <a:gdLst/>
            <a:ahLst/>
            <a:cxnLst/>
            <a:rect r="r" b="b" t="t" l="l"/>
            <a:pathLst>
              <a:path h="4114800" w="2962656">
                <a:moveTo>
                  <a:pt x="0" y="0"/>
                </a:moveTo>
                <a:lnTo>
                  <a:pt x="2962656" y="0"/>
                </a:lnTo>
                <a:lnTo>
                  <a:pt x="296265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5815604" y="966083"/>
            <a:ext cx="2046168" cy="1649723"/>
          </a:xfrm>
          <a:custGeom>
            <a:avLst/>
            <a:gdLst/>
            <a:ahLst/>
            <a:cxnLst/>
            <a:rect r="r" b="b" t="t" l="l"/>
            <a:pathLst>
              <a:path h="1649723" w="2046168">
                <a:moveTo>
                  <a:pt x="0" y="0"/>
                </a:moveTo>
                <a:lnTo>
                  <a:pt x="2046167" y="0"/>
                </a:lnTo>
                <a:lnTo>
                  <a:pt x="2046167" y="1649723"/>
                </a:lnTo>
                <a:lnTo>
                  <a:pt x="0" y="164972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4197858" y="4419065"/>
            <a:ext cx="4439733" cy="5293274"/>
          </a:xfrm>
          <a:custGeom>
            <a:avLst/>
            <a:gdLst/>
            <a:ahLst/>
            <a:cxnLst/>
            <a:rect r="r" b="b" t="t" l="l"/>
            <a:pathLst>
              <a:path h="5293274" w="4439733">
                <a:moveTo>
                  <a:pt x="0" y="0"/>
                </a:moveTo>
                <a:lnTo>
                  <a:pt x="4439733" y="0"/>
                </a:lnTo>
                <a:lnTo>
                  <a:pt x="4439733" y="5293273"/>
                </a:lnTo>
                <a:lnTo>
                  <a:pt x="0" y="529327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1" id="21"/>
          <p:cNvGrpSpPr/>
          <p:nvPr/>
        </p:nvGrpSpPr>
        <p:grpSpPr>
          <a:xfrm rot="0">
            <a:off x="860256" y="1771835"/>
            <a:ext cx="2699731" cy="843970"/>
            <a:chOff x="0" y="0"/>
            <a:chExt cx="1943274" cy="607492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943274" cy="607492"/>
            </a:xfrm>
            <a:custGeom>
              <a:avLst/>
              <a:gdLst/>
              <a:ahLst/>
              <a:cxnLst/>
              <a:rect r="r" b="b" t="t" l="l"/>
              <a:pathLst>
                <a:path h="607492" w="1943274">
                  <a:moveTo>
                    <a:pt x="146251" y="0"/>
                  </a:moveTo>
                  <a:lnTo>
                    <a:pt x="1797023" y="0"/>
                  </a:lnTo>
                  <a:cubicBezTo>
                    <a:pt x="1835811" y="0"/>
                    <a:pt x="1873010" y="15409"/>
                    <a:pt x="1900438" y="42836"/>
                  </a:cubicBezTo>
                  <a:cubicBezTo>
                    <a:pt x="1927865" y="70263"/>
                    <a:pt x="1943274" y="107463"/>
                    <a:pt x="1943274" y="146251"/>
                  </a:cubicBezTo>
                  <a:lnTo>
                    <a:pt x="1943274" y="461241"/>
                  </a:lnTo>
                  <a:cubicBezTo>
                    <a:pt x="1943274" y="542013"/>
                    <a:pt x="1877795" y="607492"/>
                    <a:pt x="1797023" y="607492"/>
                  </a:cubicBezTo>
                  <a:lnTo>
                    <a:pt x="146251" y="607492"/>
                  </a:lnTo>
                  <a:cubicBezTo>
                    <a:pt x="65479" y="607492"/>
                    <a:pt x="0" y="542013"/>
                    <a:pt x="0" y="461241"/>
                  </a:cubicBezTo>
                  <a:lnTo>
                    <a:pt x="0" y="146251"/>
                  </a:lnTo>
                  <a:cubicBezTo>
                    <a:pt x="0" y="65479"/>
                    <a:pt x="65479" y="0"/>
                    <a:pt x="146251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23" id="23"/>
            <p:cNvSpPr txBox="true"/>
            <p:nvPr/>
          </p:nvSpPr>
          <p:spPr>
            <a:xfrm>
              <a:off x="0" y="-76200"/>
              <a:ext cx="1943274" cy="683692"/>
            </a:xfrm>
            <a:prstGeom prst="rect">
              <a:avLst/>
            </a:prstGeom>
          </p:spPr>
          <p:txBody>
            <a:bodyPr anchor="ctr" rtlCol="false" tIns="18588" lIns="18588" bIns="18588" rIns="18588"/>
            <a:lstStyle/>
            <a:p>
              <a:pPr algn="ctr">
                <a:lnSpc>
                  <a:spcPts val="279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5587184" y="2831814"/>
            <a:ext cx="2699731" cy="843970"/>
            <a:chOff x="0" y="0"/>
            <a:chExt cx="1943274" cy="607492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1943274" cy="607492"/>
            </a:xfrm>
            <a:custGeom>
              <a:avLst/>
              <a:gdLst/>
              <a:ahLst/>
              <a:cxnLst/>
              <a:rect r="r" b="b" t="t" l="l"/>
              <a:pathLst>
                <a:path h="607492" w="1943274">
                  <a:moveTo>
                    <a:pt x="146251" y="0"/>
                  </a:moveTo>
                  <a:lnTo>
                    <a:pt x="1797023" y="0"/>
                  </a:lnTo>
                  <a:cubicBezTo>
                    <a:pt x="1835811" y="0"/>
                    <a:pt x="1873010" y="15409"/>
                    <a:pt x="1900438" y="42836"/>
                  </a:cubicBezTo>
                  <a:cubicBezTo>
                    <a:pt x="1927865" y="70263"/>
                    <a:pt x="1943274" y="107463"/>
                    <a:pt x="1943274" y="146251"/>
                  </a:cubicBezTo>
                  <a:lnTo>
                    <a:pt x="1943274" y="461241"/>
                  </a:lnTo>
                  <a:cubicBezTo>
                    <a:pt x="1943274" y="542013"/>
                    <a:pt x="1877795" y="607492"/>
                    <a:pt x="1797023" y="607492"/>
                  </a:cubicBezTo>
                  <a:lnTo>
                    <a:pt x="146251" y="607492"/>
                  </a:lnTo>
                  <a:cubicBezTo>
                    <a:pt x="65479" y="607492"/>
                    <a:pt x="0" y="542013"/>
                    <a:pt x="0" y="461241"/>
                  </a:cubicBezTo>
                  <a:lnTo>
                    <a:pt x="0" y="146251"/>
                  </a:lnTo>
                  <a:cubicBezTo>
                    <a:pt x="0" y="65479"/>
                    <a:pt x="65479" y="0"/>
                    <a:pt x="146251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26" id="26"/>
            <p:cNvSpPr txBox="true"/>
            <p:nvPr/>
          </p:nvSpPr>
          <p:spPr>
            <a:xfrm>
              <a:off x="0" y="-76200"/>
              <a:ext cx="1943274" cy="683692"/>
            </a:xfrm>
            <a:prstGeom prst="rect">
              <a:avLst/>
            </a:prstGeom>
          </p:spPr>
          <p:txBody>
            <a:bodyPr anchor="ctr" rtlCol="false" tIns="18588" lIns="18588" bIns="18588" rIns="18588"/>
            <a:lstStyle/>
            <a:p>
              <a:pPr algn="ctr">
                <a:lnSpc>
                  <a:spcPts val="279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2413312" y="8414330"/>
            <a:ext cx="2699731" cy="843970"/>
            <a:chOff x="0" y="0"/>
            <a:chExt cx="1943274" cy="607492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1943274" cy="607492"/>
            </a:xfrm>
            <a:custGeom>
              <a:avLst/>
              <a:gdLst/>
              <a:ahLst/>
              <a:cxnLst/>
              <a:rect r="r" b="b" t="t" l="l"/>
              <a:pathLst>
                <a:path h="607492" w="1943274">
                  <a:moveTo>
                    <a:pt x="146251" y="0"/>
                  </a:moveTo>
                  <a:lnTo>
                    <a:pt x="1797023" y="0"/>
                  </a:lnTo>
                  <a:cubicBezTo>
                    <a:pt x="1835811" y="0"/>
                    <a:pt x="1873010" y="15409"/>
                    <a:pt x="1900438" y="42836"/>
                  </a:cubicBezTo>
                  <a:cubicBezTo>
                    <a:pt x="1927865" y="70263"/>
                    <a:pt x="1943274" y="107463"/>
                    <a:pt x="1943274" y="146251"/>
                  </a:cubicBezTo>
                  <a:lnTo>
                    <a:pt x="1943274" y="461241"/>
                  </a:lnTo>
                  <a:cubicBezTo>
                    <a:pt x="1943274" y="542013"/>
                    <a:pt x="1877795" y="607492"/>
                    <a:pt x="1797023" y="607492"/>
                  </a:cubicBezTo>
                  <a:lnTo>
                    <a:pt x="146251" y="607492"/>
                  </a:lnTo>
                  <a:cubicBezTo>
                    <a:pt x="65479" y="607492"/>
                    <a:pt x="0" y="542013"/>
                    <a:pt x="0" y="461241"/>
                  </a:cubicBezTo>
                  <a:lnTo>
                    <a:pt x="0" y="146251"/>
                  </a:lnTo>
                  <a:cubicBezTo>
                    <a:pt x="0" y="65479"/>
                    <a:pt x="65479" y="0"/>
                    <a:pt x="146251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29" id="29"/>
            <p:cNvSpPr txBox="true"/>
            <p:nvPr/>
          </p:nvSpPr>
          <p:spPr>
            <a:xfrm>
              <a:off x="0" y="-76200"/>
              <a:ext cx="1943274" cy="683692"/>
            </a:xfrm>
            <a:prstGeom prst="rect">
              <a:avLst/>
            </a:prstGeom>
          </p:spPr>
          <p:txBody>
            <a:bodyPr anchor="ctr" rtlCol="false" tIns="18588" lIns="18588" bIns="18588" rIns="18588"/>
            <a:lstStyle/>
            <a:p>
              <a:pPr algn="ctr">
                <a:lnSpc>
                  <a:spcPts val="279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30" id="30"/>
          <p:cNvSpPr txBox="true"/>
          <p:nvPr/>
        </p:nvSpPr>
        <p:spPr>
          <a:xfrm rot="0">
            <a:off x="860256" y="2007735"/>
            <a:ext cx="2625236" cy="3721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92"/>
              </a:lnSpc>
            </a:pPr>
            <a:r>
              <a:rPr lang="en-US" sz="245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Хриле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5624431" y="3067713"/>
            <a:ext cx="2625236" cy="3721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92"/>
              </a:lnSpc>
            </a:pPr>
            <a:r>
              <a:rPr lang="en-US" sz="245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Трахеи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2450560" y="8650229"/>
            <a:ext cx="2625236" cy="3721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92"/>
              </a:lnSpc>
            </a:pPr>
            <a:r>
              <a:rPr lang="en-US" sz="245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Бели дробове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true" flipV="false" rot="0">
            <a:off x="0" y="8184486"/>
            <a:ext cx="3074933" cy="2117860"/>
          </a:xfrm>
          <a:custGeom>
            <a:avLst/>
            <a:gdLst/>
            <a:ahLst/>
            <a:cxnLst/>
            <a:rect r="r" b="b" t="t" l="l"/>
            <a:pathLst>
              <a:path h="2117860" w="3074933">
                <a:moveTo>
                  <a:pt x="3074933" y="0"/>
                </a:moveTo>
                <a:lnTo>
                  <a:pt x="0" y="0"/>
                </a:lnTo>
                <a:lnTo>
                  <a:pt x="0" y="2117861"/>
                </a:lnTo>
                <a:lnTo>
                  <a:pt x="3074933" y="2117861"/>
                </a:lnTo>
                <a:lnTo>
                  <a:pt x="307493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0726226">
            <a:off x="-197843" y="-372825"/>
            <a:ext cx="1853272" cy="2677816"/>
          </a:xfrm>
          <a:custGeom>
            <a:avLst/>
            <a:gdLst/>
            <a:ahLst/>
            <a:cxnLst/>
            <a:rect r="r" b="b" t="t" l="l"/>
            <a:pathLst>
              <a:path h="2677816" w="1853272">
                <a:moveTo>
                  <a:pt x="0" y="0"/>
                </a:moveTo>
                <a:lnTo>
                  <a:pt x="1853272" y="0"/>
                </a:lnTo>
                <a:lnTo>
                  <a:pt x="1853272" y="2677816"/>
                </a:lnTo>
                <a:lnTo>
                  <a:pt x="0" y="26778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435343" y="-262446"/>
            <a:ext cx="8708657" cy="9981432"/>
            <a:chOff x="0" y="0"/>
            <a:chExt cx="11611543" cy="13308576"/>
          </a:xfrm>
        </p:grpSpPr>
        <p:sp>
          <p:nvSpPr>
            <p:cNvPr name="Freeform 7" id="7"/>
            <p:cNvSpPr/>
            <p:nvPr/>
          </p:nvSpPr>
          <p:spPr>
            <a:xfrm flipH="false" flipV="false" rot="858725">
              <a:off x="9288131" y="222963"/>
              <a:ext cx="2081961" cy="2214852"/>
            </a:xfrm>
            <a:custGeom>
              <a:avLst/>
              <a:gdLst/>
              <a:ahLst/>
              <a:cxnLst/>
              <a:rect r="r" b="b" t="t" l="l"/>
              <a:pathLst>
                <a:path h="2214852" w="2081961">
                  <a:moveTo>
                    <a:pt x="0" y="0"/>
                  </a:moveTo>
                  <a:lnTo>
                    <a:pt x="2081961" y="0"/>
                  </a:lnTo>
                  <a:lnTo>
                    <a:pt x="2081961" y="2214852"/>
                  </a:lnTo>
                  <a:lnTo>
                    <a:pt x="0" y="22148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grpSp>
          <p:nvGrpSpPr>
            <p:cNvPr name="Group 8" id="8"/>
            <p:cNvGrpSpPr/>
            <p:nvPr/>
          </p:nvGrpSpPr>
          <p:grpSpPr>
            <a:xfrm rot="0">
              <a:off x="0" y="2868104"/>
              <a:ext cx="10820400" cy="10440472"/>
              <a:chOff x="0" y="0"/>
              <a:chExt cx="2949478" cy="2845916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2949478" cy="2845916"/>
              </a:xfrm>
              <a:custGeom>
                <a:avLst/>
                <a:gdLst/>
                <a:ahLst/>
                <a:cxnLst/>
                <a:rect r="r" b="b" t="t" l="l"/>
                <a:pathLst>
                  <a:path h="2845916" w="2949478">
                    <a:moveTo>
                      <a:pt x="48654" y="0"/>
                    </a:moveTo>
                    <a:lnTo>
                      <a:pt x="2900825" y="0"/>
                    </a:lnTo>
                    <a:cubicBezTo>
                      <a:pt x="2913728" y="0"/>
                      <a:pt x="2926104" y="5126"/>
                      <a:pt x="2935228" y="14250"/>
                    </a:cubicBezTo>
                    <a:cubicBezTo>
                      <a:pt x="2944352" y="23375"/>
                      <a:pt x="2949478" y="35750"/>
                      <a:pt x="2949478" y="48654"/>
                    </a:cubicBezTo>
                    <a:lnTo>
                      <a:pt x="2949478" y="2797262"/>
                    </a:lnTo>
                    <a:cubicBezTo>
                      <a:pt x="2949478" y="2824133"/>
                      <a:pt x="2927695" y="2845916"/>
                      <a:pt x="2900825" y="2845916"/>
                    </a:cubicBezTo>
                    <a:lnTo>
                      <a:pt x="48654" y="2845916"/>
                    </a:lnTo>
                    <a:cubicBezTo>
                      <a:pt x="21783" y="2845916"/>
                      <a:pt x="0" y="2824133"/>
                      <a:pt x="0" y="2797262"/>
                    </a:cubicBezTo>
                    <a:lnTo>
                      <a:pt x="0" y="48654"/>
                    </a:lnTo>
                    <a:cubicBezTo>
                      <a:pt x="0" y="21783"/>
                      <a:pt x="21783" y="0"/>
                      <a:pt x="4865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123825"/>
                <a:ext cx="2949478" cy="296974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11" id="11"/>
            <p:cNvGrpSpPr/>
            <p:nvPr/>
          </p:nvGrpSpPr>
          <p:grpSpPr>
            <a:xfrm rot="0">
              <a:off x="491289" y="1330389"/>
              <a:ext cx="9837823" cy="3075429"/>
              <a:chOff x="0" y="0"/>
              <a:chExt cx="1943274" cy="607492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0" y="0"/>
                <a:ext cx="1943274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1943274">
                    <a:moveTo>
                      <a:pt x="53513" y="0"/>
                    </a:moveTo>
                    <a:lnTo>
                      <a:pt x="1889761" y="0"/>
                    </a:lnTo>
                    <a:cubicBezTo>
                      <a:pt x="1903953" y="0"/>
                      <a:pt x="1917565" y="5638"/>
                      <a:pt x="1927600" y="15674"/>
                    </a:cubicBezTo>
                    <a:cubicBezTo>
                      <a:pt x="1937636" y="25709"/>
                      <a:pt x="1943274" y="39320"/>
                      <a:pt x="1943274" y="53513"/>
                    </a:cubicBezTo>
                    <a:lnTo>
                      <a:pt x="1943274" y="553979"/>
                    </a:lnTo>
                    <a:cubicBezTo>
                      <a:pt x="1943274" y="583534"/>
                      <a:pt x="1919315" y="607492"/>
                      <a:pt x="1889761" y="607492"/>
                    </a:cubicBezTo>
                    <a:lnTo>
                      <a:pt x="53513" y="607492"/>
                    </a:lnTo>
                    <a:cubicBezTo>
                      <a:pt x="23959" y="607492"/>
                      <a:pt x="0" y="583534"/>
                      <a:pt x="0" y="553979"/>
                    </a:cubicBezTo>
                    <a:lnTo>
                      <a:pt x="0" y="53513"/>
                    </a:lnTo>
                    <a:cubicBezTo>
                      <a:pt x="0" y="23959"/>
                      <a:pt x="23959" y="0"/>
                      <a:pt x="53513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3" id="13"/>
              <p:cNvSpPr txBox="true"/>
              <p:nvPr/>
            </p:nvSpPr>
            <p:spPr>
              <a:xfrm>
                <a:off x="0" y="-76200"/>
                <a:ext cx="1943274" cy="68369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4" id="14"/>
            <p:cNvSpPr txBox="true"/>
            <p:nvPr/>
          </p:nvSpPr>
          <p:spPr>
            <a:xfrm rot="0">
              <a:off x="987809" y="1523258"/>
              <a:ext cx="8844783" cy="26896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905"/>
                </a:lnSpc>
              </a:pPr>
              <a:r>
                <a:rPr lang="en-US" sz="66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Дишане при растенията</a:t>
              </a: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728793" y="3127189"/>
            <a:ext cx="7273111" cy="55499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99"/>
              </a:lnSpc>
            </a:pP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Растенията също дишат, макар това да не се вижда.</a:t>
            </a:r>
          </a:p>
          <a:p>
            <a:pPr algn="l">
              <a:lnSpc>
                <a:spcPts val="4899"/>
              </a:lnSpc>
            </a:pP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Както при животните, те приемат кислород и отделят въглероден диоксид.</a:t>
            </a:r>
          </a:p>
          <a:p>
            <a:pPr algn="l">
              <a:lnSpc>
                <a:spcPts val="4899"/>
              </a:lnSpc>
            </a:pP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За разлика от храненето, дишането протича във всички</a:t>
            </a: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 клетки и е непрекъснат процес (протича и през деня, и през нощта).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8574077" y="-19050"/>
            <a:ext cx="9580573" cy="7730538"/>
            <a:chOff x="0" y="0"/>
            <a:chExt cx="12774098" cy="10307384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8655788" y="0"/>
              <a:ext cx="4118310" cy="4258485"/>
            </a:xfrm>
            <a:custGeom>
              <a:avLst/>
              <a:gdLst/>
              <a:ahLst/>
              <a:cxnLst/>
              <a:rect r="r" b="b" t="t" l="l"/>
              <a:pathLst>
                <a:path h="4258485" w="4118310">
                  <a:moveTo>
                    <a:pt x="0" y="0"/>
                  </a:moveTo>
                  <a:lnTo>
                    <a:pt x="4118310" y="0"/>
                  </a:lnTo>
                  <a:lnTo>
                    <a:pt x="4118310" y="4258485"/>
                  </a:lnTo>
                  <a:lnTo>
                    <a:pt x="0" y="42584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grpSp>
          <p:nvGrpSpPr>
            <p:cNvPr name="Group 18" id="18"/>
            <p:cNvGrpSpPr/>
            <p:nvPr/>
          </p:nvGrpSpPr>
          <p:grpSpPr>
            <a:xfrm rot="0">
              <a:off x="0" y="9182090"/>
              <a:ext cx="3599641" cy="1125294"/>
              <a:chOff x="0" y="0"/>
              <a:chExt cx="1943274" cy="607492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1943274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1943274">
                    <a:moveTo>
                      <a:pt x="146251" y="0"/>
                    </a:moveTo>
                    <a:lnTo>
                      <a:pt x="1797023" y="0"/>
                    </a:lnTo>
                    <a:cubicBezTo>
                      <a:pt x="1835811" y="0"/>
                      <a:pt x="1873010" y="15409"/>
                      <a:pt x="1900438" y="42836"/>
                    </a:cubicBezTo>
                    <a:cubicBezTo>
                      <a:pt x="1927865" y="70263"/>
                      <a:pt x="1943274" y="107463"/>
                      <a:pt x="1943274" y="146251"/>
                    </a:cubicBezTo>
                    <a:lnTo>
                      <a:pt x="1943274" y="461241"/>
                    </a:lnTo>
                    <a:cubicBezTo>
                      <a:pt x="1943274" y="542013"/>
                      <a:pt x="1877795" y="607492"/>
                      <a:pt x="1797023" y="607492"/>
                    </a:cubicBezTo>
                    <a:lnTo>
                      <a:pt x="146251" y="607492"/>
                    </a:lnTo>
                    <a:cubicBezTo>
                      <a:pt x="65479" y="607492"/>
                      <a:pt x="0" y="542013"/>
                      <a:pt x="0" y="461241"/>
                    </a:cubicBezTo>
                    <a:lnTo>
                      <a:pt x="0" y="146251"/>
                    </a:lnTo>
                    <a:cubicBezTo>
                      <a:pt x="0" y="65479"/>
                      <a:pt x="65479" y="0"/>
                      <a:pt x="146251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76200"/>
                <a:ext cx="1943274" cy="683692"/>
              </a:xfrm>
              <a:prstGeom prst="rect">
                <a:avLst/>
              </a:prstGeom>
            </p:spPr>
            <p:txBody>
              <a:bodyPr anchor="ctr" rtlCol="false" tIns="18588" lIns="18588" bIns="18588" rIns="18588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0">
              <a:off x="4572898" y="3797842"/>
              <a:ext cx="3599641" cy="1125294"/>
              <a:chOff x="0" y="0"/>
              <a:chExt cx="1943274" cy="607492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1943274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1943274">
                    <a:moveTo>
                      <a:pt x="146251" y="0"/>
                    </a:moveTo>
                    <a:lnTo>
                      <a:pt x="1797023" y="0"/>
                    </a:lnTo>
                    <a:cubicBezTo>
                      <a:pt x="1835811" y="0"/>
                      <a:pt x="1873010" y="15409"/>
                      <a:pt x="1900438" y="42836"/>
                    </a:cubicBezTo>
                    <a:cubicBezTo>
                      <a:pt x="1927865" y="70263"/>
                      <a:pt x="1943274" y="107463"/>
                      <a:pt x="1943274" y="146251"/>
                    </a:cubicBezTo>
                    <a:lnTo>
                      <a:pt x="1943274" y="461241"/>
                    </a:lnTo>
                    <a:cubicBezTo>
                      <a:pt x="1943274" y="542013"/>
                      <a:pt x="1877795" y="607492"/>
                      <a:pt x="1797023" y="607492"/>
                    </a:cubicBezTo>
                    <a:lnTo>
                      <a:pt x="146251" y="607492"/>
                    </a:lnTo>
                    <a:cubicBezTo>
                      <a:pt x="65479" y="607492"/>
                      <a:pt x="0" y="542013"/>
                      <a:pt x="0" y="461241"/>
                    </a:cubicBezTo>
                    <a:lnTo>
                      <a:pt x="0" y="146251"/>
                    </a:lnTo>
                    <a:cubicBezTo>
                      <a:pt x="0" y="65479"/>
                      <a:pt x="65479" y="0"/>
                      <a:pt x="146251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0" y="-76200"/>
                <a:ext cx="1943274" cy="683692"/>
              </a:xfrm>
              <a:prstGeom prst="rect">
                <a:avLst/>
              </a:prstGeom>
            </p:spPr>
            <p:txBody>
              <a:bodyPr anchor="ctr" rtlCol="false" tIns="18588" lIns="18588" bIns="18588" rIns="18588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Freeform 24" id="24"/>
            <p:cNvSpPr/>
            <p:nvPr/>
          </p:nvSpPr>
          <p:spPr>
            <a:xfrm flipH="false" flipV="false" rot="0">
              <a:off x="278810" y="3449540"/>
              <a:ext cx="12209403" cy="6653240"/>
            </a:xfrm>
            <a:custGeom>
              <a:avLst/>
              <a:gdLst/>
              <a:ahLst/>
              <a:cxnLst/>
              <a:rect r="r" b="b" t="t" l="l"/>
              <a:pathLst>
                <a:path h="6653240" w="12209403">
                  <a:moveTo>
                    <a:pt x="0" y="0"/>
                  </a:moveTo>
                  <a:lnTo>
                    <a:pt x="12209403" y="0"/>
                  </a:lnTo>
                  <a:lnTo>
                    <a:pt x="12209403" y="6653240"/>
                  </a:lnTo>
                  <a:lnTo>
                    <a:pt x="0" y="66532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 l="0" t="0" r="0" b="0"/>
              </a:stretch>
            </a:blipFill>
          </p:spPr>
        </p:sp>
        <p:grpSp>
          <p:nvGrpSpPr>
            <p:cNvPr name="Group 25" id="25"/>
            <p:cNvGrpSpPr/>
            <p:nvPr/>
          </p:nvGrpSpPr>
          <p:grpSpPr>
            <a:xfrm rot="0">
              <a:off x="11248303" y="5449753"/>
              <a:ext cx="1500394" cy="787927"/>
              <a:chOff x="0" y="0"/>
              <a:chExt cx="809991" cy="425364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809991" cy="425364"/>
              </a:xfrm>
              <a:custGeom>
                <a:avLst/>
                <a:gdLst/>
                <a:ahLst/>
                <a:cxnLst/>
                <a:rect r="r" b="b" t="t" l="l"/>
                <a:pathLst>
                  <a:path h="425364" w="809991">
                    <a:moveTo>
                      <a:pt x="212682" y="0"/>
                    </a:moveTo>
                    <a:lnTo>
                      <a:pt x="597309" y="0"/>
                    </a:lnTo>
                    <a:cubicBezTo>
                      <a:pt x="653716" y="0"/>
                      <a:pt x="707812" y="22408"/>
                      <a:pt x="747698" y="62293"/>
                    </a:cubicBezTo>
                    <a:cubicBezTo>
                      <a:pt x="787584" y="102179"/>
                      <a:pt x="809991" y="156275"/>
                      <a:pt x="809991" y="212682"/>
                    </a:cubicBezTo>
                    <a:lnTo>
                      <a:pt x="809991" y="212682"/>
                    </a:lnTo>
                    <a:cubicBezTo>
                      <a:pt x="809991" y="330143"/>
                      <a:pt x="714770" y="425364"/>
                      <a:pt x="597309" y="425364"/>
                    </a:cubicBezTo>
                    <a:lnTo>
                      <a:pt x="212682" y="425364"/>
                    </a:lnTo>
                    <a:cubicBezTo>
                      <a:pt x="95221" y="425364"/>
                      <a:pt x="0" y="330143"/>
                      <a:pt x="0" y="212682"/>
                    </a:cubicBezTo>
                    <a:lnTo>
                      <a:pt x="0" y="212682"/>
                    </a:lnTo>
                    <a:cubicBezTo>
                      <a:pt x="0" y="95221"/>
                      <a:pt x="95221" y="0"/>
                      <a:pt x="212682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7" id="27"/>
              <p:cNvSpPr txBox="true"/>
              <p:nvPr/>
            </p:nvSpPr>
            <p:spPr>
              <a:xfrm>
                <a:off x="0" y="-76200"/>
                <a:ext cx="809991" cy="501564"/>
              </a:xfrm>
              <a:prstGeom prst="rect">
                <a:avLst/>
              </a:prstGeom>
            </p:spPr>
            <p:txBody>
              <a:bodyPr anchor="ctr" rtlCol="false" tIns="18588" lIns="18588" bIns="18588" rIns="18588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28" id="28"/>
            <p:cNvGrpSpPr/>
            <p:nvPr/>
          </p:nvGrpSpPr>
          <p:grpSpPr>
            <a:xfrm rot="0">
              <a:off x="11113115" y="4608603"/>
              <a:ext cx="1500394" cy="787927"/>
              <a:chOff x="0" y="0"/>
              <a:chExt cx="809991" cy="425364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809991" cy="425364"/>
              </a:xfrm>
              <a:custGeom>
                <a:avLst/>
                <a:gdLst/>
                <a:ahLst/>
                <a:cxnLst/>
                <a:rect r="r" b="b" t="t" l="l"/>
                <a:pathLst>
                  <a:path h="425364" w="809991">
                    <a:moveTo>
                      <a:pt x="212682" y="0"/>
                    </a:moveTo>
                    <a:lnTo>
                      <a:pt x="597309" y="0"/>
                    </a:lnTo>
                    <a:cubicBezTo>
                      <a:pt x="653716" y="0"/>
                      <a:pt x="707812" y="22408"/>
                      <a:pt x="747698" y="62293"/>
                    </a:cubicBezTo>
                    <a:cubicBezTo>
                      <a:pt x="787584" y="102179"/>
                      <a:pt x="809991" y="156275"/>
                      <a:pt x="809991" y="212682"/>
                    </a:cubicBezTo>
                    <a:lnTo>
                      <a:pt x="809991" y="212682"/>
                    </a:lnTo>
                    <a:cubicBezTo>
                      <a:pt x="809991" y="330143"/>
                      <a:pt x="714770" y="425364"/>
                      <a:pt x="597309" y="425364"/>
                    </a:cubicBezTo>
                    <a:lnTo>
                      <a:pt x="212682" y="425364"/>
                    </a:lnTo>
                    <a:cubicBezTo>
                      <a:pt x="95221" y="425364"/>
                      <a:pt x="0" y="330143"/>
                      <a:pt x="0" y="212682"/>
                    </a:cubicBezTo>
                    <a:lnTo>
                      <a:pt x="0" y="212682"/>
                    </a:lnTo>
                    <a:cubicBezTo>
                      <a:pt x="0" y="95221"/>
                      <a:pt x="95221" y="0"/>
                      <a:pt x="212682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76200"/>
                <a:ext cx="809991" cy="501564"/>
              </a:xfrm>
              <a:prstGeom prst="rect">
                <a:avLst/>
              </a:prstGeom>
            </p:spPr>
            <p:txBody>
              <a:bodyPr anchor="ctr" rtlCol="false" tIns="18588" lIns="18588" bIns="18588" rIns="18588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31" id="31"/>
            <p:cNvGrpSpPr/>
            <p:nvPr/>
          </p:nvGrpSpPr>
          <p:grpSpPr>
            <a:xfrm rot="0">
              <a:off x="268017" y="8111088"/>
              <a:ext cx="1500394" cy="787927"/>
              <a:chOff x="0" y="0"/>
              <a:chExt cx="809991" cy="425364"/>
            </a:xfrm>
          </p:grpSpPr>
          <p:sp>
            <p:nvSpPr>
              <p:cNvPr name="Freeform 32" id="32"/>
              <p:cNvSpPr/>
              <p:nvPr/>
            </p:nvSpPr>
            <p:spPr>
              <a:xfrm flipH="false" flipV="false" rot="0">
                <a:off x="0" y="0"/>
                <a:ext cx="809991" cy="425364"/>
              </a:xfrm>
              <a:custGeom>
                <a:avLst/>
                <a:gdLst/>
                <a:ahLst/>
                <a:cxnLst/>
                <a:rect r="r" b="b" t="t" l="l"/>
                <a:pathLst>
                  <a:path h="425364" w="809991">
                    <a:moveTo>
                      <a:pt x="212682" y="0"/>
                    </a:moveTo>
                    <a:lnTo>
                      <a:pt x="597309" y="0"/>
                    </a:lnTo>
                    <a:cubicBezTo>
                      <a:pt x="653716" y="0"/>
                      <a:pt x="707812" y="22408"/>
                      <a:pt x="747698" y="62293"/>
                    </a:cubicBezTo>
                    <a:cubicBezTo>
                      <a:pt x="787584" y="102179"/>
                      <a:pt x="809991" y="156275"/>
                      <a:pt x="809991" y="212682"/>
                    </a:cubicBezTo>
                    <a:lnTo>
                      <a:pt x="809991" y="212682"/>
                    </a:lnTo>
                    <a:cubicBezTo>
                      <a:pt x="809991" y="330143"/>
                      <a:pt x="714770" y="425364"/>
                      <a:pt x="597309" y="425364"/>
                    </a:cubicBezTo>
                    <a:lnTo>
                      <a:pt x="212682" y="425364"/>
                    </a:lnTo>
                    <a:cubicBezTo>
                      <a:pt x="95221" y="425364"/>
                      <a:pt x="0" y="330143"/>
                      <a:pt x="0" y="212682"/>
                    </a:cubicBezTo>
                    <a:lnTo>
                      <a:pt x="0" y="212682"/>
                    </a:lnTo>
                    <a:cubicBezTo>
                      <a:pt x="0" y="95221"/>
                      <a:pt x="95221" y="0"/>
                      <a:pt x="212682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3" id="33"/>
              <p:cNvSpPr txBox="true"/>
              <p:nvPr/>
            </p:nvSpPr>
            <p:spPr>
              <a:xfrm>
                <a:off x="0" y="-76200"/>
                <a:ext cx="809991" cy="501564"/>
              </a:xfrm>
              <a:prstGeom prst="rect">
                <a:avLst/>
              </a:prstGeom>
            </p:spPr>
            <p:txBody>
              <a:bodyPr anchor="ctr" rtlCol="false" tIns="18588" lIns="18588" bIns="18588" rIns="18588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34" id="34"/>
            <p:cNvGrpSpPr/>
            <p:nvPr/>
          </p:nvGrpSpPr>
          <p:grpSpPr>
            <a:xfrm rot="0">
              <a:off x="7919577" y="6397357"/>
              <a:ext cx="1320706" cy="538480"/>
              <a:chOff x="0" y="0"/>
              <a:chExt cx="712986" cy="290700"/>
            </a:xfrm>
          </p:grpSpPr>
          <p:sp>
            <p:nvSpPr>
              <p:cNvPr name="Freeform 35" id="35"/>
              <p:cNvSpPr/>
              <p:nvPr/>
            </p:nvSpPr>
            <p:spPr>
              <a:xfrm flipH="false" flipV="false" rot="0">
                <a:off x="0" y="0"/>
                <a:ext cx="712986" cy="290700"/>
              </a:xfrm>
              <a:custGeom>
                <a:avLst/>
                <a:gdLst/>
                <a:ahLst/>
                <a:cxnLst/>
                <a:rect r="r" b="b" t="t" l="l"/>
                <a:pathLst>
                  <a:path h="290700" w="712986">
                    <a:moveTo>
                      <a:pt x="145350" y="0"/>
                    </a:moveTo>
                    <a:lnTo>
                      <a:pt x="567636" y="0"/>
                    </a:lnTo>
                    <a:cubicBezTo>
                      <a:pt x="647911" y="0"/>
                      <a:pt x="712986" y="65075"/>
                      <a:pt x="712986" y="145350"/>
                    </a:cubicBezTo>
                    <a:lnTo>
                      <a:pt x="712986" y="145350"/>
                    </a:lnTo>
                    <a:cubicBezTo>
                      <a:pt x="712986" y="183899"/>
                      <a:pt x="697672" y="220869"/>
                      <a:pt x="670414" y="248128"/>
                    </a:cubicBezTo>
                    <a:cubicBezTo>
                      <a:pt x="643156" y="275386"/>
                      <a:pt x="606185" y="290700"/>
                      <a:pt x="567636" y="290700"/>
                    </a:cubicBezTo>
                    <a:lnTo>
                      <a:pt x="145350" y="290700"/>
                    </a:lnTo>
                    <a:cubicBezTo>
                      <a:pt x="65075" y="290700"/>
                      <a:pt x="0" y="225624"/>
                      <a:pt x="0" y="145350"/>
                    </a:cubicBezTo>
                    <a:lnTo>
                      <a:pt x="0" y="145350"/>
                    </a:lnTo>
                    <a:cubicBezTo>
                      <a:pt x="0" y="65075"/>
                      <a:pt x="65075" y="0"/>
                      <a:pt x="145350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6" id="36"/>
              <p:cNvSpPr txBox="true"/>
              <p:nvPr/>
            </p:nvSpPr>
            <p:spPr>
              <a:xfrm>
                <a:off x="0" y="-76200"/>
                <a:ext cx="712986" cy="366900"/>
              </a:xfrm>
              <a:prstGeom prst="rect">
                <a:avLst/>
              </a:prstGeom>
            </p:spPr>
            <p:txBody>
              <a:bodyPr anchor="ctr" rtlCol="false" tIns="18588" lIns="18588" bIns="18588" rIns="18588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37" id="37"/>
            <p:cNvGrpSpPr/>
            <p:nvPr/>
          </p:nvGrpSpPr>
          <p:grpSpPr>
            <a:xfrm rot="0">
              <a:off x="8172539" y="5843717"/>
              <a:ext cx="525032" cy="393963"/>
              <a:chOff x="0" y="0"/>
              <a:chExt cx="283440" cy="212682"/>
            </a:xfrm>
          </p:grpSpPr>
          <p:sp>
            <p:nvSpPr>
              <p:cNvPr name="Freeform 38" id="38"/>
              <p:cNvSpPr/>
              <p:nvPr/>
            </p:nvSpPr>
            <p:spPr>
              <a:xfrm flipH="false" flipV="false" rot="0">
                <a:off x="0" y="0"/>
                <a:ext cx="283440" cy="212682"/>
              </a:xfrm>
              <a:custGeom>
                <a:avLst/>
                <a:gdLst/>
                <a:ahLst/>
                <a:cxnLst/>
                <a:rect r="r" b="b" t="t" l="l"/>
                <a:pathLst>
                  <a:path h="212682" w="283440">
                    <a:moveTo>
                      <a:pt x="106341" y="0"/>
                    </a:moveTo>
                    <a:lnTo>
                      <a:pt x="177099" y="0"/>
                    </a:lnTo>
                    <a:cubicBezTo>
                      <a:pt x="205302" y="0"/>
                      <a:pt x="232350" y="11204"/>
                      <a:pt x="252293" y="31147"/>
                    </a:cubicBezTo>
                    <a:cubicBezTo>
                      <a:pt x="272236" y="51089"/>
                      <a:pt x="283440" y="78138"/>
                      <a:pt x="283440" y="106341"/>
                    </a:cubicBezTo>
                    <a:lnTo>
                      <a:pt x="283440" y="106341"/>
                    </a:lnTo>
                    <a:cubicBezTo>
                      <a:pt x="283440" y="134544"/>
                      <a:pt x="272236" y="161593"/>
                      <a:pt x="252293" y="181535"/>
                    </a:cubicBezTo>
                    <a:cubicBezTo>
                      <a:pt x="232350" y="201478"/>
                      <a:pt x="205302" y="212682"/>
                      <a:pt x="177099" y="212682"/>
                    </a:cubicBezTo>
                    <a:lnTo>
                      <a:pt x="106341" y="212682"/>
                    </a:lnTo>
                    <a:cubicBezTo>
                      <a:pt x="78138" y="212682"/>
                      <a:pt x="51089" y="201478"/>
                      <a:pt x="31147" y="181535"/>
                    </a:cubicBezTo>
                    <a:cubicBezTo>
                      <a:pt x="11204" y="161593"/>
                      <a:pt x="0" y="134544"/>
                      <a:pt x="0" y="106341"/>
                    </a:cubicBezTo>
                    <a:lnTo>
                      <a:pt x="0" y="106341"/>
                    </a:lnTo>
                    <a:cubicBezTo>
                      <a:pt x="0" y="78138"/>
                      <a:pt x="11204" y="51089"/>
                      <a:pt x="31147" y="31147"/>
                    </a:cubicBezTo>
                    <a:cubicBezTo>
                      <a:pt x="51089" y="11204"/>
                      <a:pt x="78138" y="0"/>
                      <a:pt x="106341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9" id="39"/>
              <p:cNvSpPr txBox="true"/>
              <p:nvPr/>
            </p:nvSpPr>
            <p:spPr>
              <a:xfrm>
                <a:off x="0" y="-76200"/>
                <a:ext cx="283440" cy="288882"/>
              </a:xfrm>
              <a:prstGeom prst="rect">
                <a:avLst/>
              </a:prstGeom>
            </p:spPr>
            <p:txBody>
              <a:bodyPr anchor="ctr" rtlCol="false" tIns="18588" lIns="18588" bIns="18588" rIns="18588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40" id="40"/>
            <p:cNvGrpSpPr/>
            <p:nvPr/>
          </p:nvGrpSpPr>
          <p:grpSpPr>
            <a:xfrm rot="0">
              <a:off x="8579930" y="5305237"/>
              <a:ext cx="1320706" cy="538480"/>
              <a:chOff x="0" y="0"/>
              <a:chExt cx="712986" cy="290700"/>
            </a:xfrm>
          </p:grpSpPr>
          <p:sp>
            <p:nvSpPr>
              <p:cNvPr name="Freeform 41" id="41"/>
              <p:cNvSpPr/>
              <p:nvPr/>
            </p:nvSpPr>
            <p:spPr>
              <a:xfrm flipH="false" flipV="false" rot="0">
                <a:off x="0" y="0"/>
                <a:ext cx="712986" cy="290700"/>
              </a:xfrm>
              <a:custGeom>
                <a:avLst/>
                <a:gdLst/>
                <a:ahLst/>
                <a:cxnLst/>
                <a:rect r="r" b="b" t="t" l="l"/>
                <a:pathLst>
                  <a:path h="290700" w="712986">
                    <a:moveTo>
                      <a:pt x="145350" y="0"/>
                    </a:moveTo>
                    <a:lnTo>
                      <a:pt x="567636" y="0"/>
                    </a:lnTo>
                    <a:cubicBezTo>
                      <a:pt x="647911" y="0"/>
                      <a:pt x="712986" y="65075"/>
                      <a:pt x="712986" y="145350"/>
                    </a:cubicBezTo>
                    <a:lnTo>
                      <a:pt x="712986" y="145350"/>
                    </a:lnTo>
                    <a:cubicBezTo>
                      <a:pt x="712986" y="183899"/>
                      <a:pt x="697672" y="220869"/>
                      <a:pt x="670414" y="248128"/>
                    </a:cubicBezTo>
                    <a:cubicBezTo>
                      <a:pt x="643156" y="275386"/>
                      <a:pt x="606185" y="290700"/>
                      <a:pt x="567636" y="290700"/>
                    </a:cubicBezTo>
                    <a:lnTo>
                      <a:pt x="145350" y="290700"/>
                    </a:lnTo>
                    <a:cubicBezTo>
                      <a:pt x="65075" y="290700"/>
                      <a:pt x="0" y="225624"/>
                      <a:pt x="0" y="145350"/>
                    </a:cubicBezTo>
                    <a:lnTo>
                      <a:pt x="0" y="145350"/>
                    </a:lnTo>
                    <a:cubicBezTo>
                      <a:pt x="0" y="65075"/>
                      <a:pt x="65075" y="0"/>
                      <a:pt x="145350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2" id="42"/>
              <p:cNvSpPr txBox="true"/>
              <p:nvPr/>
            </p:nvSpPr>
            <p:spPr>
              <a:xfrm>
                <a:off x="0" y="-76200"/>
                <a:ext cx="712986" cy="366900"/>
              </a:xfrm>
              <a:prstGeom prst="rect">
                <a:avLst/>
              </a:prstGeom>
            </p:spPr>
            <p:txBody>
              <a:bodyPr anchor="ctr" rtlCol="false" tIns="18588" lIns="18588" bIns="18588" rIns="18588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Freeform 43" id="43"/>
            <p:cNvSpPr/>
            <p:nvPr/>
          </p:nvSpPr>
          <p:spPr>
            <a:xfrm flipH="false" flipV="false" rot="0">
              <a:off x="8350458" y="6228164"/>
              <a:ext cx="169194" cy="169194"/>
            </a:xfrm>
            <a:custGeom>
              <a:avLst/>
              <a:gdLst/>
              <a:ahLst/>
              <a:cxnLst/>
              <a:rect r="r" b="b" t="t" l="l"/>
              <a:pathLst>
                <a:path h="169194" w="169194">
                  <a:moveTo>
                    <a:pt x="0" y="0"/>
                  </a:moveTo>
                  <a:lnTo>
                    <a:pt x="169194" y="0"/>
                  </a:lnTo>
                  <a:lnTo>
                    <a:pt x="169194" y="169193"/>
                  </a:lnTo>
                  <a:lnTo>
                    <a:pt x="0" y="1691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44" id="44"/>
            <p:cNvSpPr txBox="true"/>
            <p:nvPr/>
          </p:nvSpPr>
          <p:spPr>
            <a:xfrm rot="0">
              <a:off x="49663" y="9496623"/>
              <a:ext cx="3500315" cy="49622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892"/>
                </a:lnSpc>
              </a:pPr>
              <a:r>
                <a:rPr lang="en-US" sz="245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Устица</a:t>
              </a:r>
            </a:p>
          </p:txBody>
        </p:sp>
        <p:sp>
          <p:nvSpPr>
            <p:cNvPr name="TextBox 45" id="45"/>
            <p:cNvSpPr txBox="true"/>
            <p:nvPr/>
          </p:nvSpPr>
          <p:spPr>
            <a:xfrm rot="0">
              <a:off x="4622561" y="4112375"/>
              <a:ext cx="3500315" cy="49622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892"/>
                </a:lnSpc>
              </a:pPr>
              <a:r>
                <a:rPr lang="en-US" sz="245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Митохондрии</a:t>
              </a:r>
            </a:p>
          </p:txBody>
        </p:sp>
        <p:sp>
          <p:nvSpPr>
            <p:cNvPr name="TextBox 46" id="46"/>
            <p:cNvSpPr txBox="true"/>
            <p:nvPr/>
          </p:nvSpPr>
          <p:spPr>
            <a:xfrm rot="0">
              <a:off x="533939" y="8256937"/>
              <a:ext cx="968551" cy="49622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892"/>
                </a:lnSpc>
              </a:pPr>
              <a:r>
                <a:rPr lang="en-US" sz="245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O₂</a:t>
              </a:r>
            </a:p>
          </p:txBody>
        </p:sp>
        <p:sp>
          <p:nvSpPr>
            <p:cNvPr name="TextBox 47" id="47"/>
            <p:cNvSpPr txBox="true"/>
            <p:nvPr/>
          </p:nvSpPr>
          <p:spPr>
            <a:xfrm rot="0">
              <a:off x="11508869" y="5595603"/>
              <a:ext cx="968551" cy="49622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892"/>
                </a:lnSpc>
              </a:pPr>
              <a:r>
                <a:rPr lang="en-US" sz="245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H₂O</a:t>
              </a:r>
            </a:p>
          </p:txBody>
        </p:sp>
        <p:sp>
          <p:nvSpPr>
            <p:cNvPr name="TextBox 48" id="48"/>
            <p:cNvSpPr txBox="true"/>
            <p:nvPr/>
          </p:nvSpPr>
          <p:spPr>
            <a:xfrm rot="0">
              <a:off x="11379037" y="4754452"/>
              <a:ext cx="968551" cy="49622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892"/>
                </a:lnSpc>
              </a:pPr>
              <a:r>
                <a:rPr lang="en-US" sz="245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CO₂</a:t>
              </a:r>
            </a:p>
          </p:txBody>
        </p:sp>
        <p:sp>
          <p:nvSpPr>
            <p:cNvPr name="TextBox 49" id="49"/>
            <p:cNvSpPr txBox="true"/>
            <p:nvPr/>
          </p:nvSpPr>
          <p:spPr>
            <a:xfrm rot="0">
              <a:off x="8172539" y="5896030"/>
              <a:ext cx="601917" cy="2988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797"/>
                </a:lnSpc>
              </a:pPr>
              <a:r>
                <a:rPr lang="en-US" sz="152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O₂</a:t>
              </a:r>
            </a:p>
          </p:txBody>
        </p:sp>
        <p:sp>
          <p:nvSpPr>
            <p:cNvPr name="TextBox 50" id="50"/>
            <p:cNvSpPr txBox="true"/>
            <p:nvPr/>
          </p:nvSpPr>
          <p:spPr>
            <a:xfrm rot="0">
              <a:off x="8099274" y="6521929"/>
              <a:ext cx="961311" cy="2988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797"/>
                </a:lnSpc>
              </a:pPr>
              <a:r>
                <a:rPr lang="en-US" sz="152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C₆H₁₂O₆</a:t>
              </a:r>
            </a:p>
          </p:txBody>
        </p:sp>
        <p:sp>
          <p:nvSpPr>
            <p:cNvPr name="TextBox 51" id="51"/>
            <p:cNvSpPr txBox="true"/>
            <p:nvPr/>
          </p:nvSpPr>
          <p:spPr>
            <a:xfrm rot="0">
              <a:off x="8638750" y="5406055"/>
              <a:ext cx="1203065" cy="2988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797"/>
                </a:lnSpc>
              </a:pPr>
              <a:r>
                <a:rPr lang="en-US" sz="1523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Енергия</a:t>
              </a:r>
            </a:p>
          </p:txBody>
        </p:sp>
        <p:grpSp>
          <p:nvGrpSpPr>
            <p:cNvPr name="Group 52" id="52"/>
            <p:cNvGrpSpPr/>
            <p:nvPr/>
          </p:nvGrpSpPr>
          <p:grpSpPr>
            <a:xfrm rot="0">
              <a:off x="7260765" y="7866076"/>
              <a:ext cx="3599641" cy="1125294"/>
              <a:chOff x="0" y="0"/>
              <a:chExt cx="1943274" cy="607492"/>
            </a:xfrm>
          </p:grpSpPr>
          <p:sp>
            <p:nvSpPr>
              <p:cNvPr name="Freeform 53" id="53"/>
              <p:cNvSpPr/>
              <p:nvPr/>
            </p:nvSpPr>
            <p:spPr>
              <a:xfrm flipH="false" flipV="false" rot="0">
                <a:off x="0" y="0"/>
                <a:ext cx="1943274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1943274">
                    <a:moveTo>
                      <a:pt x="146251" y="0"/>
                    </a:moveTo>
                    <a:lnTo>
                      <a:pt x="1797023" y="0"/>
                    </a:lnTo>
                    <a:cubicBezTo>
                      <a:pt x="1835811" y="0"/>
                      <a:pt x="1873010" y="15409"/>
                      <a:pt x="1900438" y="42836"/>
                    </a:cubicBezTo>
                    <a:cubicBezTo>
                      <a:pt x="1927865" y="70263"/>
                      <a:pt x="1943274" y="107463"/>
                      <a:pt x="1943274" y="146251"/>
                    </a:cubicBezTo>
                    <a:lnTo>
                      <a:pt x="1943274" y="461241"/>
                    </a:lnTo>
                    <a:cubicBezTo>
                      <a:pt x="1943274" y="542013"/>
                      <a:pt x="1877795" y="607492"/>
                      <a:pt x="1797023" y="607492"/>
                    </a:cubicBezTo>
                    <a:lnTo>
                      <a:pt x="146251" y="607492"/>
                    </a:lnTo>
                    <a:cubicBezTo>
                      <a:pt x="65479" y="607492"/>
                      <a:pt x="0" y="542013"/>
                      <a:pt x="0" y="461241"/>
                    </a:cubicBezTo>
                    <a:lnTo>
                      <a:pt x="0" y="146251"/>
                    </a:lnTo>
                    <a:cubicBezTo>
                      <a:pt x="0" y="65479"/>
                      <a:pt x="65479" y="0"/>
                      <a:pt x="146251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54" id="54"/>
              <p:cNvSpPr txBox="true"/>
              <p:nvPr/>
            </p:nvSpPr>
            <p:spPr>
              <a:xfrm>
                <a:off x="0" y="-76200"/>
                <a:ext cx="1943274" cy="683692"/>
              </a:xfrm>
              <a:prstGeom prst="rect">
                <a:avLst/>
              </a:prstGeom>
            </p:spPr>
            <p:txBody>
              <a:bodyPr anchor="ctr" rtlCol="false" tIns="18588" lIns="18588" bIns="18588" rIns="18588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55" id="55"/>
            <p:cNvSpPr txBox="true"/>
            <p:nvPr/>
          </p:nvSpPr>
          <p:spPr>
            <a:xfrm rot="0">
              <a:off x="7310428" y="8180609"/>
              <a:ext cx="3500315" cy="49622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892"/>
                </a:lnSpc>
              </a:pPr>
              <a:r>
                <a:rPr lang="en-US" sz="245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Фотосинтеза</a:t>
              </a:r>
            </a:p>
          </p:txBody>
        </p:sp>
        <p:grpSp>
          <p:nvGrpSpPr>
            <p:cNvPr name="Group 56" id="56"/>
            <p:cNvGrpSpPr/>
            <p:nvPr/>
          </p:nvGrpSpPr>
          <p:grpSpPr>
            <a:xfrm rot="0">
              <a:off x="7077958" y="9105670"/>
              <a:ext cx="3599641" cy="1125294"/>
              <a:chOff x="0" y="0"/>
              <a:chExt cx="1943274" cy="607492"/>
            </a:xfrm>
          </p:grpSpPr>
          <p:sp>
            <p:nvSpPr>
              <p:cNvPr name="Freeform 57" id="57"/>
              <p:cNvSpPr/>
              <p:nvPr/>
            </p:nvSpPr>
            <p:spPr>
              <a:xfrm flipH="false" flipV="false" rot="0">
                <a:off x="0" y="0"/>
                <a:ext cx="1943274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1943274">
                    <a:moveTo>
                      <a:pt x="146251" y="0"/>
                    </a:moveTo>
                    <a:lnTo>
                      <a:pt x="1797023" y="0"/>
                    </a:lnTo>
                    <a:cubicBezTo>
                      <a:pt x="1835811" y="0"/>
                      <a:pt x="1873010" y="15409"/>
                      <a:pt x="1900438" y="42836"/>
                    </a:cubicBezTo>
                    <a:cubicBezTo>
                      <a:pt x="1927865" y="70263"/>
                      <a:pt x="1943274" y="107463"/>
                      <a:pt x="1943274" y="146251"/>
                    </a:cubicBezTo>
                    <a:lnTo>
                      <a:pt x="1943274" y="461241"/>
                    </a:lnTo>
                    <a:cubicBezTo>
                      <a:pt x="1943274" y="542013"/>
                      <a:pt x="1877795" y="607492"/>
                      <a:pt x="1797023" y="607492"/>
                    </a:cubicBezTo>
                    <a:lnTo>
                      <a:pt x="146251" y="607492"/>
                    </a:lnTo>
                    <a:cubicBezTo>
                      <a:pt x="65479" y="607492"/>
                      <a:pt x="0" y="542013"/>
                      <a:pt x="0" y="461241"/>
                    </a:cubicBezTo>
                    <a:lnTo>
                      <a:pt x="0" y="146251"/>
                    </a:lnTo>
                    <a:cubicBezTo>
                      <a:pt x="0" y="65479"/>
                      <a:pt x="65479" y="0"/>
                      <a:pt x="146251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58" id="58"/>
              <p:cNvSpPr txBox="true"/>
              <p:nvPr/>
            </p:nvSpPr>
            <p:spPr>
              <a:xfrm>
                <a:off x="0" y="-76200"/>
                <a:ext cx="1943274" cy="683692"/>
              </a:xfrm>
              <a:prstGeom prst="rect">
                <a:avLst/>
              </a:prstGeom>
            </p:spPr>
            <p:txBody>
              <a:bodyPr anchor="ctr" rtlCol="false" tIns="18588" lIns="18588" bIns="18588" rIns="18588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59" id="59"/>
            <p:cNvSpPr txBox="true"/>
            <p:nvPr/>
          </p:nvSpPr>
          <p:spPr>
            <a:xfrm rot="0">
              <a:off x="7127621" y="9420203"/>
              <a:ext cx="3500315" cy="49622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892"/>
                </a:lnSpc>
              </a:pPr>
              <a:r>
                <a:rPr lang="en-US" sz="245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Дишане</a:t>
              </a:r>
            </a:p>
          </p:txBody>
        </p:sp>
      </p:grp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1247495">
            <a:off x="17084919" y="148631"/>
            <a:ext cx="1040500" cy="1106915"/>
          </a:xfrm>
          <a:custGeom>
            <a:avLst/>
            <a:gdLst/>
            <a:ahLst/>
            <a:cxnLst/>
            <a:rect r="r" b="b" t="t" l="l"/>
            <a:pathLst>
              <a:path h="1106915" w="1040500">
                <a:moveTo>
                  <a:pt x="0" y="0"/>
                </a:moveTo>
                <a:lnTo>
                  <a:pt x="1040500" y="0"/>
                </a:lnTo>
                <a:lnTo>
                  <a:pt x="1040500" y="1106915"/>
                </a:lnTo>
                <a:lnTo>
                  <a:pt x="0" y="11069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true" rot="2839785">
            <a:off x="-1970788" y="8790652"/>
            <a:ext cx="4432493" cy="1662185"/>
          </a:xfrm>
          <a:custGeom>
            <a:avLst/>
            <a:gdLst/>
            <a:ahLst/>
            <a:cxnLst/>
            <a:rect r="r" b="b" t="t" l="l"/>
            <a:pathLst>
              <a:path h="1662185" w="4432493">
                <a:moveTo>
                  <a:pt x="0" y="1662185"/>
                </a:moveTo>
                <a:lnTo>
                  <a:pt x="4432494" y="1662185"/>
                </a:lnTo>
                <a:lnTo>
                  <a:pt x="4432494" y="0"/>
                </a:lnTo>
                <a:lnTo>
                  <a:pt x="0" y="0"/>
                </a:lnTo>
                <a:lnTo>
                  <a:pt x="0" y="1662185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6091370" y="9009680"/>
            <a:ext cx="4901002" cy="4114800"/>
          </a:xfrm>
          <a:custGeom>
            <a:avLst/>
            <a:gdLst/>
            <a:ahLst/>
            <a:cxnLst/>
            <a:rect r="r" b="b" t="t" l="l"/>
            <a:pathLst>
              <a:path h="4114800" w="4901002">
                <a:moveTo>
                  <a:pt x="0" y="0"/>
                </a:moveTo>
                <a:lnTo>
                  <a:pt x="4901003" y="0"/>
                </a:lnTo>
                <a:lnTo>
                  <a:pt x="490100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028700" y="3730741"/>
            <a:ext cx="7948846" cy="945915"/>
            <a:chOff x="0" y="0"/>
            <a:chExt cx="10598462" cy="1261220"/>
          </a:xfrm>
        </p:grpSpPr>
        <p:grpSp>
          <p:nvGrpSpPr>
            <p:cNvPr name="Group 8" id="8"/>
            <p:cNvGrpSpPr/>
            <p:nvPr/>
          </p:nvGrpSpPr>
          <p:grpSpPr>
            <a:xfrm rot="0">
              <a:off x="0" y="0"/>
              <a:ext cx="10598462" cy="1261220"/>
              <a:chOff x="0" y="0"/>
              <a:chExt cx="2998748" cy="356852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2998748" cy="356852"/>
              </a:xfrm>
              <a:custGeom>
                <a:avLst/>
                <a:gdLst/>
                <a:ahLst/>
                <a:cxnLst/>
                <a:rect r="r" b="b" t="t" l="l"/>
                <a:pathLst>
                  <a:path h="356852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307179"/>
                    </a:lnTo>
                    <a:cubicBezTo>
                      <a:pt x="2998748" y="334613"/>
                      <a:pt x="2976509" y="356852"/>
                      <a:pt x="2949075" y="356852"/>
                    </a:cubicBezTo>
                    <a:lnTo>
                      <a:pt x="49672" y="356852"/>
                    </a:lnTo>
                    <a:cubicBezTo>
                      <a:pt x="22239" y="356852"/>
                      <a:pt x="0" y="334613"/>
                      <a:pt x="0" y="307179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123825"/>
                <a:ext cx="2998748" cy="480677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1" id="11"/>
            <p:cNvSpPr txBox="true"/>
            <p:nvPr/>
          </p:nvSpPr>
          <p:spPr>
            <a:xfrm rot="0">
              <a:off x="841011" y="230885"/>
              <a:ext cx="8916440" cy="7398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Приемат кислород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028700" y="1028700"/>
            <a:ext cx="7948846" cy="996567"/>
            <a:chOff x="0" y="0"/>
            <a:chExt cx="10598462" cy="1328756"/>
          </a:xfrm>
        </p:grpSpPr>
        <p:grpSp>
          <p:nvGrpSpPr>
            <p:cNvPr name="Group 13" id="13"/>
            <p:cNvGrpSpPr/>
            <p:nvPr/>
          </p:nvGrpSpPr>
          <p:grpSpPr>
            <a:xfrm rot="0">
              <a:off x="0" y="0"/>
              <a:ext cx="10598462" cy="1328756"/>
              <a:chOff x="0" y="0"/>
              <a:chExt cx="2093523" cy="26247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2093523" cy="262470"/>
              </a:xfrm>
              <a:custGeom>
                <a:avLst/>
                <a:gdLst/>
                <a:ahLst/>
                <a:cxnLst/>
                <a:rect r="r" b="b" t="t" l="l"/>
                <a:pathLst>
                  <a:path h="262470" w="2093523">
                    <a:moveTo>
                      <a:pt x="49672" y="0"/>
                    </a:moveTo>
                    <a:lnTo>
                      <a:pt x="2043851" y="0"/>
                    </a:lnTo>
                    <a:cubicBezTo>
                      <a:pt x="2071284" y="0"/>
                      <a:pt x="2093523" y="22239"/>
                      <a:pt x="2093523" y="49672"/>
                    </a:cubicBezTo>
                    <a:lnTo>
                      <a:pt x="2093523" y="212798"/>
                    </a:lnTo>
                    <a:cubicBezTo>
                      <a:pt x="2093523" y="240231"/>
                      <a:pt x="2071284" y="262470"/>
                      <a:pt x="2043851" y="262470"/>
                    </a:cubicBezTo>
                    <a:lnTo>
                      <a:pt x="49672" y="262470"/>
                    </a:lnTo>
                    <a:cubicBezTo>
                      <a:pt x="22239" y="262470"/>
                      <a:pt x="0" y="240231"/>
                      <a:pt x="0" y="212798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76200"/>
                <a:ext cx="2093523" cy="33867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6" id="16"/>
            <p:cNvSpPr txBox="true"/>
            <p:nvPr/>
          </p:nvSpPr>
          <p:spPr>
            <a:xfrm rot="0">
              <a:off x="534910" y="202394"/>
              <a:ext cx="9528642" cy="9334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546"/>
                </a:lnSpc>
              </a:pPr>
              <a:r>
                <a:rPr lang="en-US" sz="47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Дишане при животните</a:t>
              </a: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9310454" y="1028700"/>
            <a:ext cx="7948846" cy="996567"/>
            <a:chOff x="0" y="0"/>
            <a:chExt cx="10598462" cy="1328756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10598462" cy="1328756"/>
              <a:chOff x="0" y="0"/>
              <a:chExt cx="2093523" cy="262470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2093523" cy="262470"/>
              </a:xfrm>
              <a:custGeom>
                <a:avLst/>
                <a:gdLst/>
                <a:ahLst/>
                <a:cxnLst/>
                <a:rect r="r" b="b" t="t" l="l"/>
                <a:pathLst>
                  <a:path h="262470" w="2093523">
                    <a:moveTo>
                      <a:pt x="49672" y="0"/>
                    </a:moveTo>
                    <a:lnTo>
                      <a:pt x="2043851" y="0"/>
                    </a:lnTo>
                    <a:cubicBezTo>
                      <a:pt x="2071284" y="0"/>
                      <a:pt x="2093523" y="22239"/>
                      <a:pt x="2093523" y="49672"/>
                    </a:cubicBezTo>
                    <a:lnTo>
                      <a:pt x="2093523" y="212798"/>
                    </a:lnTo>
                    <a:cubicBezTo>
                      <a:pt x="2093523" y="240231"/>
                      <a:pt x="2071284" y="262470"/>
                      <a:pt x="2043851" y="262470"/>
                    </a:cubicBezTo>
                    <a:lnTo>
                      <a:pt x="49672" y="262470"/>
                    </a:lnTo>
                    <a:cubicBezTo>
                      <a:pt x="22239" y="262470"/>
                      <a:pt x="0" y="240231"/>
                      <a:pt x="0" y="212798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76200"/>
                <a:ext cx="2093523" cy="33867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411789" y="202394"/>
              <a:ext cx="9916379" cy="9334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546"/>
                </a:lnSpc>
              </a:pPr>
              <a:r>
                <a:rPr lang="en-US" sz="47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Дишане при растенията</a:t>
              </a: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028700" y="5229106"/>
            <a:ext cx="7948846" cy="762795"/>
            <a:chOff x="0" y="0"/>
            <a:chExt cx="10598462" cy="1017060"/>
          </a:xfrm>
        </p:grpSpPr>
        <p:grpSp>
          <p:nvGrpSpPr>
            <p:cNvPr name="Group 23" id="23"/>
            <p:cNvGrpSpPr/>
            <p:nvPr/>
          </p:nvGrpSpPr>
          <p:grpSpPr>
            <a:xfrm rot="0">
              <a:off x="0" y="0"/>
              <a:ext cx="10598462" cy="1017060"/>
              <a:chOff x="0" y="0"/>
              <a:chExt cx="2998748" cy="287769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2998748" cy="287769"/>
              </a:xfrm>
              <a:custGeom>
                <a:avLst/>
                <a:gdLst/>
                <a:ahLst/>
                <a:cxnLst/>
                <a:rect r="r" b="b" t="t" l="l"/>
                <a:pathLst>
                  <a:path h="287769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238096"/>
                    </a:lnTo>
                    <a:cubicBezTo>
                      <a:pt x="2998748" y="265530"/>
                      <a:pt x="2976509" y="287769"/>
                      <a:pt x="2949075" y="287769"/>
                    </a:cubicBezTo>
                    <a:lnTo>
                      <a:pt x="49672" y="287769"/>
                    </a:lnTo>
                    <a:cubicBezTo>
                      <a:pt x="22239" y="287769"/>
                      <a:pt x="0" y="265530"/>
                      <a:pt x="0" y="238096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123825"/>
                <a:ext cx="2998748" cy="411594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6" id="26"/>
            <p:cNvSpPr txBox="true"/>
            <p:nvPr/>
          </p:nvSpPr>
          <p:spPr>
            <a:xfrm rot="0">
              <a:off x="524689" y="105252"/>
              <a:ext cx="9549083" cy="7398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Отделят въглероден диоксид</a:t>
              </a: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1028700" y="6553876"/>
            <a:ext cx="7948846" cy="1516594"/>
            <a:chOff x="0" y="0"/>
            <a:chExt cx="10598462" cy="2022126"/>
          </a:xfrm>
        </p:grpSpPr>
        <p:grpSp>
          <p:nvGrpSpPr>
            <p:cNvPr name="Group 28" id="28"/>
            <p:cNvGrpSpPr/>
            <p:nvPr/>
          </p:nvGrpSpPr>
          <p:grpSpPr>
            <a:xfrm rot="0">
              <a:off x="0" y="0"/>
              <a:ext cx="10598462" cy="2022126"/>
              <a:chOff x="0" y="0"/>
              <a:chExt cx="2998748" cy="572144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2998748" cy="572144"/>
              </a:xfrm>
              <a:custGeom>
                <a:avLst/>
                <a:gdLst/>
                <a:ahLst/>
                <a:cxnLst/>
                <a:rect r="r" b="b" t="t" l="l"/>
                <a:pathLst>
                  <a:path h="572144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522472"/>
                    </a:lnTo>
                    <a:cubicBezTo>
                      <a:pt x="2998748" y="549905"/>
                      <a:pt x="2976509" y="572144"/>
                      <a:pt x="2949075" y="572144"/>
                    </a:cubicBezTo>
                    <a:lnTo>
                      <a:pt x="49672" y="572144"/>
                    </a:lnTo>
                    <a:cubicBezTo>
                      <a:pt x="22239" y="572144"/>
                      <a:pt x="0" y="549905"/>
                      <a:pt x="0" y="522472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123825"/>
                <a:ext cx="2998748" cy="695969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1" id="31"/>
            <p:cNvSpPr txBox="true"/>
            <p:nvPr/>
          </p:nvSpPr>
          <p:spPr>
            <a:xfrm rot="0">
              <a:off x="1425242" y="214085"/>
              <a:ext cx="7747978" cy="15272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 специализирани клетки на дихателните органи</a:t>
              </a:r>
            </a:p>
          </p:txBody>
        </p:sp>
      </p:grpSp>
      <p:grpSp>
        <p:nvGrpSpPr>
          <p:cNvPr name="Group 32" id="32"/>
          <p:cNvGrpSpPr/>
          <p:nvPr/>
        </p:nvGrpSpPr>
        <p:grpSpPr>
          <a:xfrm rot="0">
            <a:off x="9310454" y="3730741"/>
            <a:ext cx="7948846" cy="945915"/>
            <a:chOff x="0" y="0"/>
            <a:chExt cx="10598462" cy="1261220"/>
          </a:xfrm>
        </p:grpSpPr>
        <p:grpSp>
          <p:nvGrpSpPr>
            <p:cNvPr name="Group 33" id="33"/>
            <p:cNvGrpSpPr/>
            <p:nvPr/>
          </p:nvGrpSpPr>
          <p:grpSpPr>
            <a:xfrm rot="0">
              <a:off x="0" y="0"/>
              <a:ext cx="10598462" cy="1261220"/>
              <a:chOff x="0" y="0"/>
              <a:chExt cx="2998748" cy="356852"/>
            </a:xfrm>
          </p:grpSpPr>
          <p:sp>
            <p:nvSpPr>
              <p:cNvPr name="Freeform 34" id="34"/>
              <p:cNvSpPr/>
              <p:nvPr/>
            </p:nvSpPr>
            <p:spPr>
              <a:xfrm flipH="false" flipV="false" rot="0">
                <a:off x="0" y="0"/>
                <a:ext cx="2998748" cy="356852"/>
              </a:xfrm>
              <a:custGeom>
                <a:avLst/>
                <a:gdLst/>
                <a:ahLst/>
                <a:cxnLst/>
                <a:rect r="r" b="b" t="t" l="l"/>
                <a:pathLst>
                  <a:path h="356852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307179"/>
                    </a:lnTo>
                    <a:cubicBezTo>
                      <a:pt x="2998748" y="334613"/>
                      <a:pt x="2976509" y="356852"/>
                      <a:pt x="2949075" y="356852"/>
                    </a:cubicBezTo>
                    <a:lnTo>
                      <a:pt x="49672" y="356852"/>
                    </a:lnTo>
                    <a:cubicBezTo>
                      <a:pt x="22239" y="356852"/>
                      <a:pt x="0" y="334613"/>
                      <a:pt x="0" y="307179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5" id="35"/>
              <p:cNvSpPr txBox="true"/>
              <p:nvPr/>
            </p:nvSpPr>
            <p:spPr>
              <a:xfrm>
                <a:off x="0" y="-123825"/>
                <a:ext cx="2998748" cy="480677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6" id="36"/>
            <p:cNvSpPr txBox="true"/>
            <p:nvPr/>
          </p:nvSpPr>
          <p:spPr>
            <a:xfrm rot="0">
              <a:off x="1278335" y="230885"/>
              <a:ext cx="8183287" cy="7398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Приемат кислород</a:t>
              </a:r>
            </a:p>
          </p:txBody>
        </p:sp>
      </p:grpSp>
      <p:grpSp>
        <p:nvGrpSpPr>
          <p:cNvPr name="Group 37" id="37"/>
          <p:cNvGrpSpPr/>
          <p:nvPr/>
        </p:nvGrpSpPr>
        <p:grpSpPr>
          <a:xfrm rot="0">
            <a:off x="9310454" y="5229106"/>
            <a:ext cx="7948846" cy="774465"/>
            <a:chOff x="0" y="0"/>
            <a:chExt cx="10598462" cy="1032620"/>
          </a:xfrm>
        </p:grpSpPr>
        <p:grpSp>
          <p:nvGrpSpPr>
            <p:cNvPr name="Group 38" id="38"/>
            <p:cNvGrpSpPr/>
            <p:nvPr/>
          </p:nvGrpSpPr>
          <p:grpSpPr>
            <a:xfrm rot="0">
              <a:off x="0" y="0"/>
              <a:ext cx="10598462" cy="1032620"/>
              <a:chOff x="0" y="0"/>
              <a:chExt cx="2998748" cy="292171"/>
            </a:xfrm>
          </p:grpSpPr>
          <p:sp>
            <p:nvSpPr>
              <p:cNvPr name="Freeform 39" id="39"/>
              <p:cNvSpPr/>
              <p:nvPr/>
            </p:nvSpPr>
            <p:spPr>
              <a:xfrm flipH="false" flipV="false" rot="0">
                <a:off x="0" y="0"/>
                <a:ext cx="2998748" cy="292171"/>
              </a:xfrm>
              <a:custGeom>
                <a:avLst/>
                <a:gdLst/>
                <a:ahLst/>
                <a:cxnLst/>
                <a:rect r="r" b="b" t="t" l="l"/>
                <a:pathLst>
                  <a:path h="292171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242499"/>
                    </a:lnTo>
                    <a:cubicBezTo>
                      <a:pt x="2998748" y="269932"/>
                      <a:pt x="2976509" y="292171"/>
                      <a:pt x="2949075" y="292171"/>
                    </a:cubicBezTo>
                    <a:lnTo>
                      <a:pt x="49672" y="292171"/>
                    </a:lnTo>
                    <a:cubicBezTo>
                      <a:pt x="22239" y="292171"/>
                      <a:pt x="0" y="269932"/>
                      <a:pt x="0" y="242499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0" id="40"/>
              <p:cNvSpPr txBox="true"/>
              <p:nvPr/>
            </p:nvSpPr>
            <p:spPr>
              <a:xfrm>
                <a:off x="0" y="-123825"/>
                <a:ext cx="2998748" cy="415996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1" id="41"/>
            <p:cNvSpPr txBox="true"/>
            <p:nvPr/>
          </p:nvSpPr>
          <p:spPr>
            <a:xfrm rot="0">
              <a:off x="1086342" y="105252"/>
              <a:ext cx="8567273" cy="7398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Отделят въглероден диоксид</a:t>
              </a:r>
            </a:p>
          </p:txBody>
        </p:sp>
      </p:grpSp>
      <p:grpSp>
        <p:nvGrpSpPr>
          <p:cNvPr name="Group 42" id="42"/>
          <p:cNvGrpSpPr/>
          <p:nvPr/>
        </p:nvGrpSpPr>
        <p:grpSpPr>
          <a:xfrm rot="0">
            <a:off x="9310454" y="6553876"/>
            <a:ext cx="7948846" cy="1516594"/>
            <a:chOff x="0" y="0"/>
            <a:chExt cx="10598462" cy="2022126"/>
          </a:xfrm>
        </p:grpSpPr>
        <p:grpSp>
          <p:nvGrpSpPr>
            <p:cNvPr name="Group 43" id="43"/>
            <p:cNvGrpSpPr/>
            <p:nvPr/>
          </p:nvGrpSpPr>
          <p:grpSpPr>
            <a:xfrm rot="0">
              <a:off x="0" y="0"/>
              <a:ext cx="10598462" cy="2022126"/>
              <a:chOff x="0" y="0"/>
              <a:chExt cx="2998748" cy="572144"/>
            </a:xfrm>
          </p:grpSpPr>
          <p:sp>
            <p:nvSpPr>
              <p:cNvPr name="Freeform 44" id="44"/>
              <p:cNvSpPr/>
              <p:nvPr/>
            </p:nvSpPr>
            <p:spPr>
              <a:xfrm flipH="false" flipV="false" rot="0">
                <a:off x="0" y="0"/>
                <a:ext cx="2998748" cy="572144"/>
              </a:xfrm>
              <a:custGeom>
                <a:avLst/>
                <a:gdLst/>
                <a:ahLst/>
                <a:cxnLst/>
                <a:rect r="r" b="b" t="t" l="l"/>
                <a:pathLst>
                  <a:path h="572144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522472"/>
                    </a:lnTo>
                    <a:cubicBezTo>
                      <a:pt x="2998748" y="549905"/>
                      <a:pt x="2976509" y="572144"/>
                      <a:pt x="2949075" y="572144"/>
                    </a:cubicBezTo>
                    <a:lnTo>
                      <a:pt x="49672" y="572144"/>
                    </a:lnTo>
                    <a:cubicBezTo>
                      <a:pt x="22239" y="572144"/>
                      <a:pt x="0" y="549905"/>
                      <a:pt x="0" y="522472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5" id="45"/>
              <p:cNvSpPr txBox="true"/>
              <p:nvPr/>
            </p:nvSpPr>
            <p:spPr>
              <a:xfrm>
                <a:off x="0" y="-123825"/>
                <a:ext cx="2998748" cy="695969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6" id="46"/>
            <p:cNvSpPr txBox="true"/>
            <p:nvPr/>
          </p:nvSpPr>
          <p:spPr>
            <a:xfrm rot="0">
              <a:off x="579549" y="607785"/>
              <a:ext cx="9580859" cy="7398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Във всички клетки на организма</a:t>
              </a:r>
            </a:p>
          </p:txBody>
        </p:sp>
      </p:grpSp>
      <p:grpSp>
        <p:nvGrpSpPr>
          <p:cNvPr name="Group 47" id="47"/>
          <p:cNvGrpSpPr/>
          <p:nvPr/>
        </p:nvGrpSpPr>
        <p:grpSpPr>
          <a:xfrm rot="5400000">
            <a:off x="4563900" y="2418577"/>
            <a:ext cx="878446" cy="918855"/>
            <a:chOff x="0" y="0"/>
            <a:chExt cx="777055" cy="812800"/>
          </a:xfrm>
        </p:grpSpPr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053264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49" id="49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0" id="50"/>
          <p:cNvGrpSpPr/>
          <p:nvPr/>
        </p:nvGrpSpPr>
        <p:grpSpPr>
          <a:xfrm rot="5400000">
            <a:off x="12845654" y="2418577"/>
            <a:ext cx="878446" cy="918855"/>
            <a:chOff x="0" y="0"/>
            <a:chExt cx="777055" cy="812800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053264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52" id="52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3" id="53"/>
          <p:cNvGrpSpPr/>
          <p:nvPr/>
        </p:nvGrpSpPr>
        <p:grpSpPr>
          <a:xfrm rot="0">
            <a:off x="1028700" y="8422895"/>
            <a:ext cx="7948846" cy="945915"/>
            <a:chOff x="0" y="0"/>
            <a:chExt cx="10598462" cy="1261220"/>
          </a:xfrm>
        </p:grpSpPr>
        <p:grpSp>
          <p:nvGrpSpPr>
            <p:cNvPr name="Group 54" id="54"/>
            <p:cNvGrpSpPr/>
            <p:nvPr/>
          </p:nvGrpSpPr>
          <p:grpSpPr>
            <a:xfrm rot="0">
              <a:off x="0" y="0"/>
              <a:ext cx="10598462" cy="1261220"/>
              <a:chOff x="0" y="0"/>
              <a:chExt cx="2998748" cy="356852"/>
            </a:xfrm>
          </p:grpSpPr>
          <p:sp>
            <p:nvSpPr>
              <p:cNvPr name="Freeform 55" id="55"/>
              <p:cNvSpPr/>
              <p:nvPr/>
            </p:nvSpPr>
            <p:spPr>
              <a:xfrm flipH="false" flipV="false" rot="0">
                <a:off x="0" y="0"/>
                <a:ext cx="2998748" cy="356852"/>
              </a:xfrm>
              <a:custGeom>
                <a:avLst/>
                <a:gdLst/>
                <a:ahLst/>
                <a:cxnLst/>
                <a:rect r="r" b="b" t="t" l="l"/>
                <a:pathLst>
                  <a:path h="356852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307179"/>
                    </a:lnTo>
                    <a:cubicBezTo>
                      <a:pt x="2998748" y="334613"/>
                      <a:pt x="2976509" y="356852"/>
                      <a:pt x="2949075" y="356852"/>
                    </a:cubicBezTo>
                    <a:lnTo>
                      <a:pt x="49672" y="356852"/>
                    </a:lnTo>
                    <a:cubicBezTo>
                      <a:pt x="22239" y="356852"/>
                      <a:pt x="0" y="334613"/>
                      <a:pt x="0" y="307179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56" id="56"/>
              <p:cNvSpPr txBox="true"/>
              <p:nvPr/>
            </p:nvSpPr>
            <p:spPr>
              <a:xfrm>
                <a:off x="0" y="-123825"/>
                <a:ext cx="2998748" cy="480677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57" id="57"/>
            <p:cNvSpPr txBox="true"/>
            <p:nvPr/>
          </p:nvSpPr>
          <p:spPr>
            <a:xfrm rot="0">
              <a:off x="841011" y="230885"/>
              <a:ext cx="8916440" cy="7398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Осигурява енергия</a:t>
              </a:r>
            </a:p>
          </p:txBody>
        </p:sp>
      </p:grpSp>
      <p:grpSp>
        <p:nvGrpSpPr>
          <p:cNvPr name="Group 58" id="58"/>
          <p:cNvGrpSpPr/>
          <p:nvPr/>
        </p:nvGrpSpPr>
        <p:grpSpPr>
          <a:xfrm rot="0">
            <a:off x="9363514" y="8422895"/>
            <a:ext cx="7948846" cy="945915"/>
            <a:chOff x="0" y="0"/>
            <a:chExt cx="10598462" cy="1261220"/>
          </a:xfrm>
        </p:grpSpPr>
        <p:grpSp>
          <p:nvGrpSpPr>
            <p:cNvPr name="Group 59" id="59"/>
            <p:cNvGrpSpPr/>
            <p:nvPr/>
          </p:nvGrpSpPr>
          <p:grpSpPr>
            <a:xfrm rot="0">
              <a:off x="0" y="0"/>
              <a:ext cx="10598462" cy="1261220"/>
              <a:chOff x="0" y="0"/>
              <a:chExt cx="2998748" cy="356852"/>
            </a:xfrm>
          </p:grpSpPr>
          <p:sp>
            <p:nvSpPr>
              <p:cNvPr name="Freeform 60" id="60"/>
              <p:cNvSpPr/>
              <p:nvPr/>
            </p:nvSpPr>
            <p:spPr>
              <a:xfrm flipH="false" flipV="false" rot="0">
                <a:off x="0" y="0"/>
                <a:ext cx="2998748" cy="356852"/>
              </a:xfrm>
              <a:custGeom>
                <a:avLst/>
                <a:gdLst/>
                <a:ahLst/>
                <a:cxnLst/>
                <a:rect r="r" b="b" t="t" l="l"/>
                <a:pathLst>
                  <a:path h="356852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307179"/>
                    </a:lnTo>
                    <a:cubicBezTo>
                      <a:pt x="2998748" y="334613"/>
                      <a:pt x="2976509" y="356852"/>
                      <a:pt x="2949075" y="356852"/>
                    </a:cubicBezTo>
                    <a:lnTo>
                      <a:pt x="49672" y="356852"/>
                    </a:lnTo>
                    <a:cubicBezTo>
                      <a:pt x="22239" y="356852"/>
                      <a:pt x="0" y="334613"/>
                      <a:pt x="0" y="307179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61" id="61"/>
              <p:cNvSpPr txBox="true"/>
              <p:nvPr/>
            </p:nvSpPr>
            <p:spPr>
              <a:xfrm>
                <a:off x="0" y="-123825"/>
                <a:ext cx="2998748" cy="480677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62" id="62"/>
            <p:cNvSpPr txBox="true"/>
            <p:nvPr/>
          </p:nvSpPr>
          <p:spPr>
            <a:xfrm rot="0">
              <a:off x="1278335" y="230885"/>
              <a:ext cx="8183287" cy="7398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Осигурява енергия</a:t>
              </a:r>
            </a:p>
          </p:txBody>
        </p:sp>
      </p:grp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0" y="6187547"/>
            <a:ext cx="4559474" cy="4114800"/>
          </a:xfrm>
          <a:custGeom>
            <a:avLst/>
            <a:gdLst/>
            <a:ahLst/>
            <a:cxnLst/>
            <a:rect r="r" b="b" t="t" l="l"/>
            <a:pathLst>
              <a:path h="4114800" w="4559474">
                <a:moveTo>
                  <a:pt x="0" y="0"/>
                </a:moveTo>
                <a:lnTo>
                  <a:pt x="4559474" y="0"/>
                </a:lnTo>
                <a:lnTo>
                  <a:pt x="455947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658058" y="-839735"/>
            <a:ext cx="3693033" cy="4114800"/>
          </a:xfrm>
          <a:custGeom>
            <a:avLst/>
            <a:gdLst/>
            <a:ahLst/>
            <a:cxnLst/>
            <a:rect r="r" b="b" t="t" l="l"/>
            <a:pathLst>
              <a:path h="4114800" w="3693033">
                <a:moveTo>
                  <a:pt x="0" y="0"/>
                </a:moveTo>
                <a:lnTo>
                  <a:pt x="3693033" y="0"/>
                </a:lnTo>
                <a:lnTo>
                  <a:pt x="369303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686665" y="7200900"/>
            <a:ext cx="4472609" cy="4114800"/>
          </a:xfrm>
          <a:custGeom>
            <a:avLst/>
            <a:gdLst/>
            <a:ahLst/>
            <a:cxnLst/>
            <a:rect r="r" b="b" t="t" l="l"/>
            <a:pathLst>
              <a:path h="4114800" w="4472609">
                <a:moveTo>
                  <a:pt x="0" y="0"/>
                </a:moveTo>
                <a:lnTo>
                  <a:pt x="4472609" y="0"/>
                </a:lnTo>
                <a:lnTo>
                  <a:pt x="4472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3858463">
            <a:off x="2265993" y="-87409"/>
            <a:ext cx="1726118" cy="1836296"/>
          </a:xfrm>
          <a:custGeom>
            <a:avLst/>
            <a:gdLst/>
            <a:ahLst/>
            <a:cxnLst/>
            <a:rect r="r" b="b" t="t" l="l"/>
            <a:pathLst>
              <a:path h="1836296" w="1726118">
                <a:moveTo>
                  <a:pt x="0" y="0"/>
                </a:moveTo>
                <a:lnTo>
                  <a:pt x="1726118" y="0"/>
                </a:lnTo>
                <a:lnTo>
                  <a:pt x="1726118" y="1836296"/>
                </a:lnTo>
                <a:lnTo>
                  <a:pt x="0" y="183629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927508" y="2315120"/>
            <a:ext cx="14432984" cy="6831204"/>
            <a:chOff x="0" y="0"/>
            <a:chExt cx="19243979" cy="9108271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9243979" cy="9108271"/>
              <a:chOff x="0" y="0"/>
              <a:chExt cx="5245619" cy="2482778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5245619" cy="2482778"/>
              </a:xfrm>
              <a:custGeom>
                <a:avLst/>
                <a:gdLst/>
                <a:ahLst/>
                <a:cxnLst/>
                <a:rect r="r" b="b" t="t" l="l"/>
                <a:pathLst>
                  <a:path h="2482778" w="5245619">
                    <a:moveTo>
                      <a:pt x="27357" y="0"/>
                    </a:moveTo>
                    <a:lnTo>
                      <a:pt x="5218262" y="0"/>
                    </a:lnTo>
                    <a:cubicBezTo>
                      <a:pt x="5225518" y="0"/>
                      <a:pt x="5232476" y="2882"/>
                      <a:pt x="5237606" y="8013"/>
                    </a:cubicBezTo>
                    <a:cubicBezTo>
                      <a:pt x="5242737" y="13143"/>
                      <a:pt x="5245619" y="20101"/>
                      <a:pt x="5245619" y="27357"/>
                    </a:cubicBezTo>
                    <a:lnTo>
                      <a:pt x="5245619" y="2455421"/>
                    </a:lnTo>
                    <a:cubicBezTo>
                      <a:pt x="5245619" y="2462676"/>
                      <a:pt x="5242737" y="2469635"/>
                      <a:pt x="5237606" y="2474765"/>
                    </a:cubicBezTo>
                    <a:cubicBezTo>
                      <a:pt x="5232476" y="2479896"/>
                      <a:pt x="5225518" y="2482778"/>
                      <a:pt x="5218262" y="2482778"/>
                    </a:cubicBezTo>
                    <a:lnTo>
                      <a:pt x="27357" y="2482778"/>
                    </a:lnTo>
                    <a:cubicBezTo>
                      <a:pt x="20101" y="2482778"/>
                      <a:pt x="13143" y="2479896"/>
                      <a:pt x="8013" y="2474765"/>
                    </a:cubicBezTo>
                    <a:cubicBezTo>
                      <a:pt x="2882" y="2469635"/>
                      <a:pt x="0" y="2462676"/>
                      <a:pt x="0" y="2455421"/>
                    </a:cubicBezTo>
                    <a:lnTo>
                      <a:pt x="0" y="27357"/>
                    </a:lnTo>
                    <a:cubicBezTo>
                      <a:pt x="0" y="20101"/>
                      <a:pt x="2882" y="13143"/>
                      <a:pt x="8013" y="8013"/>
                    </a:cubicBezTo>
                    <a:cubicBezTo>
                      <a:pt x="13143" y="2882"/>
                      <a:pt x="20101" y="0"/>
                      <a:pt x="2735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133350"/>
                <a:ext cx="5245619" cy="261612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826318" y="1680477"/>
              <a:ext cx="17591343" cy="675195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5039"/>
                </a:lnSpc>
              </a:pP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Отделянето е процес, при който </a:t>
              </a: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организмите се освобождават от вредни и ненужни вещества - въглероден диоксид, вода, вредни вещества от обмяната.</a:t>
              </a:r>
            </a:p>
            <a:p>
              <a:pPr algn="l">
                <a:lnSpc>
                  <a:spcPts val="5039"/>
                </a:lnSpc>
              </a:pPr>
            </a:p>
            <a:p>
              <a:pPr algn="l">
                <a:lnSpc>
                  <a:spcPts val="5039"/>
                </a:lnSpc>
              </a:pP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Тов</a:t>
              </a:r>
              <a:r>
                <a:rPr lang="en-US" sz="35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а е жизненоважен процес за оцеляването на организмите, тъй като подпомага за поддържането на хомеостазата, като предотвратява натрупването на токсини.</a:t>
              </a:r>
            </a:p>
            <a:p>
              <a:pPr algn="l">
                <a:lnSpc>
                  <a:spcPts val="503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3359130" y="1217665"/>
            <a:ext cx="11569739" cy="1577718"/>
            <a:chOff x="0" y="0"/>
            <a:chExt cx="15426319" cy="2103624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15426319" cy="2103624"/>
              <a:chOff x="0" y="0"/>
              <a:chExt cx="3047174" cy="415531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3047174" cy="415531"/>
              </a:xfrm>
              <a:custGeom>
                <a:avLst/>
                <a:gdLst/>
                <a:ahLst/>
                <a:cxnLst/>
                <a:rect r="r" b="b" t="t" l="l"/>
                <a:pathLst>
                  <a:path h="415531" w="3047174">
                    <a:moveTo>
                      <a:pt x="34127" y="0"/>
                    </a:moveTo>
                    <a:lnTo>
                      <a:pt x="3013047" y="0"/>
                    </a:lnTo>
                    <a:cubicBezTo>
                      <a:pt x="3031895" y="0"/>
                      <a:pt x="3047174" y="15279"/>
                      <a:pt x="3047174" y="34127"/>
                    </a:cubicBezTo>
                    <a:lnTo>
                      <a:pt x="3047174" y="381404"/>
                    </a:lnTo>
                    <a:cubicBezTo>
                      <a:pt x="3047174" y="400252"/>
                      <a:pt x="3031895" y="415531"/>
                      <a:pt x="3013047" y="415531"/>
                    </a:cubicBezTo>
                    <a:lnTo>
                      <a:pt x="34127" y="415531"/>
                    </a:lnTo>
                    <a:cubicBezTo>
                      <a:pt x="15279" y="415531"/>
                      <a:pt x="0" y="400252"/>
                      <a:pt x="0" y="381404"/>
                    </a:cubicBezTo>
                    <a:lnTo>
                      <a:pt x="0" y="34127"/>
                    </a:lnTo>
                    <a:cubicBezTo>
                      <a:pt x="0" y="15279"/>
                      <a:pt x="15279" y="0"/>
                      <a:pt x="34127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76200"/>
                <a:ext cx="3047174" cy="49173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778574" y="202394"/>
              <a:ext cx="13869171" cy="17083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029"/>
                </a:lnSpc>
              </a:pPr>
              <a:r>
                <a:rPr lang="en-US" sz="84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Отделяне</a:t>
              </a:r>
            </a:p>
          </p:txBody>
        </p:sp>
      </p:grp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5199268" y="0"/>
            <a:ext cx="3088732" cy="3193864"/>
          </a:xfrm>
          <a:custGeom>
            <a:avLst/>
            <a:gdLst/>
            <a:ahLst/>
            <a:cxnLst/>
            <a:rect r="r" b="b" t="t" l="l"/>
            <a:pathLst>
              <a:path h="3193864" w="3088732">
                <a:moveTo>
                  <a:pt x="0" y="0"/>
                </a:moveTo>
                <a:lnTo>
                  <a:pt x="3088732" y="0"/>
                </a:lnTo>
                <a:lnTo>
                  <a:pt x="3088732" y="3193864"/>
                </a:lnTo>
                <a:lnTo>
                  <a:pt x="0" y="31938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0">
            <a:off x="0" y="8184486"/>
            <a:ext cx="3074933" cy="2117860"/>
          </a:xfrm>
          <a:custGeom>
            <a:avLst/>
            <a:gdLst/>
            <a:ahLst/>
            <a:cxnLst/>
            <a:rect r="r" b="b" t="t" l="l"/>
            <a:pathLst>
              <a:path h="2117860" w="3074933">
                <a:moveTo>
                  <a:pt x="3074933" y="0"/>
                </a:moveTo>
                <a:lnTo>
                  <a:pt x="0" y="0"/>
                </a:lnTo>
                <a:lnTo>
                  <a:pt x="0" y="2117861"/>
                </a:lnTo>
                <a:lnTo>
                  <a:pt x="3074933" y="2117861"/>
                </a:lnTo>
                <a:lnTo>
                  <a:pt x="3074933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726226">
            <a:off x="-197843" y="-372825"/>
            <a:ext cx="1853272" cy="2677816"/>
          </a:xfrm>
          <a:custGeom>
            <a:avLst/>
            <a:gdLst/>
            <a:ahLst/>
            <a:cxnLst/>
            <a:rect r="r" b="b" t="t" l="l"/>
            <a:pathLst>
              <a:path h="2677816" w="1853272">
                <a:moveTo>
                  <a:pt x="0" y="0"/>
                </a:moveTo>
                <a:lnTo>
                  <a:pt x="1853272" y="0"/>
                </a:lnTo>
                <a:lnTo>
                  <a:pt x="1853272" y="2677816"/>
                </a:lnTo>
                <a:lnTo>
                  <a:pt x="0" y="267781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8336749" y="-3235"/>
            <a:ext cx="1561471" cy="1661139"/>
          </a:xfrm>
          <a:custGeom>
            <a:avLst/>
            <a:gdLst/>
            <a:ahLst/>
            <a:cxnLst/>
            <a:rect r="r" b="b" t="t" l="l"/>
            <a:pathLst>
              <a:path h="1661139" w="1561471">
                <a:moveTo>
                  <a:pt x="0" y="0"/>
                </a:moveTo>
                <a:lnTo>
                  <a:pt x="1561470" y="0"/>
                </a:lnTo>
                <a:lnTo>
                  <a:pt x="1561470" y="1661138"/>
                </a:lnTo>
                <a:lnTo>
                  <a:pt x="0" y="166113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9144000" y="1678528"/>
            <a:ext cx="8115300" cy="7830354"/>
            <a:chOff x="0" y="0"/>
            <a:chExt cx="10820400" cy="10440472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0820400" cy="10440472"/>
              <a:chOff x="0" y="0"/>
              <a:chExt cx="2949478" cy="2845916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2949478" cy="2845916"/>
              </a:xfrm>
              <a:custGeom>
                <a:avLst/>
                <a:gdLst/>
                <a:ahLst/>
                <a:cxnLst/>
                <a:rect r="r" b="b" t="t" l="l"/>
                <a:pathLst>
                  <a:path h="2845916" w="2949478">
                    <a:moveTo>
                      <a:pt x="48654" y="0"/>
                    </a:moveTo>
                    <a:lnTo>
                      <a:pt x="2900825" y="0"/>
                    </a:lnTo>
                    <a:cubicBezTo>
                      <a:pt x="2913728" y="0"/>
                      <a:pt x="2926104" y="5126"/>
                      <a:pt x="2935228" y="14250"/>
                    </a:cubicBezTo>
                    <a:cubicBezTo>
                      <a:pt x="2944352" y="23375"/>
                      <a:pt x="2949478" y="35750"/>
                      <a:pt x="2949478" y="48654"/>
                    </a:cubicBezTo>
                    <a:lnTo>
                      <a:pt x="2949478" y="2797262"/>
                    </a:lnTo>
                    <a:cubicBezTo>
                      <a:pt x="2949478" y="2824133"/>
                      <a:pt x="2927695" y="2845916"/>
                      <a:pt x="2900825" y="2845916"/>
                    </a:cubicBezTo>
                    <a:lnTo>
                      <a:pt x="48654" y="2845916"/>
                    </a:lnTo>
                    <a:cubicBezTo>
                      <a:pt x="21783" y="2845916"/>
                      <a:pt x="0" y="2824133"/>
                      <a:pt x="0" y="2797262"/>
                    </a:cubicBezTo>
                    <a:lnTo>
                      <a:pt x="0" y="48654"/>
                    </a:lnTo>
                    <a:cubicBezTo>
                      <a:pt x="0" y="21783"/>
                      <a:pt x="21783" y="0"/>
                      <a:pt x="4865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123825"/>
                <a:ext cx="2949478" cy="296974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658302" y="1795788"/>
              <a:ext cx="9697481" cy="820314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899"/>
                </a:lnSpc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Извършва се чрез отделителни органи:</a:t>
              </a:r>
            </a:p>
            <a:p>
              <a:pPr algn="l" marL="755644" indent="-377822" lvl="1">
                <a:lnSpc>
                  <a:spcPts val="4899"/>
                </a:lnSpc>
                <a:buFont typeface="Arial"/>
                <a:buChar char="•"/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бъбреци – при гръбначни животни;</a:t>
              </a:r>
            </a:p>
            <a:p>
              <a:pPr algn="l" marL="755644" indent="-377822" lvl="1">
                <a:lnSpc>
                  <a:spcPts val="4899"/>
                </a:lnSpc>
                <a:buFont typeface="Arial"/>
                <a:buChar char="•"/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малпигиеви тръбички – при насекоми;</a:t>
              </a:r>
            </a:p>
            <a:p>
              <a:pPr algn="l" marL="755644" indent="-377822" lvl="1">
                <a:lnSpc>
                  <a:spcPts val="4899"/>
                </a:lnSpc>
                <a:buFont typeface="Arial"/>
                <a:buChar char="•"/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нефридии – при</a:t>
              </a: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 червеи.</a:t>
              </a:r>
            </a:p>
            <a:p>
              <a:pPr algn="l">
                <a:lnSpc>
                  <a:spcPts val="4899"/>
                </a:lnSpc>
              </a:pPr>
            </a:p>
            <a:p>
              <a:pPr algn="l">
                <a:lnSpc>
                  <a:spcPts val="4899"/>
                </a:lnSpc>
              </a:pPr>
              <a:r>
                <a:rPr lang="en-US" sz="34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Те пречистват организма от отпадни вещества.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9512466" y="525242"/>
            <a:ext cx="7378367" cy="2306572"/>
            <a:chOff x="0" y="0"/>
            <a:chExt cx="9837823" cy="3075429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9837823" cy="3075429"/>
              <a:chOff x="0" y="0"/>
              <a:chExt cx="1943274" cy="607492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1943274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1943274">
                    <a:moveTo>
                      <a:pt x="53513" y="0"/>
                    </a:moveTo>
                    <a:lnTo>
                      <a:pt x="1889761" y="0"/>
                    </a:lnTo>
                    <a:cubicBezTo>
                      <a:pt x="1903953" y="0"/>
                      <a:pt x="1917565" y="5638"/>
                      <a:pt x="1927600" y="15674"/>
                    </a:cubicBezTo>
                    <a:cubicBezTo>
                      <a:pt x="1937636" y="25709"/>
                      <a:pt x="1943274" y="39320"/>
                      <a:pt x="1943274" y="53513"/>
                    </a:cubicBezTo>
                    <a:lnTo>
                      <a:pt x="1943274" y="553979"/>
                    </a:lnTo>
                    <a:cubicBezTo>
                      <a:pt x="1943274" y="583534"/>
                      <a:pt x="1919315" y="607492"/>
                      <a:pt x="1889761" y="607492"/>
                    </a:cubicBezTo>
                    <a:lnTo>
                      <a:pt x="53513" y="607492"/>
                    </a:lnTo>
                    <a:cubicBezTo>
                      <a:pt x="23959" y="607492"/>
                      <a:pt x="0" y="583534"/>
                      <a:pt x="0" y="553979"/>
                    </a:cubicBezTo>
                    <a:lnTo>
                      <a:pt x="0" y="53513"/>
                    </a:lnTo>
                    <a:cubicBezTo>
                      <a:pt x="0" y="23959"/>
                      <a:pt x="23959" y="0"/>
                      <a:pt x="53513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76200"/>
                <a:ext cx="1943274" cy="68369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496520" y="192869"/>
              <a:ext cx="8844783" cy="26896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905"/>
                </a:lnSpc>
              </a:pPr>
              <a:r>
                <a:rPr lang="en-US" sz="66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Отделяне при животните</a:t>
              </a: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0">
            <a:off x="5815604" y="966083"/>
            <a:ext cx="2046168" cy="1649723"/>
          </a:xfrm>
          <a:custGeom>
            <a:avLst/>
            <a:gdLst/>
            <a:ahLst/>
            <a:cxnLst/>
            <a:rect r="r" b="b" t="t" l="l"/>
            <a:pathLst>
              <a:path h="1649723" w="2046168">
                <a:moveTo>
                  <a:pt x="0" y="0"/>
                </a:moveTo>
                <a:lnTo>
                  <a:pt x="2046167" y="0"/>
                </a:lnTo>
                <a:lnTo>
                  <a:pt x="2046167" y="1649723"/>
                </a:lnTo>
                <a:lnTo>
                  <a:pt x="0" y="164972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4197858" y="4215609"/>
            <a:ext cx="4439733" cy="5293274"/>
          </a:xfrm>
          <a:custGeom>
            <a:avLst/>
            <a:gdLst/>
            <a:ahLst/>
            <a:cxnLst/>
            <a:rect r="r" b="b" t="t" l="l"/>
            <a:pathLst>
              <a:path h="5293274" w="4439733">
                <a:moveTo>
                  <a:pt x="0" y="0"/>
                </a:moveTo>
                <a:lnTo>
                  <a:pt x="4439733" y="0"/>
                </a:lnTo>
                <a:lnTo>
                  <a:pt x="4439733" y="5293273"/>
                </a:lnTo>
                <a:lnTo>
                  <a:pt x="0" y="529327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860256" y="1771835"/>
            <a:ext cx="2699731" cy="843970"/>
            <a:chOff x="0" y="0"/>
            <a:chExt cx="1943274" cy="607492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943274" cy="607492"/>
            </a:xfrm>
            <a:custGeom>
              <a:avLst/>
              <a:gdLst/>
              <a:ahLst/>
              <a:cxnLst/>
              <a:rect r="r" b="b" t="t" l="l"/>
              <a:pathLst>
                <a:path h="607492" w="1943274">
                  <a:moveTo>
                    <a:pt x="146251" y="0"/>
                  </a:moveTo>
                  <a:lnTo>
                    <a:pt x="1797023" y="0"/>
                  </a:lnTo>
                  <a:cubicBezTo>
                    <a:pt x="1835811" y="0"/>
                    <a:pt x="1873010" y="15409"/>
                    <a:pt x="1900438" y="42836"/>
                  </a:cubicBezTo>
                  <a:cubicBezTo>
                    <a:pt x="1927865" y="70263"/>
                    <a:pt x="1943274" y="107463"/>
                    <a:pt x="1943274" y="146251"/>
                  </a:cubicBezTo>
                  <a:lnTo>
                    <a:pt x="1943274" y="461241"/>
                  </a:lnTo>
                  <a:cubicBezTo>
                    <a:pt x="1943274" y="542013"/>
                    <a:pt x="1877795" y="607492"/>
                    <a:pt x="1797023" y="607492"/>
                  </a:cubicBezTo>
                  <a:lnTo>
                    <a:pt x="146251" y="607492"/>
                  </a:lnTo>
                  <a:cubicBezTo>
                    <a:pt x="65479" y="607492"/>
                    <a:pt x="0" y="542013"/>
                    <a:pt x="0" y="461241"/>
                  </a:cubicBezTo>
                  <a:lnTo>
                    <a:pt x="0" y="146251"/>
                  </a:lnTo>
                  <a:cubicBezTo>
                    <a:pt x="0" y="65479"/>
                    <a:pt x="65479" y="0"/>
                    <a:pt x="146251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22" id="22"/>
            <p:cNvSpPr txBox="true"/>
            <p:nvPr/>
          </p:nvSpPr>
          <p:spPr>
            <a:xfrm>
              <a:off x="0" y="-76200"/>
              <a:ext cx="1943274" cy="683692"/>
            </a:xfrm>
            <a:prstGeom prst="rect">
              <a:avLst/>
            </a:prstGeom>
          </p:spPr>
          <p:txBody>
            <a:bodyPr anchor="ctr" rtlCol="false" tIns="18588" lIns="18588" bIns="18588" rIns="18588"/>
            <a:lstStyle/>
            <a:p>
              <a:pPr algn="ctr">
                <a:lnSpc>
                  <a:spcPts val="279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5587184" y="2831814"/>
            <a:ext cx="2699731" cy="843970"/>
            <a:chOff x="0" y="0"/>
            <a:chExt cx="1943274" cy="607492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1943274" cy="607492"/>
            </a:xfrm>
            <a:custGeom>
              <a:avLst/>
              <a:gdLst/>
              <a:ahLst/>
              <a:cxnLst/>
              <a:rect r="r" b="b" t="t" l="l"/>
              <a:pathLst>
                <a:path h="607492" w="1943274">
                  <a:moveTo>
                    <a:pt x="146251" y="0"/>
                  </a:moveTo>
                  <a:lnTo>
                    <a:pt x="1797023" y="0"/>
                  </a:lnTo>
                  <a:cubicBezTo>
                    <a:pt x="1835811" y="0"/>
                    <a:pt x="1873010" y="15409"/>
                    <a:pt x="1900438" y="42836"/>
                  </a:cubicBezTo>
                  <a:cubicBezTo>
                    <a:pt x="1927865" y="70263"/>
                    <a:pt x="1943274" y="107463"/>
                    <a:pt x="1943274" y="146251"/>
                  </a:cubicBezTo>
                  <a:lnTo>
                    <a:pt x="1943274" y="461241"/>
                  </a:lnTo>
                  <a:cubicBezTo>
                    <a:pt x="1943274" y="542013"/>
                    <a:pt x="1877795" y="607492"/>
                    <a:pt x="1797023" y="607492"/>
                  </a:cubicBezTo>
                  <a:lnTo>
                    <a:pt x="146251" y="607492"/>
                  </a:lnTo>
                  <a:cubicBezTo>
                    <a:pt x="65479" y="607492"/>
                    <a:pt x="0" y="542013"/>
                    <a:pt x="0" y="461241"/>
                  </a:cubicBezTo>
                  <a:lnTo>
                    <a:pt x="0" y="146251"/>
                  </a:lnTo>
                  <a:cubicBezTo>
                    <a:pt x="0" y="65479"/>
                    <a:pt x="65479" y="0"/>
                    <a:pt x="146251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25" id="25"/>
            <p:cNvSpPr txBox="true"/>
            <p:nvPr/>
          </p:nvSpPr>
          <p:spPr>
            <a:xfrm>
              <a:off x="0" y="-76200"/>
              <a:ext cx="1943274" cy="683692"/>
            </a:xfrm>
            <a:prstGeom prst="rect">
              <a:avLst/>
            </a:prstGeom>
          </p:spPr>
          <p:txBody>
            <a:bodyPr anchor="ctr" rtlCol="false" tIns="18588" lIns="18588" bIns="18588" rIns="18588"/>
            <a:lstStyle/>
            <a:p>
              <a:pPr algn="ctr">
                <a:lnSpc>
                  <a:spcPts val="279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6" id="26"/>
          <p:cNvGrpSpPr/>
          <p:nvPr/>
        </p:nvGrpSpPr>
        <p:grpSpPr>
          <a:xfrm rot="0">
            <a:off x="2413312" y="8414330"/>
            <a:ext cx="2699731" cy="843970"/>
            <a:chOff x="0" y="0"/>
            <a:chExt cx="1943274" cy="607492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1943274" cy="607492"/>
            </a:xfrm>
            <a:custGeom>
              <a:avLst/>
              <a:gdLst/>
              <a:ahLst/>
              <a:cxnLst/>
              <a:rect r="r" b="b" t="t" l="l"/>
              <a:pathLst>
                <a:path h="607492" w="1943274">
                  <a:moveTo>
                    <a:pt x="146251" y="0"/>
                  </a:moveTo>
                  <a:lnTo>
                    <a:pt x="1797023" y="0"/>
                  </a:lnTo>
                  <a:cubicBezTo>
                    <a:pt x="1835811" y="0"/>
                    <a:pt x="1873010" y="15409"/>
                    <a:pt x="1900438" y="42836"/>
                  </a:cubicBezTo>
                  <a:cubicBezTo>
                    <a:pt x="1927865" y="70263"/>
                    <a:pt x="1943274" y="107463"/>
                    <a:pt x="1943274" y="146251"/>
                  </a:cubicBezTo>
                  <a:lnTo>
                    <a:pt x="1943274" y="461241"/>
                  </a:lnTo>
                  <a:cubicBezTo>
                    <a:pt x="1943274" y="542013"/>
                    <a:pt x="1877795" y="607492"/>
                    <a:pt x="1797023" y="607492"/>
                  </a:cubicBezTo>
                  <a:lnTo>
                    <a:pt x="146251" y="607492"/>
                  </a:lnTo>
                  <a:cubicBezTo>
                    <a:pt x="65479" y="607492"/>
                    <a:pt x="0" y="542013"/>
                    <a:pt x="0" y="461241"/>
                  </a:cubicBezTo>
                  <a:lnTo>
                    <a:pt x="0" y="146251"/>
                  </a:lnTo>
                  <a:cubicBezTo>
                    <a:pt x="0" y="65479"/>
                    <a:pt x="65479" y="0"/>
                    <a:pt x="146251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28" id="28"/>
            <p:cNvSpPr txBox="true"/>
            <p:nvPr/>
          </p:nvSpPr>
          <p:spPr>
            <a:xfrm>
              <a:off x="0" y="-76200"/>
              <a:ext cx="1943274" cy="683692"/>
            </a:xfrm>
            <a:prstGeom prst="rect">
              <a:avLst/>
            </a:prstGeom>
          </p:spPr>
          <p:txBody>
            <a:bodyPr anchor="ctr" rtlCol="false" tIns="18588" lIns="18588" bIns="18588" rIns="18588"/>
            <a:lstStyle/>
            <a:p>
              <a:pPr algn="ctr">
                <a:lnSpc>
                  <a:spcPts val="279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29" id="29"/>
          <p:cNvSpPr/>
          <p:nvPr/>
        </p:nvSpPr>
        <p:spPr>
          <a:xfrm flipH="false" flipV="false" rot="0">
            <a:off x="498896" y="2884741"/>
            <a:ext cx="3903327" cy="3254399"/>
          </a:xfrm>
          <a:custGeom>
            <a:avLst/>
            <a:gdLst/>
            <a:ahLst/>
            <a:cxnLst/>
            <a:rect r="r" b="b" t="t" l="l"/>
            <a:pathLst>
              <a:path h="3254399" w="3903327">
                <a:moveTo>
                  <a:pt x="0" y="0"/>
                </a:moveTo>
                <a:lnTo>
                  <a:pt x="3903327" y="0"/>
                </a:lnTo>
                <a:lnTo>
                  <a:pt x="3903327" y="3254400"/>
                </a:lnTo>
                <a:lnTo>
                  <a:pt x="0" y="32544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0" id="30"/>
          <p:cNvSpPr txBox="true"/>
          <p:nvPr/>
        </p:nvSpPr>
        <p:spPr>
          <a:xfrm rot="0">
            <a:off x="860256" y="2007735"/>
            <a:ext cx="2625236" cy="3721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92"/>
              </a:lnSpc>
            </a:pPr>
            <a:r>
              <a:rPr lang="en-US" sz="245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Нефридии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5624431" y="2884741"/>
            <a:ext cx="2625236" cy="7381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92"/>
              </a:lnSpc>
            </a:pPr>
            <a:r>
              <a:rPr lang="en-US" sz="245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Малпигиеви тръбички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2450560" y="8650229"/>
            <a:ext cx="2625236" cy="3721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92"/>
              </a:lnSpc>
            </a:pPr>
            <a:r>
              <a:rPr lang="en-US" sz="245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Бъбреци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true" rot="2190367">
            <a:off x="-1966084" y="8685235"/>
            <a:ext cx="6284303" cy="2356614"/>
          </a:xfrm>
          <a:custGeom>
            <a:avLst/>
            <a:gdLst/>
            <a:ahLst/>
            <a:cxnLst/>
            <a:rect r="r" b="b" t="t" l="l"/>
            <a:pathLst>
              <a:path h="2356614" w="6284303">
                <a:moveTo>
                  <a:pt x="0" y="2356614"/>
                </a:moveTo>
                <a:lnTo>
                  <a:pt x="6284303" y="2356614"/>
                </a:lnTo>
                <a:lnTo>
                  <a:pt x="6284303" y="0"/>
                </a:lnTo>
                <a:lnTo>
                  <a:pt x="0" y="0"/>
                </a:lnTo>
                <a:lnTo>
                  <a:pt x="0" y="2356614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2050558" y="-1779653"/>
            <a:ext cx="4770783" cy="4114800"/>
          </a:xfrm>
          <a:custGeom>
            <a:avLst/>
            <a:gdLst/>
            <a:ahLst/>
            <a:cxnLst/>
            <a:rect r="r" b="b" t="t" l="l"/>
            <a:pathLst>
              <a:path h="4114800" w="4770783">
                <a:moveTo>
                  <a:pt x="0" y="0"/>
                </a:moveTo>
                <a:lnTo>
                  <a:pt x="4770782" y="0"/>
                </a:lnTo>
                <a:lnTo>
                  <a:pt x="47707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3382848" y="1028700"/>
            <a:ext cx="11522304" cy="2210560"/>
            <a:chOff x="0" y="0"/>
            <a:chExt cx="15363072" cy="2947413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15363072" cy="2947413"/>
              <a:chOff x="0" y="0"/>
              <a:chExt cx="3034681" cy="582205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034681" cy="582205"/>
              </a:xfrm>
              <a:custGeom>
                <a:avLst/>
                <a:gdLst/>
                <a:ahLst/>
                <a:cxnLst/>
                <a:rect r="r" b="b" t="t" l="l"/>
                <a:pathLst>
                  <a:path h="582205" w="3034681">
                    <a:moveTo>
                      <a:pt x="34267" y="0"/>
                    </a:moveTo>
                    <a:lnTo>
                      <a:pt x="3000414" y="0"/>
                    </a:lnTo>
                    <a:cubicBezTo>
                      <a:pt x="3009502" y="0"/>
                      <a:pt x="3018218" y="3610"/>
                      <a:pt x="3024644" y="10037"/>
                    </a:cubicBezTo>
                    <a:cubicBezTo>
                      <a:pt x="3031071" y="16463"/>
                      <a:pt x="3034681" y="25179"/>
                      <a:pt x="3034681" y="34267"/>
                    </a:cubicBezTo>
                    <a:lnTo>
                      <a:pt x="3034681" y="547938"/>
                    </a:lnTo>
                    <a:cubicBezTo>
                      <a:pt x="3034681" y="566863"/>
                      <a:pt x="3019339" y="582205"/>
                      <a:pt x="3000414" y="582205"/>
                    </a:cubicBezTo>
                    <a:lnTo>
                      <a:pt x="34267" y="582205"/>
                    </a:lnTo>
                    <a:cubicBezTo>
                      <a:pt x="25179" y="582205"/>
                      <a:pt x="16463" y="578595"/>
                      <a:pt x="10037" y="572168"/>
                    </a:cubicBezTo>
                    <a:cubicBezTo>
                      <a:pt x="3610" y="565742"/>
                      <a:pt x="0" y="557026"/>
                      <a:pt x="0" y="547938"/>
                    </a:cubicBezTo>
                    <a:lnTo>
                      <a:pt x="0" y="34267"/>
                    </a:lnTo>
                    <a:cubicBezTo>
                      <a:pt x="0" y="25179"/>
                      <a:pt x="3610" y="16463"/>
                      <a:pt x="10037" y="10037"/>
                    </a:cubicBezTo>
                    <a:cubicBezTo>
                      <a:pt x="16463" y="3610"/>
                      <a:pt x="25179" y="0"/>
                      <a:pt x="34267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76200"/>
                <a:ext cx="3034681" cy="65840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0" id="10"/>
            <p:cNvSpPr txBox="true"/>
            <p:nvPr/>
          </p:nvSpPr>
          <p:spPr>
            <a:xfrm rot="0">
              <a:off x="775382" y="192869"/>
              <a:ext cx="13812308" cy="25616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552"/>
                </a:lnSpc>
              </a:pPr>
              <a:r>
                <a:rPr lang="en-US" sz="6400">
                  <a:solidFill>
                    <a:srgbClr val="FFFFFF"/>
                  </a:solidFill>
                  <a:latin typeface="GilamBG"/>
                  <a:ea typeface="GilamBG"/>
                  <a:cs typeface="GilamBG"/>
                  <a:sym typeface="GilamBG"/>
                </a:rPr>
                <a:t>Как протича отделянето при животните?</a:t>
              </a: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2854620" y="3573458"/>
            <a:ext cx="12578760" cy="3235490"/>
            <a:chOff x="0" y="0"/>
            <a:chExt cx="16771680" cy="4313987"/>
          </a:xfrm>
        </p:grpSpPr>
        <p:grpSp>
          <p:nvGrpSpPr>
            <p:cNvPr name="Group 12" id="12"/>
            <p:cNvGrpSpPr/>
            <p:nvPr/>
          </p:nvGrpSpPr>
          <p:grpSpPr>
            <a:xfrm rot="0">
              <a:off x="12457694" y="0"/>
              <a:ext cx="4313987" cy="4313987"/>
              <a:chOff x="0" y="0"/>
              <a:chExt cx="812800" cy="812800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1565" lIns="51565" bIns="51565" rIns="51565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grpSp>
          <p:nvGrpSpPr>
            <p:cNvPr name="Group 15" id="15"/>
            <p:cNvGrpSpPr/>
            <p:nvPr/>
          </p:nvGrpSpPr>
          <p:grpSpPr>
            <a:xfrm rot="0">
              <a:off x="0" y="63972"/>
              <a:ext cx="4250015" cy="4250015"/>
              <a:chOff x="0" y="0"/>
              <a:chExt cx="812800" cy="81280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800"/>
                  </a:lnSpc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6198217" y="63972"/>
              <a:ext cx="4250015" cy="4250015"/>
              <a:chOff x="0" y="0"/>
              <a:chExt cx="812800" cy="812800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21" id="21"/>
            <p:cNvSpPr/>
            <p:nvPr/>
          </p:nvSpPr>
          <p:spPr>
            <a:xfrm flipH="false" flipV="false" rot="0">
              <a:off x="6376331" y="1501038"/>
              <a:ext cx="3847950" cy="1276332"/>
            </a:xfrm>
            <a:custGeom>
              <a:avLst/>
              <a:gdLst/>
              <a:ahLst/>
              <a:cxnLst/>
              <a:rect r="r" b="b" t="t" l="l"/>
              <a:pathLst>
                <a:path h="1276332" w="3847950">
                  <a:moveTo>
                    <a:pt x="0" y="0"/>
                  </a:moveTo>
                  <a:lnTo>
                    <a:pt x="3847950" y="0"/>
                  </a:lnTo>
                  <a:lnTo>
                    <a:pt x="3847950" y="1276332"/>
                  </a:lnTo>
                  <a:lnTo>
                    <a:pt x="0" y="12763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240605" t="-93190" r="-83061" b="0"/>
              </a:stretch>
            </a:blipFill>
          </p:spPr>
        </p:sp>
        <p:grpSp>
          <p:nvGrpSpPr>
            <p:cNvPr name="Group 22" id="22"/>
            <p:cNvGrpSpPr/>
            <p:nvPr/>
          </p:nvGrpSpPr>
          <p:grpSpPr>
            <a:xfrm rot="0">
              <a:off x="4610215" y="1576409"/>
              <a:ext cx="1171262" cy="1225140"/>
              <a:chOff x="0" y="0"/>
              <a:chExt cx="777055" cy="812800"/>
            </a:xfrm>
          </p:grpSpPr>
          <p:sp>
            <p:nvSpPr>
              <p:cNvPr name="Freeform 23" id="23"/>
              <p:cNvSpPr/>
              <p:nvPr/>
            </p:nvSpPr>
            <p:spPr>
              <a:xfrm flipH="false" flipV="false" rot="0">
                <a:off x="0" y="0"/>
                <a:ext cx="777055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777055">
                    <a:moveTo>
                      <a:pt x="777055" y="406400"/>
                    </a:moveTo>
                    <a:lnTo>
                      <a:pt x="370655" y="0"/>
                    </a:lnTo>
                    <a:lnTo>
                      <a:pt x="370655" y="203200"/>
                    </a:lnTo>
                    <a:lnTo>
                      <a:pt x="0" y="203200"/>
                    </a:lnTo>
                    <a:lnTo>
                      <a:pt x="0" y="609600"/>
                    </a:lnTo>
                    <a:lnTo>
                      <a:pt x="370655" y="609600"/>
                    </a:lnTo>
                    <a:lnTo>
                      <a:pt x="370655" y="812800"/>
                    </a:lnTo>
                    <a:lnTo>
                      <a:pt x="777055" y="406400"/>
                    </a:lnTo>
                    <a:close/>
                  </a:path>
                </a:pathLst>
              </a:custGeom>
              <a:solidFill>
                <a:srgbClr val="053264"/>
              </a:solidFill>
              <a:ln w="38100" cap="sq">
                <a:solidFill>
                  <a:srgbClr val="053264"/>
                </a:solidFill>
                <a:prstDash val="solid"/>
                <a:miter/>
              </a:ln>
            </p:spPr>
          </p:sp>
          <p:sp>
            <p:nvSpPr>
              <p:cNvPr name="TextBox 24" id="24"/>
              <p:cNvSpPr txBox="true"/>
              <p:nvPr/>
            </p:nvSpPr>
            <p:spPr>
              <a:xfrm>
                <a:off x="0" y="165100"/>
                <a:ext cx="675455" cy="444500"/>
              </a:xfrm>
              <a:prstGeom prst="rect">
                <a:avLst/>
              </a:prstGeom>
            </p:spPr>
            <p:txBody>
              <a:bodyPr anchor="ctr" rtlCol="false" tIns="30393" lIns="30393" bIns="30393" rIns="30393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25" id="25"/>
            <p:cNvGrpSpPr/>
            <p:nvPr/>
          </p:nvGrpSpPr>
          <p:grpSpPr>
            <a:xfrm rot="0">
              <a:off x="10867332" y="1512806"/>
              <a:ext cx="1171262" cy="1225140"/>
              <a:chOff x="0" y="0"/>
              <a:chExt cx="777055" cy="812800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777055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777055">
                    <a:moveTo>
                      <a:pt x="777055" y="406400"/>
                    </a:moveTo>
                    <a:lnTo>
                      <a:pt x="370655" y="0"/>
                    </a:lnTo>
                    <a:lnTo>
                      <a:pt x="370655" y="203200"/>
                    </a:lnTo>
                    <a:lnTo>
                      <a:pt x="0" y="203200"/>
                    </a:lnTo>
                    <a:lnTo>
                      <a:pt x="0" y="609600"/>
                    </a:lnTo>
                    <a:lnTo>
                      <a:pt x="370655" y="609600"/>
                    </a:lnTo>
                    <a:lnTo>
                      <a:pt x="370655" y="812800"/>
                    </a:lnTo>
                    <a:lnTo>
                      <a:pt x="777055" y="406400"/>
                    </a:lnTo>
                    <a:close/>
                  </a:path>
                </a:pathLst>
              </a:custGeom>
              <a:solidFill>
                <a:srgbClr val="053264"/>
              </a:solidFill>
              <a:ln w="38100" cap="sq">
                <a:solidFill>
                  <a:srgbClr val="053264"/>
                </a:solidFill>
                <a:prstDash val="solid"/>
                <a:miter/>
              </a:ln>
            </p:spPr>
          </p:sp>
          <p:sp>
            <p:nvSpPr>
              <p:cNvPr name="TextBox 27" id="27"/>
              <p:cNvSpPr txBox="true"/>
              <p:nvPr/>
            </p:nvSpPr>
            <p:spPr>
              <a:xfrm>
                <a:off x="0" y="165100"/>
                <a:ext cx="675455" cy="444500"/>
              </a:xfrm>
              <a:prstGeom prst="rect">
                <a:avLst/>
              </a:prstGeom>
            </p:spPr>
            <p:txBody>
              <a:bodyPr anchor="ctr" rtlCol="false" tIns="30393" lIns="30393" bIns="30393" rIns="30393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8" id="28"/>
            <p:cNvSpPr txBox="true"/>
            <p:nvPr/>
          </p:nvSpPr>
          <p:spPr>
            <a:xfrm rot="0">
              <a:off x="156991" y="530516"/>
              <a:ext cx="3754724" cy="325025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895"/>
                </a:lnSpc>
              </a:pPr>
              <a:r>
                <a:rPr lang="en-US" b="true" sz="3496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Отпадните вещества се образуват в клетките</a:t>
              </a:r>
            </a:p>
          </p:txBody>
        </p:sp>
        <p:sp>
          <p:nvSpPr>
            <p:cNvPr name="TextBox 29" id="29"/>
            <p:cNvSpPr txBox="true"/>
            <p:nvPr/>
          </p:nvSpPr>
          <p:spPr>
            <a:xfrm rot="0">
              <a:off x="6447042" y="1356016"/>
              <a:ext cx="3754724" cy="159925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895"/>
                </a:lnSpc>
              </a:pPr>
              <a:r>
                <a:rPr lang="en-US" b="true" sz="3496">
                  <a:solidFill>
                    <a:srgbClr val="FFFFFF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Пренасят се чрез кръвта</a:t>
              </a:r>
            </a:p>
          </p:txBody>
        </p:sp>
        <p:sp>
          <p:nvSpPr>
            <p:cNvPr name="TextBox 30" id="30"/>
            <p:cNvSpPr txBox="true"/>
            <p:nvPr/>
          </p:nvSpPr>
          <p:spPr>
            <a:xfrm rot="0">
              <a:off x="12737325" y="498530"/>
              <a:ext cx="3754724" cy="325025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895"/>
                </a:lnSpc>
              </a:pPr>
              <a:r>
                <a:rPr lang="en-US" b="true" sz="3496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Отделят се чрез специални органи</a:t>
              </a:r>
            </a:p>
          </p:txBody>
        </p:sp>
      </p:grpSp>
      <p:sp>
        <p:nvSpPr>
          <p:cNvPr name="Freeform 31" id="31"/>
          <p:cNvSpPr/>
          <p:nvPr/>
        </p:nvSpPr>
        <p:spPr>
          <a:xfrm flipH="false" flipV="false" rot="1247495">
            <a:off x="16081483" y="6436758"/>
            <a:ext cx="1561471" cy="1661139"/>
          </a:xfrm>
          <a:custGeom>
            <a:avLst/>
            <a:gdLst/>
            <a:ahLst/>
            <a:cxnLst/>
            <a:rect r="r" b="b" t="t" l="l"/>
            <a:pathLst>
              <a:path h="1661139" w="1561471">
                <a:moveTo>
                  <a:pt x="0" y="0"/>
                </a:moveTo>
                <a:lnTo>
                  <a:pt x="1561470" y="0"/>
                </a:lnTo>
                <a:lnTo>
                  <a:pt x="1561470" y="1661139"/>
                </a:lnTo>
                <a:lnTo>
                  <a:pt x="0" y="166113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2" id="32"/>
          <p:cNvGrpSpPr/>
          <p:nvPr/>
        </p:nvGrpSpPr>
        <p:grpSpPr>
          <a:xfrm rot="0">
            <a:off x="2135459" y="7282769"/>
            <a:ext cx="14113103" cy="1806072"/>
            <a:chOff x="0" y="0"/>
            <a:chExt cx="5129359" cy="656411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5129359" cy="656411"/>
            </a:xfrm>
            <a:custGeom>
              <a:avLst/>
              <a:gdLst/>
              <a:ahLst/>
              <a:cxnLst/>
              <a:rect r="r" b="b" t="t" l="l"/>
              <a:pathLst>
                <a:path h="656411" w="5129359">
                  <a:moveTo>
                    <a:pt x="27977" y="0"/>
                  </a:moveTo>
                  <a:lnTo>
                    <a:pt x="5101383" y="0"/>
                  </a:lnTo>
                  <a:cubicBezTo>
                    <a:pt x="5108803" y="0"/>
                    <a:pt x="5115919" y="2948"/>
                    <a:pt x="5121165" y="8194"/>
                  </a:cubicBezTo>
                  <a:cubicBezTo>
                    <a:pt x="5126412" y="13441"/>
                    <a:pt x="5129359" y="20557"/>
                    <a:pt x="5129359" y="27977"/>
                  </a:cubicBezTo>
                  <a:lnTo>
                    <a:pt x="5129359" y="628434"/>
                  </a:lnTo>
                  <a:cubicBezTo>
                    <a:pt x="5129359" y="635854"/>
                    <a:pt x="5126412" y="642970"/>
                    <a:pt x="5121165" y="648216"/>
                  </a:cubicBezTo>
                  <a:cubicBezTo>
                    <a:pt x="5115919" y="653463"/>
                    <a:pt x="5108803" y="656411"/>
                    <a:pt x="5101383" y="656411"/>
                  </a:cubicBezTo>
                  <a:lnTo>
                    <a:pt x="27977" y="656411"/>
                  </a:lnTo>
                  <a:cubicBezTo>
                    <a:pt x="20557" y="656411"/>
                    <a:pt x="13441" y="653463"/>
                    <a:pt x="8194" y="648216"/>
                  </a:cubicBezTo>
                  <a:cubicBezTo>
                    <a:pt x="2948" y="642970"/>
                    <a:pt x="0" y="635854"/>
                    <a:pt x="0" y="628434"/>
                  </a:cubicBezTo>
                  <a:lnTo>
                    <a:pt x="0" y="27977"/>
                  </a:lnTo>
                  <a:cubicBezTo>
                    <a:pt x="0" y="20557"/>
                    <a:pt x="2948" y="13441"/>
                    <a:pt x="8194" y="8194"/>
                  </a:cubicBezTo>
                  <a:cubicBezTo>
                    <a:pt x="13441" y="2948"/>
                    <a:pt x="20557" y="0"/>
                    <a:pt x="27977" y="0"/>
                  </a:cubicBezTo>
                  <a:close/>
                </a:path>
              </a:pathLst>
            </a:custGeom>
            <a:solidFill>
              <a:srgbClr val="FFFFFF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34" id="34"/>
            <p:cNvSpPr txBox="true"/>
            <p:nvPr/>
          </p:nvSpPr>
          <p:spPr>
            <a:xfrm>
              <a:off x="0" y="-133350"/>
              <a:ext cx="5129359" cy="78976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35" id="35"/>
          <p:cNvSpPr txBox="true"/>
          <p:nvPr/>
        </p:nvSpPr>
        <p:spPr>
          <a:xfrm rot="0">
            <a:off x="2353561" y="7526675"/>
            <a:ext cx="13580878" cy="12515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Отделянето на отпадните вещества се извършва от органите на отделителната</a:t>
            </a:r>
            <a:r>
              <a:rPr lang="en-US" sz="35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 система.</a:t>
            </a:r>
          </a:p>
        </p:txBody>
      </p:sp>
      <p:sp>
        <p:nvSpPr>
          <p:cNvPr name="Freeform 36" id="36"/>
          <p:cNvSpPr/>
          <p:nvPr/>
        </p:nvSpPr>
        <p:spPr>
          <a:xfrm flipH="false" flipV="false" rot="0">
            <a:off x="15837499" y="8459173"/>
            <a:ext cx="4901002" cy="4114800"/>
          </a:xfrm>
          <a:custGeom>
            <a:avLst/>
            <a:gdLst/>
            <a:ahLst/>
            <a:cxnLst/>
            <a:rect r="r" b="b" t="t" l="l"/>
            <a:pathLst>
              <a:path h="4114800" w="4901002">
                <a:moveTo>
                  <a:pt x="0" y="0"/>
                </a:moveTo>
                <a:lnTo>
                  <a:pt x="4901002" y="0"/>
                </a:lnTo>
                <a:lnTo>
                  <a:pt x="490100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true" flipV="false" rot="0">
            <a:off x="0" y="8184486"/>
            <a:ext cx="3074933" cy="2117860"/>
          </a:xfrm>
          <a:custGeom>
            <a:avLst/>
            <a:gdLst/>
            <a:ahLst/>
            <a:cxnLst/>
            <a:rect r="r" b="b" t="t" l="l"/>
            <a:pathLst>
              <a:path h="2117860" w="3074933">
                <a:moveTo>
                  <a:pt x="3074933" y="0"/>
                </a:moveTo>
                <a:lnTo>
                  <a:pt x="0" y="0"/>
                </a:lnTo>
                <a:lnTo>
                  <a:pt x="0" y="2117861"/>
                </a:lnTo>
                <a:lnTo>
                  <a:pt x="3074933" y="2117861"/>
                </a:lnTo>
                <a:lnTo>
                  <a:pt x="307493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0726226">
            <a:off x="-197843" y="-372825"/>
            <a:ext cx="1853272" cy="2677816"/>
          </a:xfrm>
          <a:custGeom>
            <a:avLst/>
            <a:gdLst/>
            <a:ahLst/>
            <a:cxnLst/>
            <a:rect r="r" b="b" t="t" l="l"/>
            <a:pathLst>
              <a:path h="2677816" w="1853272">
                <a:moveTo>
                  <a:pt x="0" y="0"/>
                </a:moveTo>
                <a:lnTo>
                  <a:pt x="1853272" y="0"/>
                </a:lnTo>
                <a:lnTo>
                  <a:pt x="1853272" y="2677816"/>
                </a:lnTo>
                <a:lnTo>
                  <a:pt x="0" y="26778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435343" y="-262446"/>
            <a:ext cx="8708657" cy="9981432"/>
            <a:chOff x="0" y="0"/>
            <a:chExt cx="11611543" cy="13308576"/>
          </a:xfrm>
        </p:grpSpPr>
        <p:sp>
          <p:nvSpPr>
            <p:cNvPr name="Freeform 7" id="7"/>
            <p:cNvSpPr/>
            <p:nvPr/>
          </p:nvSpPr>
          <p:spPr>
            <a:xfrm flipH="false" flipV="false" rot="858725">
              <a:off x="9288131" y="222963"/>
              <a:ext cx="2081961" cy="2214852"/>
            </a:xfrm>
            <a:custGeom>
              <a:avLst/>
              <a:gdLst/>
              <a:ahLst/>
              <a:cxnLst/>
              <a:rect r="r" b="b" t="t" l="l"/>
              <a:pathLst>
                <a:path h="2214852" w="2081961">
                  <a:moveTo>
                    <a:pt x="0" y="0"/>
                  </a:moveTo>
                  <a:lnTo>
                    <a:pt x="2081961" y="0"/>
                  </a:lnTo>
                  <a:lnTo>
                    <a:pt x="2081961" y="2214852"/>
                  </a:lnTo>
                  <a:lnTo>
                    <a:pt x="0" y="22148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grpSp>
          <p:nvGrpSpPr>
            <p:cNvPr name="Group 8" id="8"/>
            <p:cNvGrpSpPr/>
            <p:nvPr/>
          </p:nvGrpSpPr>
          <p:grpSpPr>
            <a:xfrm rot="0">
              <a:off x="0" y="2868104"/>
              <a:ext cx="10820400" cy="10440472"/>
              <a:chOff x="0" y="0"/>
              <a:chExt cx="2949478" cy="2845916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2949478" cy="2845916"/>
              </a:xfrm>
              <a:custGeom>
                <a:avLst/>
                <a:gdLst/>
                <a:ahLst/>
                <a:cxnLst/>
                <a:rect r="r" b="b" t="t" l="l"/>
                <a:pathLst>
                  <a:path h="2845916" w="2949478">
                    <a:moveTo>
                      <a:pt x="48654" y="0"/>
                    </a:moveTo>
                    <a:lnTo>
                      <a:pt x="2900825" y="0"/>
                    </a:lnTo>
                    <a:cubicBezTo>
                      <a:pt x="2913728" y="0"/>
                      <a:pt x="2926104" y="5126"/>
                      <a:pt x="2935228" y="14250"/>
                    </a:cubicBezTo>
                    <a:cubicBezTo>
                      <a:pt x="2944352" y="23375"/>
                      <a:pt x="2949478" y="35750"/>
                      <a:pt x="2949478" y="48654"/>
                    </a:cubicBezTo>
                    <a:lnTo>
                      <a:pt x="2949478" y="2797262"/>
                    </a:lnTo>
                    <a:cubicBezTo>
                      <a:pt x="2949478" y="2824133"/>
                      <a:pt x="2927695" y="2845916"/>
                      <a:pt x="2900825" y="2845916"/>
                    </a:cubicBezTo>
                    <a:lnTo>
                      <a:pt x="48654" y="2845916"/>
                    </a:lnTo>
                    <a:cubicBezTo>
                      <a:pt x="21783" y="2845916"/>
                      <a:pt x="0" y="2824133"/>
                      <a:pt x="0" y="2797262"/>
                    </a:cubicBezTo>
                    <a:lnTo>
                      <a:pt x="0" y="48654"/>
                    </a:lnTo>
                    <a:cubicBezTo>
                      <a:pt x="0" y="21783"/>
                      <a:pt x="21783" y="0"/>
                      <a:pt x="4865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123825"/>
                <a:ext cx="2949478" cy="296974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11" id="11"/>
            <p:cNvGrpSpPr/>
            <p:nvPr/>
          </p:nvGrpSpPr>
          <p:grpSpPr>
            <a:xfrm rot="0">
              <a:off x="491289" y="1330389"/>
              <a:ext cx="9837823" cy="3075429"/>
              <a:chOff x="0" y="0"/>
              <a:chExt cx="1943274" cy="607492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0" y="0"/>
                <a:ext cx="1943274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1943274">
                    <a:moveTo>
                      <a:pt x="53513" y="0"/>
                    </a:moveTo>
                    <a:lnTo>
                      <a:pt x="1889761" y="0"/>
                    </a:lnTo>
                    <a:cubicBezTo>
                      <a:pt x="1903953" y="0"/>
                      <a:pt x="1917565" y="5638"/>
                      <a:pt x="1927600" y="15674"/>
                    </a:cubicBezTo>
                    <a:cubicBezTo>
                      <a:pt x="1937636" y="25709"/>
                      <a:pt x="1943274" y="39320"/>
                      <a:pt x="1943274" y="53513"/>
                    </a:cubicBezTo>
                    <a:lnTo>
                      <a:pt x="1943274" y="553979"/>
                    </a:lnTo>
                    <a:cubicBezTo>
                      <a:pt x="1943274" y="583534"/>
                      <a:pt x="1919315" y="607492"/>
                      <a:pt x="1889761" y="607492"/>
                    </a:cubicBezTo>
                    <a:lnTo>
                      <a:pt x="53513" y="607492"/>
                    </a:lnTo>
                    <a:cubicBezTo>
                      <a:pt x="23959" y="607492"/>
                      <a:pt x="0" y="583534"/>
                      <a:pt x="0" y="553979"/>
                    </a:cubicBezTo>
                    <a:lnTo>
                      <a:pt x="0" y="53513"/>
                    </a:lnTo>
                    <a:cubicBezTo>
                      <a:pt x="0" y="23959"/>
                      <a:pt x="23959" y="0"/>
                      <a:pt x="53513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3" id="13"/>
              <p:cNvSpPr txBox="true"/>
              <p:nvPr/>
            </p:nvSpPr>
            <p:spPr>
              <a:xfrm>
                <a:off x="0" y="-76200"/>
                <a:ext cx="1943274" cy="68369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4" id="14"/>
            <p:cNvSpPr txBox="true"/>
            <p:nvPr/>
          </p:nvSpPr>
          <p:spPr>
            <a:xfrm rot="0">
              <a:off x="987809" y="1523258"/>
              <a:ext cx="8844783" cy="26896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905"/>
                </a:lnSpc>
              </a:pPr>
              <a:r>
                <a:rPr lang="en-US" sz="66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Отделяне при растенията</a:t>
              </a: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728793" y="3127189"/>
            <a:ext cx="7273111" cy="61690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99"/>
              </a:lnSpc>
            </a:pP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Растенията нямат специални отделителни органи.</a:t>
            </a:r>
          </a:p>
          <a:p>
            <a:pPr algn="l">
              <a:lnSpc>
                <a:spcPts val="4899"/>
              </a:lnSpc>
            </a:pPr>
          </a:p>
          <a:p>
            <a:pPr algn="l">
              <a:lnSpc>
                <a:spcPts val="4899"/>
              </a:lnSpc>
            </a:pP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Те отделят вещества чрез:</a:t>
            </a:r>
          </a:p>
          <a:p>
            <a:pPr algn="l" marL="755644" indent="-377822" lvl="1">
              <a:lnSpc>
                <a:spcPts val="4899"/>
              </a:lnSpc>
              <a:buFont typeface="Arial"/>
              <a:buChar char="•"/>
            </a:pP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устицата;</a:t>
            </a:r>
          </a:p>
          <a:p>
            <a:pPr algn="l" marL="755644" indent="-377822" lvl="1">
              <a:lnSpc>
                <a:spcPts val="4899"/>
              </a:lnSpc>
              <a:buFont typeface="Arial"/>
              <a:buChar char="•"/>
            </a:pP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листата (опадане);</a:t>
            </a:r>
          </a:p>
          <a:p>
            <a:pPr algn="l" marL="755644" indent="-377822" lvl="1">
              <a:lnSpc>
                <a:spcPts val="4899"/>
              </a:lnSpc>
              <a:buFont typeface="Arial"/>
              <a:buChar char="•"/>
            </a:pP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повърхността си.</a:t>
            </a:r>
          </a:p>
          <a:p>
            <a:pPr algn="l">
              <a:lnSpc>
                <a:spcPts val="4899"/>
              </a:lnSpc>
            </a:pPr>
          </a:p>
          <a:p>
            <a:pPr algn="l">
              <a:lnSpc>
                <a:spcPts val="4899"/>
              </a:lnSpc>
            </a:pP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Част от веществата се натрупват в тъканите.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6924671" y="1674737"/>
            <a:ext cx="12775068" cy="6968219"/>
            <a:chOff x="0" y="0"/>
            <a:chExt cx="17033424" cy="9290959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7033424" cy="9290959"/>
            </a:xfrm>
            <a:custGeom>
              <a:avLst/>
              <a:gdLst/>
              <a:ahLst/>
              <a:cxnLst/>
              <a:rect r="r" b="b" t="t" l="l"/>
              <a:pathLst>
                <a:path h="9290959" w="17033424">
                  <a:moveTo>
                    <a:pt x="0" y="0"/>
                  </a:moveTo>
                  <a:lnTo>
                    <a:pt x="17033424" y="0"/>
                  </a:lnTo>
                  <a:lnTo>
                    <a:pt x="17033424" y="9290959"/>
                  </a:lnTo>
                  <a:lnTo>
                    <a:pt x="0" y="929095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0" r="0" b="0"/>
              </a:stretch>
            </a:blipFill>
          </p:spPr>
        </p:sp>
        <p:grpSp>
          <p:nvGrpSpPr>
            <p:cNvPr name="Group 18" id="18"/>
            <p:cNvGrpSpPr/>
            <p:nvPr/>
          </p:nvGrpSpPr>
          <p:grpSpPr>
            <a:xfrm rot="0">
              <a:off x="3808480" y="900208"/>
              <a:ext cx="3599641" cy="1125294"/>
              <a:chOff x="0" y="0"/>
              <a:chExt cx="1943274" cy="607492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1943274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1943274">
                    <a:moveTo>
                      <a:pt x="146251" y="0"/>
                    </a:moveTo>
                    <a:lnTo>
                      <a:pt x="1797023" y="0"/>
                    </a:lnTo>
                    <a:cubicBezTo>
                      <a:pt x="1835811" y="0"/>
                      <a:pt x="1873010" y="15409"/>
                      <a:pt x="1900438" y="42836"/>
                    </a:cubicBezTo>
                    <a:cubicBezTo>
                      <a:pt x="1927865" y="70263"/>
                      <a:pt x="1943274" y="107463"/>
                      <a:pt x="1943274" y="146251"/>
                    </a:cubicBezTo>
                    <a:lnTo>
                      <a:pt x="1943274" y="461241"/>
                    </a:lnTo>
                    <a:cubicBezTo>
                      <a:pt x="1943274" y="542013"/>
                      <a:pt x="1877795" y="607492"/>
                      <a:pt x="1797023" y="607492"/>
                    </a:cubicBezTo>
                    <a:lnTo>
                      <a:pt x="146251" y="607492"/>
                    </a:lnTo>
                    <a:cubicBezTo>
                      <a:pt x="65479" y="607492"/>
                      <a:pt x="0" y="542013"/>
                      <a:pt x="0" y="461241"/>
                    </a:cubicBezTo>
                    <a:lnTo>
                      <a:pt x="0" y="146251"/>
                    </a:lnTo>
                    <a:cubicBezTo>
                      <a:pt x="0" y="65479"/>
                      <a:pt x="65479" y="0"/>
                      <a:pt x="146251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76200"/>
                <a:ext cx="1943274" cy="683692"/>
              </a:xfrm>
              <a:prstGeom prst="rect">
                <a:avLst/>
              </a:prstGeom>
            </p:spPr>
            <p:txBody>
              <a:bodyPr anchor="ctr" rtlCol="false" tIns="18588" lIns="18588" bIns="18588" rIns="18588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0">
              <a:off x="9258061" y="303793"/>
              <a:ext cx="3599641" cy="1125294"/>
              <a:chOff x="0" y="0"/>
              <a:chExt cx="1943274" cy="607492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1943274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1943274">
                    <a:moveTo>
                      <a:pt x="146251" y="0"/>
                    </a:moveTo>
                    <a:lnTo>
                      <a:pt x="1797023" y="0"/>
                    </a:lnTo>
                    <a:cubicBezTo>
                      <a:pt x="1835811" y="0"/>
                      <a:pt x="1873010" y="15409"/>
                      <a:pt x="1900438" y="42836"/>
                    </a:cubicBezTo>
                    <a:cubicBezTo>
                      <a:pt x="1927865" y="70263"/>
                      <a:pt x="1943274" y="107463"/>
                      <a:pt x="1943274" y="146251"/>
                    </a:cubicBezTo>
                    <a:lnTo>
                      <a:pt x="1943274" y="461241"/>
                    </a:lnTo>
                    <a:cubicBezTo>
                      <a:pt x="1943274" y="542013"/>
                      <a:pt x="1877795" y="607492"/>
                      <a:pt x="1797023" y="607492"/>
                    </a:cubicBezTo>
                    <a:lnTo>
                      <a:pt x="146251" y="607492"/>
                    </a:lnTo>
                    <a:cubicBezTo>
                      <a:pt x="65479" y="607492"/>
                      <a:pt x="0" y="542013"/>
                      <a:pt x="0" y="461241"/>
                    </a:cubicBezTo>
                    <a:lnTo>
                      <a:pt x="0" y="146251"/>
                    </a:lnTo>
                    <a:cubicBezTo>
                      <a:pt x="0" y="65479"/>
                      <a:pt x="65479" y="0"/>
                      <a:pt x="146251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0" y="-76200"/>
                <a:ext cx="1943274" cy="683692"/>
              </a:xfrm>
              <a:prstGeom prst="rect">
                <a:avLst/>
              </a:prstGeom>
            </p:spPr>
            <p:txBody>
              <a:bodyPr anchor="ctr" rtlCol="false" tIns="18588" lIns="18588" bIns="18588" rIns="18588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0">
              <a:off x="3808480" y="8117019"/>
              <a:ext cx="3599641" cy="1125294"/>
              <a:chOff x="0" y="0"/>
              <a:chExt cx="1943274" cy="607492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1943274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1943274">
                    <a:moveTo>
                      <a:pt x="146251" y="0"/>
                    </a:moveTo>
                    <a:lnTo>
                      <a:pt x="1797023" y="0"/>
                    </a:lnTo>
                    <a:cubicBezTo>
                      <a:pt x="1835811" y="0"/>
                      <a:pt x="1873010" y="15409"/>
                      <a:pt x="1900438" y="42836"/>
                    </a:cubicBezTo>
                    <a:cubicBezTo>
                      <a:pt x="1927865" y="70263"/>
                      <a:pt x="1943274" y="107463"/>
                      <a:pt x="1943274" y="146251"/>
                    </a:cubicBezTo>
                    <a:lnTo>
                      <a:pt x="1943274" y="461241"/>
                    </a:lnTo>
                    <a:cubicBezTo>
                      <a:pt x="1943274" y="542013"/>
                      <a:pt x="1877795" y="607492"/>
                      <a:pt x="1797023" y="607492"/>
                    </a:cubicBezTo>
                    <a:lnTo>
                      <a:pt x="146251" y="607492"/>
                    </a:lnTo>
                    <a:cubicBezTo>
                      <a:pt x="65479" y="607492"/>
                      <a:pt x="0" y="542013"/>
                      <a:pt x="0" y="461241"/>
                    </a:cubicBezTo>
                    <a:lnTo>
                      <a:pt x="0" y="146251"/>
                    </a:lnTo>
                    <a:cubicBezTo>
                      <a:pt x="0" y="65479"/>
                      <a:pt x="65479" y="0"/>
                      <a:pt x="146251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0" y="-76200"/>
                <a:ext cx="1943274" cy="683692"/>
              </a:xfrm>
              <a:prstGeom prst="rect">
                <a:avLst/>
              </a:prstGeom>
            </p:spPr>
            <p:txBody>
              <a:bodyPr anchor="ctr" rtlCol="false" tIns="18588" lIns="18588" bIns="18588" rIns="18588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27" id="27"/>
            <p:cNvGrpSpPr/>
            <p:nvPr/>
          </p:nvGrpSpPr>
          <p:grpSpPr>
            <a:xfrm rot="0">
              <a:off x="9258061" y="7554372"/>
              <a:ext cx="3599641" cy="1125294"/>
              <a:chOff x="0" y="0"/>
              <a:chExt cx="1943274" cy="607492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1943274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1943274">
                    <a:moveTo>
                      <a:pt x="146251" y="0"/>
                    </a:moveTo>
                    <a:lnTo>
                      <a:pt x="1797023" y="0"/>
                    </a:lnTo>
                    <a:cubicBezTo>
                      <a:pt x="1835811" y="0"/>
                      <a:pt x="1873010" y="15409"/>
                      <a:pt x="1900438" y="42836"/>
                    </a:cubicBezTo>
                    <a:cubicBezTo>
                      <a:pt x="1927865" y="70263"/>
                      <a:pt x="1943274" y="107463"/>
                      <a:pt x="1943274" y="146251"/>
                    </a:cubicBezTo>
                    <a:lnTo>
                      <a:pt x="1943274" y="461241"/>
                    </a:lnTo>
                    <a:cubicBezTo>
                      <a:pt x="1943274" y="542013"/>
                      <a:pt x="1877795" y="607492"/>
                      <a:pt x="1797023" y="607492"/>
                    </a:cubicBezTo>
                    <a:lnTo>
                      <a:pt x="146251" y="607492"/>
                    </a:lnTo>
                    <a:cubicBezTo>
                      <a:pt x="65479" y="607492"/>
                      <a:pt x="0" y="542013"/>
                      <a:pt x="0" y="461241"/>
                    </a:cubicBezTo>
                    <a:lnTo>
                      <a:pt x="0" y="146251"/>
                    </a:lnTo>
                    <a:cubicBezTo>
                      <a:pt x="0" y="65479"/>
                      <a:pt x="65479" y="0"/>
                      <a:pt x="146251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0" y="-76200"/>
                <a:ext cx="1943274" cy="683692"/>
              </a:xfrm>
              <a:prstGeom prst="rect">
                <a:avLst/>
              </a:prstGeom>
            </p:spPr>
            <p:txBody>
              <a:bodyPr anchor="ctr" rtlCol="false" tIns="18588" lIns="18588" bIns="18588" rIns="18588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0" id="30"/>
            <p:cNvSpPr txBox="true"/>
            <p:nvPr/>
          </p:nvSpPr>
          <p:spPr>
            <a:xfrm rot="0">
              <a:off x="3907806" y="970779"/>
              <a:ext cx="3500315" cy="98415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892"/>
                </a:lnSpc>
              </a:pPr>
              <a:r>
                <a:rPr lang="en-US" sz="245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Отделяне на кислород</a:t>
              </a:r>
            </a:p>
          </p:txBody>
        </p:sp>
        <p:sp>
          <p:nvSpPr>
            <p:cNvPr name="TextBox 31" id="31"/>
            <p:cNvSpPr txBox="true"/>
            <p:nvPr/>
          </p:nvSpPr>
          <p:spPr>
            <a:xfrm rot="0">
              <a:off x="9357387" y="374363"/>
              <a:ext cx="3500315" cy="98415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892"/>
                </a:lnSpc>
              </a:pPr>
              <a:r>
                <a:rPr lang="en-US" sz="245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Изпарение на вода</a:t>
              </a:r>
            </a:p>
          </p:txBody>
        </p:sp>
        <p:sp>
          <p:nvSpPr>
            <p:cNvPr name="TextBox 32" id="32"/>
            <p:cNvSpPr txBox="true"/>
            <p:nvPr/>
          </p:nvSpPr>
          <p:spPr>
            <a:xfrm rot="0">
              <a:off x="3907806" y="8187589"/>
              <a:ext cx="3500315" cy="98415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892"/>
                </a:lnSpc>
              </a:pPr>
              <a:r>
                <a:rPr lang="en-US" sz="245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Натрупване в тъканите</a:t>
              </a:r>
            </a:p>
          </p:txBody>
        </p:sp>
        <p:sp>
          <p:nvSpPr>
            <p:cNvPr name="TextBox 33" id="33"/>
            <p:cNvSpPr txBox="true"/>
            <p:nvPr/>
          </p:nvSpPr>
          <p:spPr>
            <a:xfrm rot="0">
              <a:off x="9258061" y="7624942"/>
              <a:ext cx="3500315" cy="98415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892"/>
                </a:lnSpc>
              </a:pPr>
              <a:r>
                <a:rPr lang="en-US" sz="245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Опадане на листата</a:t>
              </a:r>
            </a:p>
          </p:txBody>
        </p:sp>
      </p:grp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980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1247495">
            <a:off x="17084919" y="148631"/>
            <a:ext cx="1040500" cy="1106915"/>
          </a:xfrm>
          <a:custGeom>
            <a:avLst/>
            <a:gdLst/>
            <a:ahLst/>
            <a:cxnLst/>
            <a:rect r="r" b="b" t="t" l="l"/>
            <a:pathLst>
              <a:path h="1106915" w="1040500">
                <a:moveTo>
                  <a:pt x="0" y="0"/>
                </a:moveTo>
                <a:lnTo>
                  <a:pt x="1040500" y="0"/>
                </a:lnTo>
                <a:lnTo>
                  <a:pt x="1040500" y="1106915"/>
                </a:lnTo>
                <a:lnTo>
                  <a:pt x="0" y="11069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true" rot="2839785">
            <a:off x="-1970788" y="8790652"/>
            <a:ext cx="4432493" cy="1662185"/>
          </a:xfrm>
          <a:custGeom>
            <a:avLst/>
            <a:gdLst/>
            <a:ahLst/>
            <a:cxnLst/>
            <a:rect r="r" b="b" t="t" l="l"/>
            <a:pathLst>
              <a:path h="1662185" w="4432493">
                <a:moveTo>
                  <a:pt x="0" y="1662185"/>
                </a:moveTo>
                <a:lnTo>
                  <a:pt x="4432494" y="1662185"/>
                </a:lnTo>
                <a:lnTo>
                  <a:pt x="4432494" y="0"/>
                </a:lnTo>
                <a:lnTo>
                  <a:pt x="0" y="0"/>
                </a:lnTo>
                <a:lnTo>
                  <a:pt x="0" y="1662185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6091370" y="9009680"/>
            <a:ext cx="4901002" cy="4114800"/>
          </a:xfrm>
          <a:custGeom>
            <a:avLst/>
            <a:gdLst/>
            <a:ahLst/>
            <a:cxnLst/>
            <a:rect r="r" b="b" t="t" l="l"/>
            <a:pathLst>
              <a:path h="4114800" w="4901002">
                <a:moveTo>
                  <a:pt x="0" y="0"/>
                </a:moveTo>
                <a:lnTo>
                  <a:pt x="4901003" y="0"/>
                </a:lnTo>
                <a:lnTo>
                  <a:pt x="490100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028700" y="3730741"/>
            <a:ext cx="7948846" cy="945915"/>
            <a:chOff x="0" y="0"/>
            <a:chExt cx="10598462" cy="1261220"/>
          </a:xfrm>
        </p:grpSpPr>
        <p:grpSp>
          <p:nvGrpSpPr>
            <p:cNvPr name="Group 8" id="8"/>
            <p:cNvGrpSpPr/>
            <p:nvPr/>
          </p:nvGrpSpPr>
          <p:grpSpPr>
            <a:xfrm rot="0">
              <a:off x="0" y="0"/>
              <a:ext cx="10598462" cy="1261220"/>
              <a:chOff x="0" y="0"/>
              <a:chExt cx="2998748" cy="356852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2998748" cy="356852"/>
              </a:xfrm>
              <a:custGeom>
                <a:avLst/>
                <a:gdLst/>
                <a:ahLst/>
                <a:cxnLst/>
                <a:rect r="r" b="b" t="t" l="l"/>
                <a:pathLst>
                  <a:path h="356852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307179"/>
                    </a:lnTo>
                    <a:cubicBezTo>
                      <a:pt x="2998748" y="334613"/>
                      <a:pt x="2976509" y="356852"/>
                      <a:pt x="2949075" y="356852"/>
                    </a:cubicBezTo>
                    <a:lnTo>
                      <a:pt x="49672" y="356852"/>
                    </a:lnTo>
                    <a:cubicBezTo>
                      <a:pt x="22239" y="356852"/>
                      <a:pt x="0" y="334613"/>
                      <a:pt x="0" y="307179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123825"/>
                <a:ext cx="2998748" cy="480677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1" id="11"/>
            <p:cNvSpPr txBox="true"/>
            <p:nvPr/>
          </p:nvSpPr>
          <p:spPr>
            <a:xfrm rot="0">
              <a:off x="841011" y="230885"/>
              <a:ext cx="8916440" cy="7398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Отделят урина, CO₂, вода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028700" y="5229106"/>
            <a:ext cx="7948846" cy="762795"/>
            <a:chOff x="0" y="0"/>
            <a:chExt cx="10598462" cy="1017060"/>
          </a:xfrm>
        </p:grpSpPr>
        <p:grpSp>
          <p:nvGrpSpPr>
            <p:cNvPr name="Group 13" id="13"/>
            <p:cNvGrpSpPr/>
            <p:nvPr/>
          </p:nvGrpSpPr>
          <p:grpSpPr>
            <a:xfrm rot="0">
              <a:off x="0" y="0"/>
              <a:ext cx="10598462" cy="1017060"/>
              <a:chOff x="0" y="0"/>
              <a:chExt cx="2998748" cy="287769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2998748" cy="287769"/>
              </a:xfrm>
              <a:custGeom>
                <a:avLst/>
                <a:gdLst/>
                <a:ahLst/>
                <a:cxnLst/>
                <a:rect r="r" b="b" t="t" l="l"/>
                <a:pathLst>
                  <a:path h="287769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238096"/>
                    </a:lnTo>
                    <a:cubicBezTo>
                      <a:pt x="2998748" y="265530"/>
                      <a:pt x="2976509" y="287769"/>
                      <a:pt x="2949075" y="287769"/>
                    </a:cubicBezTo>
                    <a:lnTo>
                      <a:pt x="49672" y="287769"/>
                    </a:lnTo>
                    <a:cubicBezTo>
                      <a:pt x="22239" y="287769"/>
                      <a:pt x="0" y="265530"/>
                      <a:pt x="0" y="238096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123825"/>
                <a:ext cx="2998748" cy="411594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6" id="16"/>
            <p:cNvSpPr txBox="true"/>
            <p:nvPr/>
          </p:nvSpPr>
          <p:spPr>
            <a:xfrm rot="0">
              <a:off x="524689" y="105252"/>
              <a:ext cx="9549083" cy="7398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Чрез отделителната система</a:t>
              </a: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028700" y="6553876"/>
            <a:ext cx="7948846" cy="1516594"/>
            <a:chOff x="0" y="0"/>
            <a:chExt cx="10598462" cy="2022126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10598462" cy="2022126"/>
              <a:chOff x="0" y="0"/>
              <a:chExt cx="2998748" cy="572144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2998748" cy="572144"/>
              </a:xfrm>
              <a:custGeom>
                <a:avLst/>
                <a:gdLst/>
                <a:ahLst/>
                <a:cxnLst/>
                <a:rect r="r" b="b" t="t" l="l"/>
                <a:pathLst>
                  <a:path h="572144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522472"/>
                    </a:lnTo>
                    <a:cubicBezTo>
                      <a:pt x="2998748" y="549905"/>
                      <a:pt x="2976509" y="572144"/>
                      <a:pt x="2949075" y="572144"/>
                    </a:cubicBezTo>
                    <a:lnTo>
                      <a:pt x="49672" y="572144"/>
                    </a:lnTo>
                    <a:cubicBezTo>
                      <a:pt x="22239" y="572144"/>
                      <a:pt x="0" y="549905"/>
                      <a:pt x="0" y="522472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123825"/>
                <a:ext cx="2998748" cy="695969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1425242" y="214085"/>
              <a:ext cx="7747978" cy="15272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 специализирани отделителни органи</a:t>
              </a: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9310454" y="3730741"/>
            <a:ext cx="7948846" cy="945915"/>
            <a:chOff x="0" y="0"/>
            <a:chExt cx="10598462" cy="1261220"/>
          </a:xfrm>
        </p:grpSpPr>
        <p:grpSp>
          <p:nvGrpSpPr>
            <p:cNvPr name="Group 23" id="23"/>
            <p:cNvGrpSpPr/>
            <p:nvPr/>
          </p:nvGrpSpPr>
          <p:grpSpPr>
            <a:xfrm rot="0">
              <a:off x="0" y="0"/>
              <a:ext cx="10598462" cy="1261220"/>
              <a:chOff x="0" y="0"/>
              <a:chExt cx="2998748" cy="356852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2998748" cy="356852"/>
              </a:xfrm>
              <a:custGeom>
                <a:avLst/>
                <a:gdLst/>
                <a:ahLst/>
                <a:cxnLst/>
                <a:rect r="r" b="b" t="t" l="l"/>
                <a:pathLst>
                  <a:path h="356852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307179"/>
                    </a:lnTo>
                    <a:cubicBezTo>
                      <a:pt x="2998748" y="334613"/>
                      <a:pt x="2976509" y="356852"/>
                      <a:pt x="2949075" y="356852"/>
                    </a:cubicBezTo>
                    <a:lnTo>
                      <a:pt x="49672" y="356852"/>
                    </a:lnTo>
                    <a:cubicBezTo>
                      <a:pt x="22239" y="356852"/>
                      <a:pt x="0" y="334613"/>
                      <a:pt x="0" y="307179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123825"/>
                <a:ext cx="2998748" cy="480677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6" id="26"/>
            <p:cNvSpPr txBox="true"/>
            <p:nvPr/>
          </p:nvSpPr>
          <p:spPr>
            <a:xfrm rot="0">
              <a:off x="1278335" y="230885"/>
              <a:ext cx="8183287" cy="7398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Отделят кислород, вода, соли</a:t>
              </a: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9310454" y="5229106"/>
            <a:ext cx="7948846" cy="774465"/>
            <a:chOff x="0" y="0"/>
            <a:chExt cx="10598462" cy="1032620"/>
          </a:xfrm>
        </p:grpSpPr>
        <p:grpSp>
          <p:nvGrpSpPr>
            <p:cNvPr name="Group 28" id="28"/>
            <p:cNvGrpSpPr/>
            <p:nvPr/>
          </p:nvGrpSpPr>
          <p:grpSpPr>
            <a:xfrm rot="0">
              <a:off x="0" y="0"/>
              <a:ext cx="10598462" cy="1032620"/>
              <a:chOff x="0" y="0"/>
              <a:chExt cx="2998748" cy="292171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2998748" cy="292171"/>
              </a:xfrm>
              <a:custGeom>
                <a:avLst/>
                <a:gdLst/>
                <a:ahLst/>
                <a:cxnLst/>
                <a:rect r="r" b="b" t="t" l="l"/>
                <a:pathLst>
                  <a:path h="292171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242499"/>
                    </a:lnTo>
                    <a:cubicBezTo>
                      <a:pt x="2998748" y="269932"/>
                      <a:pt x="2976509" y="292171"/>
                      <a:pt x="2949075" y="292171"/>
                    </a:cubicBezTo>
                    <a:lnTo>
                      <a:pt x="49672" y="292171"/>
                    </a:lnTo>
                    <a:cubicBezTo>
                      <a:pt x="22239" y="292171"/>
                      <a:pt x="0" y="269932"/>
                      <a:pt x="0" y="242499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123825"/>
                <a:ext cx="2998748" cy="415996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1" id="31"/>
            <p:cNvSpPr txBox="true"/>
            <p:nvPr/>
          </p:nvSpPr>
          <p:spPr>
            <a:xfrm rot="0">
              <a:off x="637059" y="105252"/>
              <a:ext cx="9512120" cy="7398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През клетките по повърхността</a:t>
              </a:r>
            </a:p>
          </p:txBody>
        </p:sp>
      </p:grpSp>
      <p:grpSp>
        <p:nvGrpSpPr>
          <p:cNvPr name="Group 32" id="32"/>
          <p:cNvGrpSpPr/>
          <p:nvPr/>
        </p:nvGrpSpPr>
        <p:grpSpPr>
          <a:xfrm rot="0">
            <a:off x="9310454" y="6553876"/>
            <a:ext cx="7948846" cy="1516594"/>
            <a:chOff x="0" y="0"/>
            <a:chExt cx="10598462" cy="2022126"/>
          </a:xfrm>
        </p:grpSpPr>
        <p:grpSp>
          <p:nvGrpSpPr>
            <p:cNvPr name="Group 33" id="33"/>
            <p:cNvGrpSpPr/>
            <p:nvPr/>
          </p:nvGrpSpPr>
          <p:grpSpPr>
            <a:xfrm rot="0">
              <a:off x="0" y="0"/>
              <a:ext cx="10598462" cy="2022126"/>
              <a:chOff x="0" y="0"/>
              <a:chExt cx="2998748" cy="572144"/>
            </a:xfrm>
          </p:grpSpPr>
          <p:sp>
            <p:nvSpPr>
              <p:cNvPr name="Freeform 34" id="34"/>
              <p:cNvSpPr/>
              <p:nvPr/>
            </p:nvSpPr>
            <p:spPr>
              <a:xfrm flipH="false" flipV="false" rot="0">
                <a:off x="0" y="0"/>
                <a:ext cx="2998748" cy="572144"/>
              </a:xfrm>
              <a:custGeom>
                <a:avLst/>
                <a:gdLst/>
                <a:ahLst/>
                <a:cxnLst/>
                <a:rect r="r" b="b" t="t" l="l"/>
                <a:pathLst>
                  <a:path h="572144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522472"/>
                    </a:lnTo>
                    <a:cubicBezTo>
                      <a:pt x="2998748" y="549905"/>
                      <a:pt x="2976509" y="572144"/>
                      <a:pt x="2949075" y="572144"/>
                    </a:cubicBezTo>
                    <a:lnTo>
                      <a:pt x="49672" y="572144"/>
                    </a:lnTo>
                    <a:cubicBezTo>
                      <a:pt x="22239" y="572144"/>
                      <a:pt x="0" y="549905"/>
                      <a:pt x="0" y="522472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5" id="35"/>
              <p:cNvSpPr txBox="true"/>
              <p:nvPr/>
            </p:nvSpPr>
            <p:spPr>
              <a:xfrm>
                <a:off x="0" y="-123825"/>
                <a:ext cx="2998748" cy="695969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6" id="36"/>
            <p:cNvSpPr txBox="true"/>
            <p:nvPr/>
          </p:nvSpPr>
          <p:spPr>
            <a:xfrm rot="0">
              <a:off x="579549" y="607785"/>
              <a:ext cx="9580859" cy="7398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Няма специализирани органи</a:t>
              </a:r>
            </a:p>
          </p:txBody>
        </p:sp>
      </p:grpSp>
      <p:grpSp>
        <p:nvGrpSpPr>
          <p:cNvPr name="Group 37" id="37"/>
          <p:cNvGrpSpPr/>
          <p:nvPr/>
        </p:nvGrpSpPr>
        <p:grpSpPr>
          <a:xfrm rot="0">
            <a:off x="9363514" y="8422895"/>
            <a:ext cx="7948846" cy="1002935"/>
            <a:chOff x="0" y="0"/>
            <a:chExt cx="10598462" cy="1337246"/>
          </a:xfrm>
        </p:grpSpPr>
        <p:grpSp>
          <p:nvGrpSpPr>
            <p:cNvPr name="Group 38" id="38"/>
            <p:cNvGrpSpPr/>
            <p:nvPr/>
          </p:nvGrpSpPr>
          <p:grpSpPr>
            <a:xfrm rot="0">
              <a:off x="0" y="0"/>
              <a:ext cx="10598462" cy="1337246"/>
              <a:chOff x="0" y="0"/>
              <a:chExt cx="2998748" cy="378363"/>
            </a:xfrm>
          </p:grpSpPr>
          <p:sp>
            <p:nvSpPr>
              <p:cNvPr name="Freeform 39" id="39"/>
              <p:cNvSpPr/>
              <p:nvPr/>
            </p:nvSpPr>
            <p:spPr>
              <a:xfrm flipH="false" flipV="false" rot="0">
                <a:off x="0" y="0"/>
                <a:ext cx="2998748" cy="378363"/>
              </a:xfrm>
              <a:custGeom>
                <a:avLst/>
                <a:gdLst/>
                <a:ahLst/>
                <a:cxnLst/>
                <a:rect r="r" b="b" t="t" l="l"/>
                <a:pathLst>
                  <a:path h="378363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328690"/>
                    </a:lnTo>
                    <a:cubicBezTo>
                      <a:pt x="2998748" y="356124"/>
                      <a:pt x="2976509" y="378363"/>
                      <a:pt x="2949075" y="378363"/>
                    </a:cubicBezTo>
                    <a:lnTo>
                      <a:pt x="49672" y="378363"/>
                    </a:lnTo>
                    <a:cubicBezTo>
                      <a:pt x="22239" y="378363"/>
                      <a:pt x="0" y="356124"/>
                      <a:pt x="0" y="328690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0" id="40"/>
              <p:cNvSpPr txBox="true"/>
              <p:nvPr/>
            </p:nvSpPr>
            <p:spPr>
              <a:xfrm>
                <a:off x="0" y="-123825"/>
                <a:ext cx="2998748" cy="502188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1" id="41"/>
            <p:cNvSpPr txBox="true"/>
            <p:nvPr/>
          </p:nvSpPr>
          <p:spPr>
            <a:xfrm rot="0">
              <a:off x="473983" y="284428"/>
              <a:ext cx="9650496" cy="7398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Поддържа жизнените процеси</a:t>
              </a:r>
            </a:p>
          </p:txBody>
        </p:sp>
      </p:grpSp>
      <p:grpSp>
        <p:nvGrpSpPr>
          <p:cNvPr name="Group 42" id="42"/>
          <p:cNvGrpSpPr/>
          <p:nvPr/>
        </p:nvGrpSpPr>
        <p:grpSpPr>
          <a:xfrm rot="0">
            <a:off x="1028700" y="8422895"/>
            <a:ext cx="7948846" cy="945915"/>
            <a:chOff x="0" y="0"/>
            <a:chExt cx="10598462" cy="1261220"/>
          </a:xfrm>
        </p:grpSpPr>
        <p:grpSp>
          <p:nvGrpSpPr>
            <p:cNvPr name="Group 43" id="43"/>
            <p:cNvGrpSpPr/>
            <p:nvPr/>
          </p:nvGrpSpPr>
          <p:grpSpPr>
            <a:xfrm rot="0">
              <a:off x="0" y="0"/>
              <a:ext cx="10598462" cy="1261220"/>
              <a:chOff x="0" y="0"/>
              <a:chExt cx="2998748" cy="356852"/>
            </a:xfrm>
          </p:grpSpPr>
          <p:sp>
            <p:nvSpPr>
              <p:cNvPr name="Freeform 44" id="44"/>
              <p:cNvSpPr/>
              <p:nvPr/>
            </p:nvSpPr>
            <p:spPr>
              <a:xfrm flipH="false" flipV="false" rot="0">
                <a:off x="0" y="0"/>
                <a:ext cx="2998748" cy="356852"/>
              </a:xfrm>
              <a:custGeom>
                <a:avLst/>
                <a:gdLst/>
                <a:ahLst/>
                <a:cxnLst/>
                <a:rect r="r" b="b" t="t" l="l"/>
                <a:pathLst>
                  <a:path h="356852" w="2998748">
                    <a:moveTo>
                      <a:pt x="49672" y="0"/>
                    </a:moveTo>
                    <a:lnTo>
                      <a:pt x="2949075" y="0"/>
                    </a:lnTo>
                    <a:cubicBezTo>
                      <a:pt x="2976509" y="0"/>
                      <a:pt x="2998748" y="22239"/>
                      <a:pt x="2998748" y="49672"/>
                    </a:cubicBezTo>
                    <a:lnTo>
                      <a:pt x="2998748" y="307179"/>
                    </a:lnTo>
                    <a:cubicBezTo>
                      <a:pt x="2998748" y="334613"/>
                      <a:pt x="2976509" y="356852"/>
                      <a:pt x="2949075" y="356852"/>
                    </a:cubicBezTo>
                    <a:lnTo>
                      <a:pt x="49672" y="356852"/>
                    </a:lnTo>
                    <a:cubicBezTo>
                      <a:pt x="22239" y="356852"/>
                      <a:pt x="0" y="334613"/>
                      <a:pt x="0" y="307179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5" id="45"/>
              <p:cNvSpPr txBox="true"/>
              <p:nvPr/>
            </p:nvSpPr>
            <p:spPr>
              <a:xfrm>
                <a:off x="0" y="-123825"/>
                <a:ext cx="2998748" cy="480677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6" id="46"/>
            <p:cNvSpPr txBox="true"/>
            <p:nvPr/>
          </p:nvSpPr>
          <p:spPr>
            <a:xfrm rot="0">
              <a:off x="841011" y="230885"/>
              <a:ext cx="8916440" cy="7398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20"/>
                </a:lnSpc>
              </a:pPr>
              <a:r>
                <a:rPr lang="en-US" sz="3371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Пречиства организма</a:t>
              </a:r>
            </a:p>
          </p:txBody>
        </p:sp>
      </p:grpSp>
      <p:grpSp>
        <p:nvGrpSpPr>
          <p:cNvPr name="Group 47" id="47"/>
          <p:cNvGrpSpPr/>
          <p:nvPr/>
        </p:nvGrpSpPr>
        <p:grpSpPr>
          <a:xfrm rot="5400000">
            <a:off x="4563900" y="2418577"/>
            <a:ext cx="878446" cy="918855"/>
            <a:chOff x="0" y="0"/>
            <a:chExt cx="777055" cy="812800"/>
          </a:xfrm>
        </p:grpSpPr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053264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49" id="49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0" id="50"/>
          <p:cNvGrpSpPr/>
          <p:nvPr/>
        </p:nvGrpSpPr>
        <p:grpSpPr>
          <a:xfrm rot="5400000">
            <a:off x="12845654" y="2418577"/>
            <a:ext cx="878446" cy="918855"/>
            <a:chOff x="0" y="0"/>
            <a:chExt cx="777055" cy="812800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053264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52" id="52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3" id="53"/>
          <p:cNvGrpSpPr/>
          <p:nvPr/>
        </p:nvGrpSpPr>
        <p:grpSpPr>
          <a:xfrm rot="0">
            <a:off x="1028700" y="1028700"/>
            <a:ext cx="7948846" cy="996567"/>
            <a:chOff x="0" y="0"/>
            <a:chExt cx="10598462" cy="1328756"/>
          </a:xfrm>
        </p:grpSpPr>
        <p:grpSp>
          <p:nvGrpSpPr>
            <p:cNvPr name="Group 54" id="54"/>
            <p:cNvGrpSpPr/>
            <p:nvPr/>
          </p:nvGrpSpPr>
          <p:grpSpPr>
            <a:xfrm rot="0">
              <a:off x="0" y="0"/>
              <a:ext cx="10598462" cy="1328756"/>
              <a:chOff x="0" y="0"/>
              <a:chExt cx="2093523" cy="262470"/>
            </a:xfrm>
          </p:grpSpPr>
          <p:sp>
            <p:nvSpPr>
              <p:cNvPr name="Freeform 55" id="55"/>
              <p:cNvSpPr/>
              <p:nvPr/>
            </p:nvSpPr>
            <p:spPr>
              <a:xfrm flipH="false" flipV="false" rot="0">
                <a:off x="0" y="0"/>
                <a:ext cx="2093523" cy="262470"/>
              </a:xfrm>
              <a:custGeom>
                <a:avLst/>
                <a:gdLst/>
                <a:ahLst/>
                <a:cxnLst/>
                <a:rect r="r" b="b" t="t" l="l"/>
                <a:pathLst>
                  <a:path h="262470" w="2093523">
                    <a:moveTo>
                      <a:pt x="49672" y="0"/>
                    </a:moveTo>
                    <a:lnTo>
                      <a:pt x="2043851" y="0"/>
                    </a:lnTo>
                    <a:cubicBezTo>
                      <a:pt x="2071284" y="0"/>
                      <a:pt x="2093523" y="22239"/>
                      <a:pt x="2093523" y="49672"/>
                    </a:cubicBezTo>
                    <a:lnTo>
                      <a:pt x="2093523" y="212798"/>
                    </a:lnTo>
                    <a:cubicBezTo>
                      <a:pt x="2093523" y="240231"/>
                      <a:pt x="2071284" y="262470"/>
                      <a:pt x="2043851" y="262470"/>
                    </a:cubicBezTo>
                    <a:lnTo>
                      <a:pt x="49672" y="262470"/>
                    </a:lnTo>
                    <a:cubicBezTo>
                      <a:pt x="22239" y="262470"/>
                      <a:pt x="0" y="240231"/>
                      <a:pt x="0" y="212798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56" id="56"/>
              <p:cNvSpPr txBox="true"/>
              <p:nvPr/>
            </p:nvSpPr>
            <p:spPr>
              <a:xfrm>
                <a:off x="0" y="-76200"/>
                <a:ext cx="2093523" cy="33867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57" id="57"/>
            <p:cNvSpPr txBox="true"/>
            <p:nvPr/>
          </p:nvSpPr>
          <p:spPr>
            <a:xfrm rot="0">
              <a:off x="0" y="202394"/>
              <a:ext cx="10598462" cy="9334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546"/>
                </a:lnSpc>
              </a:pPr>
              <a:r>
                <a:rPr lang="en-US" sz="47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Отделяне при животните</a:t>
              </a:r>
            </a:p>
          </p:txBody>
        </p:sp>
      </p:grpSp>
      <p:grpSp>
        <p:nvGrpSpPr>
          <p:cNvPr name="Group 58" id="58"/>
          <p:cNvGrpSpPr/>
          <p:nvPr/>
        </p:nvGrpSpPr>
        <p:grpSpPr>
          <a:xfrm rot="0">
            <a:off x="9310454" y="1028700"/>
            <a:ext cx="7948846" cy="1058325"/>
            <a:chOff x="0" y="0"/>
            <a:chExt cx="10598462" cy="1411099"/>
          </a:xfrm>
        </p:grpSpPr>
        <p:grpSp>
          <p:nvGrpSpPr>
            <p:cNvPr name="Group 59" id="59"/>
            <p:cNvGrpSpPr/>
            <p:nvPr/>
          </p:nvGrpSpPr>
          <p:grpSpPr>
            <a:xfrm rot="0">
              <a:off x="0" y="0"/>
              <a:ext cx="10598462" cy="1411099"/>
              <a:chOff x="0" y="0"/>
              <a:chExt cx="2093523" cy="278736"/>
            </a:xfrm>
          </p:grpSpPr>
          <p:sp>
            <p:nvSpPr>
              <p:cNvPr name="Freeform 60" id="60"/>
              <p:cNvSpPr/>
              <p:nvPr/>
            </p:nvSpPr>
            <p:spPr>
              <a:xfrm flipH="false" flipV="false" rot="0">
                <a:off x="0" y="0"/>
                <a:ext cx="2093523" cy="278736"/>
              </a:xfrm>
              <a:custGeom>
                <a:avLst/>
                <a:gdLst/>
                <a:ahLst/>
                <a:cxnLst/>
                <a:rect r="r" b="b" t="t" l="l"/>
                <a:pathLst>
                  <a:path h="278736" w="2093523">
                    <a:moveTo>
                      <a:pt x="49672" y="0"/>
                    </a:moveTo>
                    <a:lnTo>
                      <a:pt x="2043851" y="0"/>
                    </a:lnTo>
                    <a:cubicBezTo>
                      <a:pt x="2071284" y="0"/>
                      <a:pt x="2093523" y="22239"/>
                      <a:pt x="2093523" y="49672"/>
                    </a:cubicBezTo>
                    <a:lnTo>
                      <a:pt x="2093523" y="229063"/>
                    </a:lnTo>
                    <a:cubicBezTo>
                      <a:pt x="2093523" y="256497"/>
                      <a:pt x="2071284" y="278736"/>
                      <a:pt x="2043851" y="278736"/>
                    </a:cubicBezTo>
                    <a:lnTo>
                      <a:pt x="49672" y="278736"/>
                    </a:lnTo>
                    <a:cubicBezTo>
                      <a:pt x="22239" y="278736"/>
                      <a:pt x="0" y="256497"/>
                      <a:pt x="0" y="229063"/>
                    </a:cubicBezTo>
                    <a:lnTo>
                      <a:pt x="0" y="49672"/>
                    </a:lnTo>
                    <a:cubicBezTo>
                      <a:pt x="0" y="22239"/>
                      <a:pt x="22239" y="0"/>
                      <a:pt x="49672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61" id="61"/>
              <p:cNvSpPr txBox="true"/>
              <p:nvPr/>
            </p:nvSpPr>
            <p:spPr>
              <a:xfrm>
                <a:off x="0" y="-76200"/>
                <a:ext cx="2093523" cy="35493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62" id="62"/>
            <p:cNvSpPr txBox="true"/>
            <p:nvPr/>
          </p:nvSpPr>
          <p:spPr>
            <a:xfrm rot="0">
              <a:off x="59631" y="194435"/>
              <a:ext cx="10538831" cy="9334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546"/>
                </a:lnSpc>
              </a:pPr>
              <a:r>
                <a:rPr lang="en-US" sz="47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Отделяне при растенията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DAHJoAhNi9c</dc:identifier>
  <dcterms:modified xsi:type="dcterms:W3CDTF">2011-08-01T06:04:30Z</dcterms:modified>
  <cp:revision>1</cp:revision>
  <dc:title>Prepodavame.bg_Jizneni procesi pri rasteniqta i jivotnite</dc:title>
</cp:coreProperties>
</file>