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GilamBG 1" charset="1" panose="00000800000000000000"/>
      <p:regular r:id="rId16"/>
    </p:embeddedFont>
    <p:embeddedFont>
      <p:font typeface="Gilam" charset="1" panose="00000600000000000000"/>
      <p:regular r:id="rId17"/>
    </p:embeddedFont>
    <p:embeddedFont>
      <p:font typeface="GilamBG 2" charset="1" panose="0000070000000000000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12" Target="../media/image19.png" Type="http://schemas.openxmlformats.org/officeDocument/2006/relationships/image"/><Relationship Id="rId13" Target="../media/image20.svg" Type="http://schemas.openxmlformats.org/officeDocument/2006/relationships/image"/><Relationship Id="rId14" Target="../media/image1.png" Type="http://schemas.openxmlformats.org/officeDocument/2006/relationships/image"/><Relationship Id="rId15" Target="../media/image2.svg" Type="http://schemas.openxmlformats.org/officeDocument/2006/relationships/image"/><Relationship Id="rId2" Target="../media/image9.png" Type="http://schemas.openxmlformats.org/officeDocument/2006/relationships/image"/><Relationship Id="rId3" Target="../media/image10.svg" Type="http://schemas.openxmlformats.org/officeDocument/2006/relationships/image"/><Relationship Id="rId4" Target="../media/image11.png" Type="http://schemas.openxmlformats.org/officeDocument/2006/relationships/image"/><Relationship Id="rId5" Target="../media/image12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Relationship Id="rId8" Target="../media/image15.png" Type="http://schemas.openxmlformats.org/officeDocument/2006/relationships/image"/><Relationship Id="rId9" Target="../media/image16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25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jpe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98362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7323365"/>
            <a:ext cx="6221370" cy="2963635"/>
          </a:xfrm>
          <a:custGeom>
            <a:avLst/>
            <a:gdLst/>
            <a:ahLst/>
            <a:cxnLst/>
            <a:rect r="r" b="b" t="t" l="l"/>
            <a:pathLst>
              <a:path h="2963635" w="6221370">
                <a:moveTo>
                  <a:pt x="0" y="0"/>
                </a:moveTo>
                <a:lnTo>
                  <a:pt x="6221370" y="0"/>
                </a:lnTo>
                <a:lnTo>
                  <a:pt x="6221370" y="2963635"/>
                </a:lnTo>
                <a:lnTo>
                  <a:pt x="0" y="29636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true" flipV="false" rot="0">
            <a:off x="3110685" y="8215893"/>
            <a:ext cx="2738672" cy="2084814"/>
          </a:xfrm>
          <a:custGeom>
            <a:avLst/>
            <a:gdLst/>
            <a:ahLst/>
            <a:cxnLst/>
            <a:rect r="r" b="b" t="t" l="l"/>
            <a:pathLst>
              <a:path h="2084814" w="2738672">
                <a:moveTo>
                  <a:pt x="2738672" y="0"/>
                </a:moveTo>
                <a:lnTo>
                  <a:pt x="0" y="0"/>
                </a:lnTo>
                <a:lnTo>
                  <a:pt x="0" y="2084814"/>
                </a:lnTo>
                <a:lnTo>
                  <a:pt x="2738672" y="2084814"/>
                </a:lnTo>
                <a:lnTo>
                  <a:pt x="2738672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885793" y="2302602"/>
            <a:ext cx="10418382" cy="4189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sz="108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Фараонът</a:t>
            </a:r>
            <a:r>
              <a:rPr lang="en-US" sz="108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 и неговият народ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10676394" y="449706"/>
            <a:ext cx="7611606" cy="9837294"/>
          </a:xfrm>
          <a:custGeom>
            <a:avLst/>
            <a:gdLst/>
            <a:ahLst/>
            <a:cxnLst/>
            <a:rect r="r" b="b" t="t" l="l"/>
            <a:pathLst>
              <a:path h="9837294" w="7611606">
                <a:moveTo>
                  <a:pt x="0" y="0"/>
                </a:moveTo>
                <a:lnTo>
                  <a:pt x="7611606" y="0"/>
                </a:lnTo>
                <a:lnTo>
                  <a:pt x="7611606" y="9837294"/>
                </a:lnTo>
                <a:lnTo>
                  <a:pt x="0" y="983729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5849357" y="8972282"/>
            <a:ext cx="1080667" cy="1467799"/>
          </a:xfrm>
          <a:custGeom>
            <a:avLst/>
            <a:gdLst/>
            <a:ahLst/>
            <a:cxnLst/>
            <a:rect r="r" b="b" t="t" l="l"/>
            <a:pathLst>
              <a:path h="1467799" w="1080667">
                <a:moveTo>
                  <a:pt x="1080667" y="0"/>
                </a:moveTo>
                <a:lnTo>
                  <a:pt x="0" y="0"/>
                </a:lnTo>
                <a:lnTo>
                  <a:pt x="0" y="1467799"/>
                </a:lnTo>
                <a:lnTo>
                  <a:pt x="1080667" y="1467799"/>
                </a:lnTo>
                <a:lnTo>
                  <a:pt x="1080667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0">
            <a:off x="6930024" y="8972282"/>
            <a:ext cx="1080667" cy="1467799"/>
          </a:xfrm>
          <a:custGeom>
            <a:avLst/>
            <a:gdLst/>
            <a:ahLst/>
            <a:cxnLst/>
            <a:rect r="r" b="b" t="t" l="l"/>
            <a:pathLst>
              <a:path h="1467799" w="1080667">
                <a:moveTo>
                  <a:pt x="1080668" y="0"/>
                </a:moveTo>
                <a:lnTo>
                  <a:pt x="0" y="0"/>
                </a:lnTo>
                <a:lnTo>
                  <a:pt x="0" y="1467799"/>
                </a:lnTo>
                <a:lnTo>
                  <a:pt x="1080668" y="1467799"/>
                </a:lnTo>
                <a:lnTo>
                  <a:pt x="1080668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633176"/>
            <a:ext cx="8102490" cy="4197748"/>
            <a:chOff x="0" y="0"/>
            <a:chExt cx="10803320" cy="5596997"/>
          </a:xfrm>
        </p:grpSpPr>
        <p:grpSp>
          <p:nvGrpSpPr>
            <p:cNvPr name="Group 3" id="3"/>
            <p:cNvGrpSpPr/>
            <p:nvPr/>
          </p:nvGrpSpPr>
          <p:grpSpPr>
            <a:xfrm rot="0">
              <a:off x="0" y="935178"/>
              <a:ext cx="5124140" cy="4661819"/>
              <a:chOff x="0" y="0"/>
              <a:chExt cx="5124140" cy="4661819"/>
            </a:xfrm>
          </p:grpSpPr>
          <p:sp>
            <p:nvSpPr>
              <p:cNvPr name="Freeform 4" id="4"/>
              <p:cNvSpPr/>
              <p:nvPr/>
            </p:nvSpPr>
            <p:spPr>
              <a:xfrm flipH="false" flipV="false" rot="0">
                <a:off x="0" y="0"/>
                <a:ext cx="5124196" cy="4661815"/>
              </a:xfrm>
              <a:custGeom>
                <a:avLst/>
                <a:gdLst/>
                <a:ahLst/>
                <a:cxnLst/>
                <a:rect r="r" b="b" t="t" l="l"/>
                <a:pathLst>
                  <a:path h="4661815" w="5124196">
                    <a:moveTo>
                      <a:pt x="0" y="808192"/>
                    </a:moveTo>
                    <a:cubicBezTo>
                      <a:pt x="0" y="361832"/>
                      <a:pt x="447421" y="0"/>
                      <a:pt x="999363" y="0"/>
                    </a:cubicBezTo>
                    <a:lnTo>
                      <a:pt x="4124833" y="0"/>
                    </a:lnTo>
                    <a:cubicBezTo>
                      <a:pt x="4676775" y="0"/>
                      <a:pt x="5124196" y="361832"/>
                      <a:pt x="5124196" y="808192"/>
                    </a:cubicBezTo>
                    <a:lnTo>
                      <a:pt x="5124196" y="3853624"/>
                    </a:lnTo>
                    <a:cubicBezTo>
                      <a:pt x="5124196" y="4299983"/>
                      <a:pt x="4676775" y="4661815"/>
                      <a:pt x="4124833" y="4661815"/>
                    </a:cubicBezTo>
                    <a:lnTo>
                      <a:pt x="999363" y="4661815"/>
                    </a:lnTo>
                    <a:cubicBezTo>
                      <a:pt x="447421" y="4661815"/>
                      <a:pt x="0" y="4299983"/>
                      <a:pt x="0" y="3853624"/>
                    </a:cubicBezTo>
                    <a:close/>
                  </a:path>
                </a:pathLst>
              </a:custGeom>
              <a:solidFill>
                <a:srgbClr val="FAFADC"/>
              </a:solidFill>
            </p:spPr>
          </p:sp>
        </p:grpSp>
        <p:sp>
          <p:nvSpPr>
            <p:cNvPr name="Freeform 5" id="5"/>
            <p:cNvSpPr/>
            <p:nvPr/>
          </p:nvSpPr>
          <p:spPr>
            <a:xfrm flipH="false" flipV="false" rot="0">
              <a:off x="1574914" y="0"/>
              <a:ext cx="1920748" cy="1892284"/>
            </a:xfrm>
            <a:custGeom>
              <a:avLst/>
              <a:gdLst/>
              <a:ahLst/>
              <a:cxnLst/>
              <a:rect r="r" b="b" t="t" l="l"/>
              <a:pathLst>
                <a:path h="1892284" w="1920748">
                  <a:moveTo>
                    <a:pt x="0" y="0"/>
                  </a:moveTo>
                  <a:lnTo>
                    <a:pt x="1920748" y="0"/>
                  </a:lnTo>
                  <a:lnTo>
                    <a:pt x="1920748" y="1892284"/>
                  </a:lnTo>
                  <a:lnTo>
                    <a:pt x="0" y="18922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6" id="6"/>
            <p:cNvGrpSpPr/>
            <p:nvPr/>
          </p:nvGrpSpPr>
          <p:grpSpPr>
            <a:xfrm rot="0">
              <a:off x="5679180" y="935178"/>
              <a:ext cx="5124140" cy="4661819"/>
              <a:chOff x="0" y="0"/>
              <a:chExt cx="5124140" cy="4661819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5124196" cy="4661815"/>
              </a:xfrm>
              <a:custGeom>
                <a:avLst/>
                <a:gdLst/>
                <a:ahLst/>
                <a:cxnLst/>
                <a:rect r="r" b="b" t="t" l="l"/>
                <a:pathLst>
                  <a:path h="4661815" w="5124196">
                    <a:moveTo>
                      <a:pt x="0" y="808192"/>
                    </a:moveTo>
                    <a:cubicBezTo>
                      <a:pt x="0" y="361832"/>
                      <a:pt x="447421" y="0"/>
                      <a:pt x="999363" y="0"/>
                    </a:cubicBezTo>
                    <a:lnTo>
                      <a:pt x="4124833" y="0"/>
                    </a:lnTo>
                    <a:cubicBezTo>
                      <a:pt x="4676775" y="0"/>
                      <a:pt x="5124196" y="361832"/>
                      <a:pt x="5124196" y="808192"/>
                    </a:cubicBezTo>
                    <a:lnTo>
                      <a:pt x="5124196" y="3853624"/>
                    </a:lnTo>
                    <a:cubicBezTo>
                      <a:pt x="5124196" y="4299983"/>
                      <a:pt x="4676775" y="4661815"/>
                      <a:pt x="4124833" y="4661815"/>
                    </a:cubicBezTo>
                    <a:lnTo>
                      <a:pt x="999363" y="4661815"/>
                    </a:lnTo>
                    <a:cubicBezTo>
                      <a:pt x="447421" y="4661815"/>
                      <a:pt x="0" y="4299983"/>
                      <a:pt x="0" y="3853624"/>
                    </a:cubicBezTo>
                    <a:close/>
                  </a:path>
                </a:pathLst>
              </a:custGeom>
              <a:solidFill>
                <a:srgbClr val="FAFADC"/>
              </a:solidFill>
            </p:spPr>
          </p:sp>
        </p:grpSp>
        <p:sp>
          <p:nvSpPr>
            <p:cNvPr name="Freeform 8" id="8"/>
            <p:cNvSpPr/>
            <p:nvPr/>
          </p:nvSpPr>
          <p:spPr>
            <a:xfrm flipH="false" flipV="false" rot="0">
              <a:off x="7254094" y="0"/>
              <a:ext cx="1920748" cy="1892284"/>
            </a:xfrm>
            <a:custGeom>
              <a:avLst/>
              <a:gdLst/>
              <a:ahLst/>
              <a:cxnLst/>
              <a:rect r="r" b="b" t="t" l="l"/>
              <a:pathLst>
                <a:path h="1892284" w="1920748">
                  <a:moveTo>
                    <a:pt x="0" y="0"/>
                  </a:moveTo>
                  <a:lnTo>
                    <a:pt x="1920748" y="0"/>
                  </a:lnTo>
                  <a:lnTo>
                    <a:pt x="1920748" y="1892284"/>
                  </a:lnTo>
                  <a:lnTo>
                    <a:pt x="0" y="18922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1904410" y="173245"/>
              <a:ext cx="1261755" cy="1545795"/>
            </a:xfrm>
            <a:custGeom>
              <a:avLst/>
              <a:gdLst/>
              <a:ahLst/>
              <a:cxnLst/>
              <a:rect r="r" b="b" t="t" l="l"/>
              <a:pathLst>
                <a:path h="1545795" w="1261755">
                  <a:moveTo>
                    <a:pt x="0" y="0"/>
                  </a:moveTo>
                  <a:lnTo>
                    <a:pt x="1261756" y="0"/>
                  </a:lnTo>
                  <a:lnTo>
                    <a:pt x="1261756" y="1545795"/>
                  </a:lnTo>
                  <a:lnTo>
                    <a:pt x="0" y="15457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7648992" y="145468"/>
              <a:ext cx="1130952" cy="1601347"/>
            </a:xfrm>
            <a:custGeom>
              <a:avLst/>
              <a:gdLst/>
              <a:ahLst/>
              <a:cxnLst/>
              <a:rect r="r" b="b" t="t" l="l"/>
              <a:pathLst>
                <a:path h="1601347" w="1130952">
                  <a:moveTo>
                    <a:pt x="0" y="0"/>
                  </a:moveTo>
                  <a:lnTo>
                    <a:pt x="1130952" y="0"/>
                  </a:lnTo>
                  <a:lnTo>
                    <a:pt x="1130952" y="1601348"/>
                  </a:lnTo>
                  <a:lnTo>
                    <a:pt x="0" y="16013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1" id="11"/>
            <p:cNvSpPr txBox="true"/>
            <p:nvPr/>
          </p:nvSpPr>
          <p:spPr>
            <a:xfrm rot="0">
              <a:off x="667037" y="3264131"/>
              <a:ext cx="3736500" cy="16198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60"/>
                </a:lnSpc>
              </a:pPr>
              <a:r>
                <a:rPr lang="en-US" sz="21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Определение: титла на владетеля на Древен Египет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1138706" y="2314792"/>
              <a:ext cx="2793164" cy="546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40"/>
                </a:lnSpc>
              </a:pPr>
              <a:r>
                <a:rPr lang="en-US" sz="2700">
                  <a:solidFill>
                    <a:srgbClr val="FA4155"/>
                  </a:solidFill>
                  <a:latin typeface="GilamBG 1"/>
                  <a:ea typeface="GilamBG 1"/>
                  <a:cs typeface="GilamBG 1"/>
                  <a:sym typeface="GilamBG 1"/>
                </a:rPr>
                <a:t>Фараон</a:t>
              </a: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6373000" y="3226031"/>
              <a:ext cx="3736500" cy="54546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780"/>
                </a:lnSpc>
              </a:pPr>
              <a:r>
                <a:rPr lang="en-US" sz="21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син на Амон-Ра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6854456" y="2074970"/>
              <a:ext cx="2793164" cy="10922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40"/>
                </a:lnSpc>
              </a:pPr>
              <a:r>
                <a:rPr lang="en-US" sz="2700">
                  <a:solidFill>
                    <a:srgbClr val="FA4155"/>
                  </a:solidFill>
                  <a:latin typeface="GilamBG 1"/>
                  <a:ea typeface="GilamBG 1"/>
                  <a:cs typeface="GilamBG 1"/>
                  <a:sym typeface="GilamBG 1"/>
                </a:rPr>
                <a:t>Божествен произход 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9156810" y="5060552"/>
            <a:ext cx="8102490" cy="4197748"/>
            <a:chOff x="0" y="0"/>
            <a:chExt cx="10803320" cy="5596997"/>
          </a:xfrm>
        </p:grpSpPr>
        <p:grpSp>
          <p:nvGrpSpPr>
            <p:cNvPr name="Group 16" id="16"/>
            <p:cNvGrpSpPr/>
            <p:nvPr/>
          </p:nvGrpSpPr>
          <p:grpSpPr>
            <a:xfrm rot="0">
              <a:off x="0" y="935178"/>
              <a:ext cx="5124140" cy="4661819"/>
              <a:chOff x="0" y="0"/>
              <a:chExt cx="5124140" cy="4661819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5124196" cy="4661815"/>
              </a:xfrm>
              <a:custGeom>
                <a:avLst/>
                <a:gdLst/>
                <a:ahLst/>
                <a:cxnLst/>
                <a:rect r="r" b="b" t="t" l="l"/>
                <a:pathLst>
                  <a:path h="4661815" w="5124196">
                    <a:moveTo>
                      <a:pt x="0" y="808192"/>
                    </a:moveTo>
                    <a:cubicBezTo>
                      <a:pt x="0" y="361832"/>
                      <a:pt x="447421" y="0"/>
                      <a:pt x="999363" y="0"/>
                    </a:cubicBezTo>
                    <a:lnTo>
                      <a:pt x="4124833" y="0"/>
                    </a:lnTo>
                    <a:cubicBezTo>
                      <a:pt x="4676775" y="0"/>
                      <a:pt x="5124196" y="361832"/>
                      <a:pt x="5124196" y="808192"/>
                    </a:cubicBezTo>
                    <a:lnTo>
                      <a:pt x="5124196" y="3853624"/>
                    </a:lnTo>
                    <a:cubicBezTo>
                      <a:pt x="5124196" y="4299983"/>
                      <a:pt x="4676775" y="4661815"/>
                      <a:pt x="4124833" y="4661815"/>
                    </a:cubicBezTo>
                    <a:lnTo>
                      <a:pt x="999363" y="4661815"/>
                    </a:lnTo>
                    <a:cubicBezTo>
                      <a:pt x="447421" y="4661815"/>
                      <a:pt x="0" y="4299983"/>
                      <a:pt x="0" y="3853624"/>
                    </a:cubicBezTo>
                    <a:close/>
                  </a:path>
                </a:pathLst>
              </a:custGeom>
              <a:solidFill>
                <a:srgbClr val="FAFADC"/>
              </a:solidFill>
            </p:spPr>
          </p:sp>
        </p:grpSp>
        <p:sp>
          <p:nvSpPr>
            <p:cNvPr name="Freeform 18" id="18"/>
            <p:cNvSpPr/>
            <p:nvPr/>
          </p:nvSpPr>
          <p:spPr>
            <a:xfrm flipH="false" flipV="false" rot="0">
              <a:off x="1574914" y="0"/>
              <a:ext cx="1920748" cy="1892284"/>
            </a:xfrm>
            <a:custGeom>
              <a:avLst/>
              <a:gdLst/>
              <a:ahLst/>
              <a:cxnLst/>
              <a:rect r="r" b="b" t="t" l="l"/>
              <a:pathLst>
                <a:path h="1892284" w="1920748">
                  <a:moveTo>
                    <a:pt x="0" y="0"/>
                  </a:moveTo>
                  <a:lnTo>
                    <a:pt x="1920748" y="0"/>
                  </a:lnTo>
                  <a:lnTo>
                    <a:pt x="1920748" y="1892284"/>
                  </a:lnTo>
                  <a:lnTo>
                    <a:pt x="0" y="18922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grpSp>
          <p:nvGrpSpPr>
            <p:cNvPr name="Group 19" id="19"/>
            <p:cNvGrpSpPr/>
            <p:nvPr/>
          </p:nvGrpSpPr>
          <p:grpSpPr>
            <a:xfrm rot="0">
              <a:off x="5679180" y="935178"/>
              <a:ext cx="5124140" cy="4661819"/>
              <a:chOff x="0" y="0"/>
              <a:chExt cx="5124140" cy="4661819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5124196" cy="4661815"/>
              </a:xfrm>
              <a:custGeom>
                <a:avLst/>
                <a:gdLst/>
                <a:ahLst/>
                <a:cxnLst/>
                <a:rect r="r" b="b" t="t" l="l"/>
                <a:pathLst>
                  <a:path h="4661815" w="5124196">
                    <a:moveTo>
                      <a:pt x="0" y="808192"/>
                    </a:moveTo>
                    <a:cubicBezTo>
                      <a:pt x="0" y="361832"/>
                      <a:pt x="447421" y="0"/>
                      <a:pt x="999363" y="0"/>
                    </a:cubicBezTo>
                    <a:lnTo>
                      <a:pt x="4124833" y="0"/>
                    </a:lnTo>
                    <a:cubicBezTo>
                      <a:pt x="4676775" y="0"/>
                      <a:pt x="5124196" y="361832"/>
                      <a:pt x="5124196" y="808192"/>
                    </a:cubicBezTo>
                    <a:lnTo>
                      <a:pt x="5124196" y="3853624"/>
                    </a:lnTo>
                    <a:cubicBezTo>
                      <a:pt x="5124196" y="4299983"/>
                      <a:pt x="4676775" y="4661815"/>
                      <a:pt x="4124833" y="4661815"/>
                    </a:cubicBezTo>
                    <a:lnTo>
                      <a:pt x="999363" y="4661815"/>
                    </a:lnTo>
                    <a:cubicBezTo>
                      <a:pt x="447421" y="4661815"/>
                      <a:pt x="0" y="4299983"/>
                      <a:pt x="0" y="3853624"/>
                    </a:cubicBezTo>
                    <a:close/>
                  </a:path>
                </a:pathLst>
              </a:custGeom>
              <a:solidFill>
                <a:srgbClr val="FAFADC"/>
              </a:solidFill>
            </p:spPr>
          </p:sp>
        </p:grpSp>
        <p:sp>
          <p:nvSpPr>
            <p:cNvPr name="Freeform 21" id="21"/>
            <p:cNvSpPr/>
            <p:nvPr/>
          </p:nvSpPr>
          <p:spPr>
            <a:xfrm flipH="false" flipV="false" rot="0">
              <a:off x="7254094" y="0"/>
              <a:ext cx="1920748" cy="1892284"/>
            </a:xfrm>
            <a:custGeom>
              <a:avLst/>
              <a:gdLst/>
              <a:ahLst/>
              <a:cxnLst/>
              <a:rect r="r" b="b" t="t" l="l"/>
              <a:pathLst>
                <a:path h="1892284" w="1920748">
                  <a:moveTo>
                    <a:pt x="0" y="0"/>
                  </a:moveTo>
                  <a:lnTo>
                    <a:pt x="1920748" y="0"/>
                  </a:lnTo>
                  <a:lnTo>
                    <a:pt x="1920748" y="1892284"/>
                  </a:lnTo>
                  <a:lnTo>
                    <a:pt x="0" y="18922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1744500" y="249729"/>
              <a:ext cx="1631379" cy="1259077"/>
            </a:xfrm>
            <a:custGeom>
              <a:avLst/>
              <a:gdLst/>
              <a:ahLst/>
              <a:cxnLst/>
              <a:rect r="r" b="b" t="t" l="l"/>
              <a:pathLst>
                <a:path h="1259077" w="1631379">
                  <a:moveTo>
                    <a:pt x="0" y="0"/>
                  </a:moveTo>
                  <a:lnTo>
                    <a:pt x="1631379" y="0"/>
                  </a:lnTo>
                  <a:lnTo>
                    <a:pt x="1631379" y="1259077"/>
                  </a:lnTo>
                  <a:lnTo>
                    <a:pt x="0" y="12590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7518404" y="211829"/>
              <a:ext cx="1509837" cy="1446698"/>
            </a:xfrm>
            <a:custGeom>
              <a:avLst/>
              <a:gdLst/>
              <a:ahLst/>
              <a:cxnLst/>
              <a:rect r="r" b="b" t="t" l="l"/>
              <a:pathLst>
                <a:path h="1446698" w="1509837">
                  <a:moveTo>
                    <a:pt x="0" y="0"/>
                  </a:moveTo>
                  <a:lnTo>
                    <a:pt x="1509836" y="0"/>
                  </a:lnTo>
                  <a:lnTo>
                    <a:pt x="1509836" y="1446698"/>
                  </a:lnTo>
                  <a:lnTo>
                    <a:pt x="0" y="14466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24" id="24"/>
            <p:cNvSpPr txBox="true"/>
            <p:nvPr/>
          </p:nvSpPr>
          <p:spPr>
            <a:xfrm rot="0">
              <a:off x="693820" y="3264131"/>
              <a:ext cx="3736500" cy="16198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60"/>
                </a:lnSpc>
              </a:pPr>
              <a:r>
                <a:rPr lang="en-US" sz="21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върховен съдия, главнокомандващ и жрец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929654" y="2074970"/>
              <a:ext cx="3264832" cy="10922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40"/>
                </a:lnSpc>
              </a:pPr>
              <a:r>
                <a:rPr lang="en-US" sz="2700">
                  <a:solidFill>
                    <a:srgbClr val="FA4155"/>
                  </a:solidFill>
                  <a:latin typeface="GilamBG 1"/>
                  <a:ea typeface="GilamBG 1"/>
                  <a:cs typeface="GilamBG 1"/>
                  <a:sym typeface="GilamBG 1"/>
                </a:rPr>
                <a:t>Неограничена власт 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6373000" y="3264131"/>
              <a:ext cx="3736500" cy="161988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360"/>
                </a:lnSpc>
              </a:pPr>
              <a:r>
                <a:rPr lang="en-US" sz="21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Определение: владетелите от един род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6876740" y="2314792"/>
              <a:ext cx="2793164" cy="54610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240"/>
                </a:lnSpc>
              </a:pPr>
              <a:r>
                <a:rPr lang="en-US" sz="2700">
                  <a:solidFill>
                    <a:srgbClr val="FA4155"/>
                  </a:solidFill>
                  <a:latin typeface="GilamBG 1"/>
                  <a:ea typeface="GilamBG 1"/>
                  <a:cs typeface="GilamBG 1"/>
                  <a:sym typeface="GilamBG 1"/>
                </a:rPr>
                <a:t>Династия</a:t>
              </a:r>
            </a:p>
          </p:txBody>
        </p:sp>
      </p:grpSp>
      <p:sp>
        <p:nvSpPr>
          <p:cNvPr name="Freeform 28" id="28"/>
          <p:cNvSpPr/>
          <p:nvPr/>
        </p:nvSpPr>
        <p:spPr>
          <a:xfrm flipH="true" flipV="false" rot="0">
            <a:off x="1798235" y="3022488"/>
            <a:ext cx="4175169" cy="5859886"/>
          </a:xfrm>
          <a:custGeom>
            <a:avLst/>
            <a:gdLst/>
            <a:ahLst/>
            <a:cxnLst/>
            <a:rect r="r" b="b" t="t" l="l"/>
            <a:pathLst>
              <a:path h="5859886" w="4175169">
                <a:moveTo>
                  <a:pt x="4175168" y="0"/>
                </a:moveTo>
                <a:lnTo>
                  <a:pt x="0" y="0"/>
                </a:lnTo>
                <a:lnTo>
                  <a:pt x="0" y="5859886"/>
                </a:lnTo>
                <a:lnTo>
                  <a:pt x="4175168" y="5859886"/>
                </a:lnTo>
                <a:lnTo>
                  <a:pt x="4175168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9" id="29"/>
          <p:cNvSpPr txBox="true"/>
          <p:nvPr/>
        </p:nvSpPr>
        <p:spPr>
          <a:xfrm rot="0">
            <a:off x="1028700" y="1581072"/>
            <a:ext cx="5030334" cy="834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  <a:r>
              <a:rPr lang="en-US" sz="6000" b="true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1. Фараонът</a:t>
            </a:r>
          </a:p>
        </p:txBody>
      </p:sp>
      <p:sp>
        <p:nvSpPr>
          <p:cNvPr name="Freeform 30" id="30"/>
          <p:cNvSpPr/>
          <p:nvPr/>
        </p:nvSpPr>
        <p:spPr>
          <a:xfrm flipH="false" flipV="false" rot="0">
            <a:off x="598362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-1225" r="0" b="-1225"/>
            </a:stretch>
          </a:blipFill>
        </p:spPr>
      </p:sp>
    </p:spTree>
  </p:cSld>
  <p:clrMapOvr>
    <a:masterClrMapping/>
  </p:clrMapOvr>
  <p:transition spd="slow">
    <p:cover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391581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728993" y="2810443"/>
            <a:ext cx="4673832" cy="3680643"/>
          </a:xfrm>
          <a:custGeom>
            <a:avLst/>
            <a:gdLst/>
            <a:ahLst/>
            <a:cxnLst/>
            <a:rect r="r" b="b" t="t" l="l"/>
            <a:pathLst>
              <a:path h="3680643" w="4673832">
                <a:moveTo>
                  <a:pt x="0" y="0"/>
                </a:moveTo>
                <a:lnTo>
                  <a:pt x="4673833" y="0"/>
                </a:lnTo>
                <a:lnTo>
                  <a:pt x="4673833" y="3680644"/>
                </a:lnTo>
                <a:lnTo>
                  <a:pt x="0" y="36806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017124" y="6491087"/>
            <a:ext cx="6097572" cy="1185658"/>
          </a:xfrm>
          <a:custGeom>
            <a:avLst/>
            <a:gdLst/>
            <a:ahLst/>
            <a:cxnLst/>
            <a:rect r="r" b="b" t="t" l="l"/>
            <a:pathLst>
              <a:path h="1185658" w="6097572">
                <a:moveTo>
                  <a:pt x="0" y="0"/>
                </a:moveTo>
                <a:lnTo>
                  <a:pt x="6097571" y="0"/>
                </a:lnTo>
                <a:lnTo>
                  <a:pt x="6097571" y="1185658"/>
                </a:lnTo>
                <a:lnTo>
                  <a:pt x="0" y="11856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7676745"/>
            <a:ext cx="8133578" cy="1581555"/>
          </a:xfrm>
          <a:custGeom>
            <a:avLst/>
            <a:gdLst/>
            <a:ahLst/>
            <a:cxnLst/>
            <a:rect r="r" b="b" t="t" l="l"/>
            <a:pathLst>
              <a:path h="1581555" w="8133578">
                <a:moveTo>
                  <a:pt x="0" y="0"/>
                </a:moveTo>
                <a:lnTo>
                  <a:pt x="8133578" y="0"/>
                </a:lnTo>
                <a:lnTo>
                  <a:pt x="8133578" y="1581555"/>
                </a:lnTo>
                <a:lnTo>
                  <a:pt x="0" y="15815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298094" y="1175953"/>
            <a:ext cx="9691812" cy="834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6000" b="true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2. Египетско общество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191870" y="3005706"/>
            <a:ext cx="119702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Фараон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122872" y="3005706"/>
            <a:ext cx="680025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върховен съдия, главнокомандващ и жрец 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96954" y="3843571"/>
            <a:ext cx="258886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Знатни и жреци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445916" y="3843571"/>
            <a:ext cx="5805339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приходи от земи дарени от фараона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742418" y="4962525"/>
            <a:ext cx="2706142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60"/>
              </a:lnSpc>
              <a:spcBef>
                <a:spcPct val="0"/>
              </a:spcBef>
            </a:pPr>
            <a:r>
              <a:rPr lang="en-US" b="true" sz="23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Писари и търговци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049443" y="4914900"/>
            <a:ext cx="734213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 описване на данъците и търтуване на стоки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345419" y="5895975"/>
            <a:ext cx="350014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Войници и занаятчии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679700" y="5895975"/>
            <a:ext cx="833690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отбраняват страната и производството на стоки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14695" y="6786360"/>
            <a:ext cx="7039273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строят дворци, храмове, гробници и канали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513311" y="6888653"/>
            <a:ext cx="110519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Селяни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144000" y="8076997"/>
            <a:ext cx="8414954" cy="781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</a:t>
            </a: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ринудителен труд в каменоломните и именията около храмовете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709801" y="8276820"/>
            <a:ext cx="771376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Роби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474074" y="3700260"/>
            <a:ext cx="17204965" cy="5829939"/>
            <a:chOff x="0" y="0"/>
            <a:chExt cx="4531349" cy="1535457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531349" cy="1535457"/>
            </a:xfrm>
            <a:custGeom>
              <a:avLst/>
              <a:gdLst/>
              <a:ahLst/>
              <a:cxnLst/>
              <a:rect r="r" b="b" t="t" l="l"/>
              <a:pathLst>
                <a:path h="1535457" w="4531349">
                  <a:moveTo>
                    <a:pt x="0" y="0"/>
                  </a:moveTo>
                  <a:lnTo>
                    <a:pt x="4531349" y="0"/>
                  </a:lnTo>
                  <a:lnTo>
                    <a:pt x="4531349" y="1535457"/>
                  </a:lnTo>
                  <a:lnTo>
                    <a:pt x="0" y="1535457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0"/>
              <a:ext cx="4531349" cy="153545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120"/>
                </a:lnSpc>
              </a:pPr>
            </a:p>
          </p:txBody>
        </p:sp>
      </p:grpSp>
    </p:spTree>
  </p:cSld>
  <p:clrMapOvr>
    <a:masterClrMapping/>
  </p:clrMapOvr>
  <p:transition spd="slow">
    <p:cover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391581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728993" y="2810443"/>
            <a:ext cx="4673832" cy="3680643"/>
          </a:xfrm>
          <a:custGeom>
            <a:avLst/>
            <a:gdLst/>
            <a:ahLst/>
            <a:cxnLst/>
            <a:rect r="r" b="b" t="t" l="l"/>
            <a:pathLst>
              <a:path h="3680643" w="4673832">
                <a:moveTo>
                  <a:pt x="0" y="0"/>
                </a:moveTo>
                <a:lnTo>
                  <a:pt x="4673833" y="0"/>
                </a:lnTo>
                <a:lnTo>
                  <a:pt x="4673833" y="3680644"/>
                </a:lnTo>
                <a:lnTo>
                  <a:pt x="0" y="36806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017124" y="6491087"/>
            <a:ext cx="6097572" cy="1185658"/>
          </a:xfrm>
          <a:custGeom>
            <a:avLst/>
            <a:gdLst/>
            <a:ahLst/>
            <a:cxnLst/>
            <a:rect r="r" b="b" t="t" l="l"/>
            <a:pathLst>
              <a:path h="1185658" w="6097572">
                <a:moveTo>
                  <a:pt x="0" y="0"/>
                </a:moveTo>
                <a:lnTo>
                  <a:pt x="6097571" y="0"/>
                </a:lnTo>
                <a:lnTo>
                  <a:pt x="6097571" y="1185658"/>
                </a:lnTo>
                <a:lnTo>
                  <a:pt x="0" y="11856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7676745"/>
            <a:ext cx="8133578" cy="1581555"/>
          </a:xfrm>
          <a:custGeom>
            <a:avLst/>
            <a:gdLst/>
            <a:ahLst/>
            <a:cxnLst/>
            <a:rect r="r" b="b" t="t" l="l"/>
            <a:pathLst>
              <a:path h="1581555" w="8133578">
                <a:moveTo>
                  <a:pt x="0" y="0"/>
                </a:moveTo>
                <a:lnTo>
                  <a:pt x="8133578" y="0"/>
                </a:lnTo>
                <a:lnTo>
                  <a:pt x="8133578" y="1581555"/>
                </a:lnTo>
                <a:lnTo>
                  <a:pt x="0" y="15815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298094" y="1175953"/>
            <a:ext cx="9691812" cy="834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6000" b="true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2. Египетско общество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191870" y="3005706"/>
            <a:ext cx="119702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Фараон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122872" y="3005706"/>
            <a:ext cx="680025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върховен съдия, главнокомандващ и жрец 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96954" y="3843571"/>
            <a:ext cx="258886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Знатни и жреци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445916" y="3843571"/>
            <a:ext cx="5805339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приходи от земи дарени от фараона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742418" y="4962525"/>
            <a:ext cx="2706142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60"/>
              </a:lnSpc>
              <a:spcBef>
                <a:spcPct val="0"/>
              </a:spcBef>
            </a:pPr>
            <a:r>
              <a:rPr lang="en-US" b="true" sz="23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Писари и търговци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049443" y="4914900"/>
            <a:ext cx="734213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 описване на данъците и търтуване на стоки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345419" y="5895975"/>
            <a:ext cx="350014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Войници и занаятчии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679700" y="5895975"/>
            <a:ext cx="833690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отбраняват страната и производството на стоки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14695" y="6786360"/>
            <a:ext cx="7039273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строят дворци, храмове, гробници и канали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513311" y="6888653"/>
            <a:ext cx="110519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Селяни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144000" y="8076997"/>
            <a:ext cx="8414954" cy="781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</a:t>
            </a: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ринудителен труд в каменоломните и именията около храмовете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709801" y="8276820"/>
            <a:ext cx="771376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Роби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474074" y="4650765"/>
            <a:ext cx="17204965" cy="4879434"/>
            <a:chOff x="0" y="0"/>
            <a:chExt cx="4531349" cy="128511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531349" cy="1285118"/>
            </a:xfrm>
            <a:custGeom>
              <a:avLst/>
              <a:gdLst/>
              <a:ahLst/>
              <a:cxnLst/>
              <a:rect r="r" b="b" t="t" l="l"/>
              <a:pathLst>
                <a:path h="1285118" w="4531349">
                  <a:moveTo>
                    <a:pt x="0" y="0"/>
                  </a:moveTo>
                  <a:lnTo>
                    <a:pt x="4531349" y="0"/>
                  </a:lnTo>
                  <a:lnTo>
                    <a:pt x="4531349" y="1285118"/>
                  </a:lnTo>
                  <a:lnTo>
                    <a:pt x="0" y="1285118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0"/>
              <a:ext cx="4531349" cy="12851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120"/>
                </a:lnSpc>
              </a:pPr>
            </a:p>
          </p:txBody>
        </p:sp>
      </p:grpSp>
    </p:spTree>
  </p:cSld>
  <p:clrMapOvr>
    <a:masterClrMapping/>
  </p:clrMapOvr>
  <p:transition spd="slow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391581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728993" y="2810443"/>
            <a:ext cx="4673832" cy="3680643"/>
          </a:xfrm>
          <a:custGeom>
            <a:avLst/>
            <a:gdLst/>
            <a:ahLst/>
            <a:cxnLst/>
            <a:rect r="r" b="b" t="t" l="l"/>
            <a:pathLst>
              <a:path h="3680643" w="4673832">
                <a:moveTo>
                  <a:pt x="0" y="0"/>
                </a:moveTo>
                <a:lnTo>
                  <a:pt x="4673833" y="0"/>
                </a:lnTo>
                <a:lnTo>
                  <a:pt x="4673833" y="3680644"/>
                </a:lnTo>
                <a:lnTo>
                  <a:pt x="0" y="36806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017124" y="6491087"/>
            <a:ext cx="6097572" cy="1185658"/>
          </a:xfrm>
          <a:custGeom>
            <a:avLst/>
            <a:gdLst/>
            <a:ahLst/>
            <a:cxnLst/>
            <a:rect r="r" b="b" t="t" l="l"/>
            <a:pathLst>
              <a:path h="1185658" w="6097572">
                <a:moveTo>
                  <a:pt x="0" y="0"/>
                </a:moveTo>
                <a:lnTo>
                  <a:pt x="6097571" y="0"/>
                </a:lnTo>
                <a:lnTo>
                  <a:pt x="6097571" y="1185658"/>
                </a:lnTo>
                <a:lnTo>
                  <a:pt x="0" y="11856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7676745"/>
            <a:ext cx="8133578" cy="1581555"/>
          </a:xfrm>
          <a:custGeom>
            <a:avLst/>
            <a:gdLst/>
            <a:ahLst/>
            <a:cxnLst/>
            <a:rect r="r" b="b" t="t" l="l"/>
            <a:pathLst>
              <a:path h="1581555" w="8133578">
                <a:moveTo>
                  <a:pt x="0" y="0"/>
                </a:moveTo>
                <a:lnTo>
                  <a:pt x="8133578" y="0"/>
                </a:lnTo>
                <a:lnTo>
                  <a:pt x="8133578" y="1581555"/>
                </a:lnTo>
                <a:lnTo>
                  <a:pt x="0" y="15815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298094" y="1175953"/>
            <a:ext cx="9691812" cy="834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6000" b="true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2. Египетско общество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191870" y="3005706"/>
            <a:ext cx="119702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Фараон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122872" y="3005706"/>
            <a:ext cx="680025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върховен съдия, главнокомандващ и жрец 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96954" y="3843571"/>
            <a:ext cx="258886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Знатни и жреци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445916" y="3843571"/>
            <a:ext cx="5805339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приходи от земи дарени от фараона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742418" y="4962525"/>
            <a:ext cx="2706142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60"/>
              </a:lnSpc>
              <a:spcBef>
                <a:spcPct val="0"/>
              </a:spcBef>
            </a:pPr>
            <a:r>
              <a:rPr lang="en-US" b="true" sz="23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Писари и търговци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049443" y="4914900"/>
            <a:ext cx="734213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 описване на данъците и търтуване на стоки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345419" y="5895975"/>
            <a:ext cx="350014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Войници и занаятчии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679700" y="5895975"/>
            <a:ext cx="833690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отбраняват страната и производството на стоки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14695" y="6786360"/>
            <a:ext cx="7039273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строят дворци, храмове, гробници и канали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513311" y="6888653"/>
            <a:ext cx="110519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Селяни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144000" y="8076997"/>
            <a:ext cx="8414954" cy="781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</a:t>
            </a: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ринудителен труд в каменоломните и именията около храмовете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709801" y="8276820"/>
            <a:ext cx="771376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Роби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474074" y="5589504"/>
            <a:ext cx="17204965" cy="3940694"/>
            <a:chOff x="0" y="0"/>
            <a:chExt cx="4531349" cy="103787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531349" cy="1037878"/>
            </a:xfrm>
            <a:custGeom>
              <a:avLst/>
              <a:gdLst/>
              <a:ahLst/>
              <a:cxnLst/>
              <a:rect r="r" b="b" t="t" l="l"/>
              <a:pathLst>
                <a:path h="1037878" w="4531349">
                  <a:moveTo>
                    <a:pt x="0" y="0"/>
                  </a:moveTo>
                  <a:lnTo>
                    <a:pt x="4531349" y="0"/>
                  </a:lnTo>
                  <a:lnTo>
                    <a:pt x="4531349" y="1037878"/>
                  </a:lnTo>
                  <a:lnTo>
                    <a:pt x="0" y="1037878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0"/>
              <a:ext cx="4531349" cy="103787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120"/>
                </a:lnSpc>
              </a:pPr>
            </a:p>
          </p:txBody>
        </p:sp>
      </p:grpSp>
    </p:spTree>
  </p:cSld>
  <p:clrMapOvr>
    <a:masterClrMapping/>
  </p:clrMapOvr>
  <p:transition spd="slow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391581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728993" y="2810443"/>
            <a:ext cx="4673832" cy="3680643"/>
          </a:xfrm>
          <a:custGeom>
            <a:avLst/>
            <a:gdLst/>
            <a:ahLst/>
            <a:cxnLst/>
            <a:rect r="r" b="b" t="t" l="l"/>
            <a:pathLst>
              <a:path h="3680643" w="4673832">
                <a:moveTo>
                  <a:pt x="0" y="0"/>
                </a:moveTo>
                <a:lnTo>
                  <a:pt x="4673833" y="0"/>
                </a:lnTo>
                <a:lnTo>
                  <a:pt x="4673833" y="3680644"/>
                </a:lnTo>
                <a:lnTo>
                  <a:pt x="0" y="36806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017124" y="6491087"/>
            <a:ext cx="6097572" cy="1185658"/>
          </a:xfrm>
          <a:custGeom>
            <a:avLst/>
            <a:gdLst/>
            <a:ahLst/>
            <a:cxnLst/>
            <a:rect r="r" b="b" t="t" l="l"/>
            <a:pathLst>
              <a:path h="1185658" w="6097572">
                <a:moveTo>
                  <a:pt x="0" y="0"/>
                </a:moveTo>
                <a:lnTo>
                  <a:pt x="6097571" y="0"/>
                </a:lnTo>
                <a:lnTo>
                  <a:pt x="6097571" y="1185658"/>
                </a:lnTo>
                <a:lnTo>
                  <a:pt x="0" y="11856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7676745"/>
            <a:ext cx="8133578" cy="1581555"/>
          </a:xfrm>
          <a:custGeom>
            <a:avLst/>
            <a:gdLst/>
            <a:ahLst/>
            <a:cxnLst/>
            <a:rect r="r" b="b" t="t" l="l"/>
            <a:pathLst>
              <a:path h="1581555" w="8133578">
                <a:moveTo>
                  <a:pt x="0" y="0"/>
                </a:moveTo>
                <a:lnTo>
                  <a:pt x="8133578" y="0"/>
                </a:lnTo>
                <a:lnTo>
                  <a:pt x="8133578" y="1581555"/>
                </a:lnTo>
                <a:lnTo>
                  <a:pt x="0" y="15815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298094" y="1175953"/>
            <a:ext cx="9691812" cy="834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6000" b="true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2. Египетско общество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191870" y="3005706"/>
            <a:ext cx="119702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Фараон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122872" y="3005706"/>
            <a:ext cx="680025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върховен съдия, главнокомандващ и жрец 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96954" y="3843571"/>
            <a:ext cx="258886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Знатни и жреци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445916" y="3843571"/>
            <a:ext cx="5805339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приходи от земи дарени от фараона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742418" y="4962525"/>
            <a:ext cx="2706142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60"/>
              </a:lnSpc>
              <a:spcBef>
                <a:spcPct val="0"/>
              </a:spcBef>
            </a:pPr>
            <a:r>
              <a:rPr lang="en-US" b="true" sz="23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Писари и търговци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049443" y="4914900"/>
            <a:ext cx="734213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 описване на данъците и търтуване на стоки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345419" y="5895975"/>
            <a:ext cx="350014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Войници и занаятчии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679700" y="5895975"/>
            <a:ext cx="833690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отбраняват страната и производството на стоки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14695" y="6786360"/>
            <a:ext cx="7039273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строят дворци, храмове, гробници и канали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513311" y="6888653"/>
            <a:ext cx="110519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Селяни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144000" y="8076997"/>
            <a:ext cx="8414954" cy="781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</a:t>
            </a: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ринудителен труд в каменоломните и именията около храмовете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709801" y="8276820"/>
            <a:ext cx="771376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Роби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474074" y="6516268"/>
            <a:ext cx="17204965" cy="3013931"/>
            <a:chOff x="0" y="0"/>
            <a:chExt cx="4531349" cy="793792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531349" cy="793792"/>
            </a:xfrm>
            <a:custGeom>
              <a:avLst/>
              <a:gdLst/>
              <a:ahLst/>
              <a:cxnLst/>
              <a:rect r="r" b="b" t="t" l="l"/>
              <a:pathLst>
                <a:path h="793792" w="4531349">
                  <a:moveTo>
                    <a:pt x="0" y="0"/>
                  </a:moveTo>
                  <a:lnTo>
                    <a:pt x="4531349" y="0"/>
                  </a:lnTo>
                  <a:lnTo>
                    <a:pt x="4531349" y="793792"/>
                  </a:lnTo>
                  <a:lnTo>
                    <a:pt x="0" y="793792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0"/>
              <a:ext cx="4531349" cy="7937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120"/>
                </a:lnSpc>
              </a:pPr>
            </a:p>
          </p:txBody>
        </p:sp>
      </p:grpSp>
    </p:spTree>
  </p:cSld>
  <p:clrMapOvr>
    <a:masterClrMapping/>
  </p:clrMapOvr>
  <p:transition spd="slow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391581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728993" y="2810443"/>
            <a:ext cx="4673832" cy="3680643"/>
          </a:xfrm>
          <a:custGeom>
            <a:avLst/>
            <a:gdLst/>
            <a:ahLst/>
            <a:cxnLst/>
            <a:rect r="r" b="b" t="t" l="l"/>
            <a:pathLst>
              <a:path h="3680643" w="4673832">
                <a:moveTo>
                  <a:pt x="0" y="0"/>
                </a:moveTo>
                <a:lnTo>
                  <a:pt x="4673833" y="0"/>
                </a:lnTo>
                <a:lnTo>
                  <a:pt x="4673833" y="3680644"/>
                </a:lnTo>
                <a:lnTo>
                  <a:pt x="0" y="36806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017124" y="6491087"/>
            <a:ext cx="6097572" cy="1185658"/>
          </a:xfrm>
          <a:custGeom>
            <a:avLst/>
            <a:gdLst/>
            <a:ahLst/>
            <a:cxnLst/>
            <a:rect r="r" b="b" t="t" l="l"/>
            <a:pathLst>
              <a:path h="1185658" w="6097572">
                <a:moveTo>
                  <a:pt x="0" y="0"/>
                </a:moveTo>
                <a:lnTo>
                  <a:pt x="6097571" y="0"/>
                </a:lnTo>
                <a:lnTo>
                  <a:pt x="6097571" y="1185658"/>
                </a:lnTo>
                <a:lnTo>
                  <a:pt x="0" y="11856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7676745"/>
            <a:ext cx="8133578" cy="1581555"/>
          </a:xfrm>
          <a:custGeom>
            <a:avLst/>
            <a:gdLst/>
            <a:ahLst/>
            <a:cxnLst/>
            <a:rect r="r" b="b" t="t" l="l"/>
            <a:pathLst>
              <a:path h="1581555" w="8133578">
                <a:moveTo>
                  <a:pt x="0" y="0"/>
                </a:moveTo>
                <a:lnTo>
                  <a:pt x="8133578" y="0"/>
                </a:lnTo>
                <a:lnTo>
                  <a:pt x="8133578" y="1581555"/>
                </a:lnTo>
                <a:lnTo>
                  <a:pt x="0" y="15815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298094" y="1175953"/>
            <a:ext cx="9691812" cy="834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6000" b="true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2. Египетско общество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191870" y="3005706"/>
            <a:ext cx="119702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Фараон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122872" y="3005706"/>
            <a:ext cx="680025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върховен съдия, главнокомандващ и жрец 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96954" y="3843571"/>
            <a:ext cx="258886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Знатни и жреци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445916" y="3843571"/>
            <a:ext cx="5805339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приходи от земи дарени от фараона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742418" y="4962525"/>
            <a:ext cx="2706142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60"/>
              </a:lnSpc>
              <a:spcBef>
                <a:spcPct val="0"/>
              </a:spcBef>
            </a:pPr>
            <a:r>
              <a:rPr lang="en-US" b="true" sz="23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Писари и търговци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049443" y="4914900"/>
            <a:ext cx="734213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 описване на данъците и търтуване на стоки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345419" y="5895975"/>
            <a:ext cx="350014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Войници и занаятчии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679700" y="5895975"/>
            <a:ext cx="833690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отбраняват страната и производството на стоки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14695" y="6786360"/>
            <a:ext cx="7039273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строят дворци, храмове, гробници и канали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513311" y="6888653"/>
            <a:ext cx="110519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Селяни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144000" y="8076997"/>
            <a:ext cx="8414954" cy="781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</a:t>
            </a: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ринудителен труд в каменоломните и именията около храмовете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709801" y="8276820"/>
            <a:ext cx="771376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Роби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474074" y="7705475"/>
            <a:ext cx="17204965" cy="1824724"/>
            <a:chOff x="0" y="0"/>
            <a:chExt cx="4531349" cy="480586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531349" cy="480586"/>
            </a:xfrm>
            <a:custGeom>
              <a:avLst/>
              <a:gdLst/>
              <a:ahLst/>
              <a:cxnLst/>
              <a:rect r="r" b="b" t="t" l="l"/>
              <a:pathLst>
                <a:path h="480586" w="4531349">
                  <a:moveTo>
                    <a:pt x="0" y="0"/>
                  </a:moveTo>
                  <a:lnTo>
                    <a:pt x="4531349" y="0"/>
                  </a:lnTo>
                  <a:lnTo>
                    <a:pt x="4531349" y="480586"/>
                  </a:lnTo>
                  <a:lnTo>
                    <a:pt x="0" y="480586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0"/>
              <a:ext cx="4531349" cy="4805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120"/>
                </a:lnSpc>
              </a:pPr>
            </a:p>
          </p:txBody>
        </p:sp>
      </p:grpSp>
    </p:spTree>
  </p:cSld>
  <p:clrMapOvr>
    <a:masterClrMapping/>
  </p:clrMapOvr>
  <p:transition spd="slow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391581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728993" y="2810443"/>
            <a:ext cx="4673832" cy="3680643"/>
          </a:xfrm>
          <a:custGeom>
            <a:avLst/>
            <a:gdLst/>
            <a:ahLst/>
            <a:cxnLst/>
            <a:rect r="r" b="b" t="t" l="l"/>
            <a:pathLst>
              <a:path h="3680643" w="4673832">
                <a:moveTo>
                  <a:pt x="0" y="0"/>
                </a:moveTo>
                <a:lnTo>
                  <a:pt x="4673833" y="0"/>
                </a:lnTo>
                <a:lnTo>
                  <a:pt x="4673833" y="3680644"/>
                </a:lnTo>
                <a:lnTo>
                  <a:pt x="0" y="36806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017124" y="6491087"/>
            <a:ext cx="6097572" cy="1185658"/>
          </a:xfrm>
          <a:custGeom>
            <a:avLst/>
            <a:gdLst/>
            <a:ahLst/>
            <a:cxnLst/>
            <a:rect r="r" b="b" t="t" l="l"/>
            <a:pathLst>
              <a:path h="1185658" w="6097572">
                <a:moveTo>
                  <a:pt x="0" y="0"/>
                </a:moveTo>
                <a:lnTo>
                  <a:pt x="6097571" y="0"/>
                </a:lnTo>
                <a:lnTo>
                  <a:pt x="6097571" y="1185658"/>
                </a:lnTo>
                <a:lnTo>
                  <a:pt x="0" y="118565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28700" y="7676745"/>
            <a:ext cx="8133578" cy="1581555"/>
          </a:xfrm>
          <a:custGeom>
            <a:avLst/>
            <a:gdLst/>
            <a:ahLst/>
            <a:cxnLst/>
            <a:rect r="r" b="b" t="t" l="l"/>
            <a:pathLst>
              <a:path h="1581555" w="8133578">
                <a:moveTo>
                  <a:pt x="0" y="0"/>
                </a:moveTo>
                <a:lnTo>
                  <a:pt x="8133578" y="0"/>
                </a:lnTo>
                <a:lnTo>
                  <a:pt x="8133578" y="1581555"/>
                </a:lnTo>
                <a:lnTo>
                  <a:pt x="0" y="15815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304993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298094" y="1175953"/>
            <a:ext cx="9691812" cy="834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6000" b="true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2. Египетско общество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191870" y="3005706"/>
            <a:ext cx="119702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Фараон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122872" y="3005706"/>
            <a:ext cx="680025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върховен съдия, главнокомандващ и жрец 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296954" y="3843571"/>
            <a:ext cx="258886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Знатни и жреци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445916" y="3843571"/>
            <a:ext cx="5805339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приходи от земи дарени от фараона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742418" y="4962525"/>
            <a:ext cx="2706142" cy="34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60"/>
              </a:lnSpc>
              <a:spcBef>
                <a:spcPct val="0"/>
              </a:spcBef>
            </a:pPr>
            <a:r>
              <a:rPr lang="en-US" b="true" sz="23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Писари и търговци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7049443" y="4914900"/>
            <a:ext cx="734213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 описване на данъците и търтуване на стоки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345419" y="5895975"/>
            <a:ext cx="350014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Войници и занаятчии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679700" y="5895975"/>
            <a:ext cx="8336905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отбраняват страната и производството на стоки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114695" y="6786360"/>
            <a:ext cx="7039273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строят дворци, храмове, гробници и канали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513311" y="6888653"/>
            <a:ext cx="1105198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Селяни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144000" y="8076997"/>
            <a:ext cx="8414954" cy="781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п</a:t>
            </a:r>
            <a:r>
              <a:rPr lang="en-US" b="true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ринудителен труд в каменоломните и именията около храмовете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709801" y="8276820"/>
            <a:ext cx="771376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20"/>
              </a:lnSpc>
              <a:spcBef>
                <a:spcPct val="0"/>
              </a:spcBef>
            </a:pPr>
            <a:r>
              <a:rPr lang="en-US" sz="2600">
                <a:solidFill>
                  <a:srgbClr val="FAFADC"/>
                </a:solidFill>
                <a:latin typeface="GilamBG 1"/>
                <a:ea typeface="GilamBG 1"/>
                <a:cs typeface="GilamBG 1"/>
                <a:sym typeface="GilamBG 1"/>
              </a:rPr>
              <a:t>Роби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474074" y="9458325"/>
            <a:ext cx="17204965" cy="71874"/>
            <a:chOff x="0" y="0"/>
            <a:chExt cx="4531349" cy="1893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531349" cy="18930"/>
            </a:xfrm>
            <a:custGeom>
              <a:avLst/>
              <a:gdLst/>
              <a:ahLst/>
              <a:cxnLst/>
              <a:rect r="r" b="b" t="t" l="l"/>
              <a:pathLst>
                <a:path h="18930" w="4531349">
                  <a:moveTo>
                    <a:pt x="0" y="0"/>
                  </a:moveTo>
                  <a:lnTo>
                    <a:pt x="4531349" y="0"/>
                  </a:lnTo>
                  <a:lnTo>
                    <a:pt x="4531349" y="18930"/>
                  </a:lnTo>
                  <a:lnTo>
                    <a:pt x="0" y="18930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0"/>
              <a:ext cx="4531349" cy="1893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120"/>
                </a:lnSpc>
              </a:pPr>
            </a:p>
          </p:txBody>
        </p:sp>
      </p:grpSp>
    </p:spTree>
  </p:cSld>
  <p:clrMapOvr>
    <a:masterClrMapping/>
  </p:clrMapOvr>
  <p:transition spd="slow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11454" y="-1057649"/>
            <a:ext cx="12402299" cy="12402299"/>
          </a:xfrm>
          <a:custGeom>
            <a:avLst/>
            <a:gdLst/>
            <a:ahLst/>
            <a:cxnLst/>
            <a:rect r="r" b="b" t="t" l="l"/>
            <a:pathLst>
              <a:path h="12402299" w="12402299">
                <a:moveTo>
                  <a:pt x="0" y="0"/>
                </a:moveTo>
                <a:lnTo>
                  <a:pt x="12402299" y="0"/>
                </a:lnTo>
                <a:lnTo>
                  <a:pt x="12402299" y="12402298"/>
                </a:lnTo>
                <a:lnTo>
                  <a:pt x="0" y="124022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110611" y="-8957352"/>
            <a:ext cx="23888700" cy="23888700"/>
          </a:xfrm>
          <a:custGeom>
            <a:avLst/>
            <a:gdLst/>
            <a:ahLst/>
            <a:cxnLst/>
            <a:rect r="r" b="b" t="t" l="l"/>
            <a:pathLst>
              <a:path h="23888700" w="23888700">
                <a:moveTo>
                  <a:pt x="0" y="0"/>
                </a:moveTo>
                <a:lnTo>
                  <a:pt x="23888700" y="0"/>
                </a:lnTo>
                <a:lnTo>
                  <a:pt x="23888700" y="23888700"/>
                </a:lnTo>
                <a:lnTo>
                  <a:pt x="0" y="238887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348740" y="1224296"/>
            <a:ext cx="15590520" cy="682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84"/>
              </a:lnSpc>
            </a:pPr>
            <a:r>
              <a:rPr lang="en-US" sz="4800" b="true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Всекидневен живот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598362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901168" y="3193965"/>
            <a:ext cx="8708819" cy="4485042"/>
          </a:xfrm>
          <a:custGeom>
            <a:avLst/>
            <a:gdLst/>
            <a:ahLst/>
            <a:cxnLst/>
            <a:rect r="r" b="b" t="t" l="l"/>
            <a:pathLst>
              <a:path h="4485042" w="8708819">
                <a:moveTo>
                  <a:pt x="0" y="0"/>
                </a:moveTo>
                <a:lnTo>
                  <a:pt x="8708819" y="0"/>
                </a:lnTo>
                <a:lnTo>
                  <a:pt x="8708819" y="4485042"/>
                </a:lnTo>
                <a:lnTo>
                  <a:pt x="0" y="448504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348740" y="3316058"/>
            <a:ext cx="7081911" cy="1596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20"/>
              </a:lnSpc>
            </a:pPr>
            <a:r>
              <a:rPr lang="en-US" sz="27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А)</a:t>
            </a:r>
            <a:r>
              <a:rPr lang="en-US" sz="27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Писмени източници – текстове от папируси, разкази на антични автори, рисунки от стените на гробниците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348740" y="5728149"/>
            <a:ext cx="7081911" cy="1596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20"/>
              </a:lnSpc>
            </a:pPr>
            <a:r>
              <a:rPr lang="en-US" sz="27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Б)</a:t>
            </a:r>
            <a:r>
              <a:rPr lang="en-US" sz="27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Обществено неравенство</a:t>
            </a:r>
          </a:p>
          <a:p>
            <a:pPr algn="l" marL="582930" indent="-291465" lvl="1">
              <a:lnSpc>
                <a:spcPts val="4320"/>
              </a:lnSpc>
              <a:buFont typeface="Arial"/>
              <a:buChar char="•"/>
            </a:pPr>
            <a:r>
              <a:rPr lang="en-US" sz="27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Богати – месо, зеленчуци, плодове</a:t>
            </a:r>
          </a:p>
          <a:p>
            <a:pPr algn="l" marL="582930" indent="-291465" lvl="1">
              <a:lnSpc>
                <a:spcPts val="4320"/>
              </a:lnSpc>
              <a:buFont typeface="Arial"/>
              <a:buChar char="•"/>
            </a:pPr>
            <a:r>
              <a:rPr lang="en-US" sz="27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Бедни – риба и ечемичен хляб</a:t>
            </a: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80646" y="-266118"/>
            <a:ext cx="18649291" cy="11865612"/>
          </a:xfrm>
          <a:custGeom>
            <a:avLst/>
            <a:gdLst/>
            <a:ahLst/>
            <a:cxnLst/>
            <a:rect r="r" b="b" t="t" l="l"/>
            <a:pathLst>
              <a:path h="11865612" w="18649291">
                <a:moveTo>
                  <a:pt x="0" y="0"/>
                </a:moveTo>
                <a:lnTo>
                  <a:pt x="18649292" y="0"/>
                </a:lnTo>
                <a:lnTo>
                  <a:pt x="18649292" y="11865612"/>
                </a:lnTo>
                <a:lnTo>
                  <a:pt x="0" y="1186561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98362" y="594582"/>
            <a:ext cx="3287457" cy="676326"/>
          </a:xfrm>
          <a:custGeom>
            <a:avLst/>
            <a:gdLst/>
            <a:ahLst/>
            <a:cxnLst/>
            <a:rect r="r" b="b" t="t" l="l"/>
            <a:pathLst>
              <a:path h="676326" w="3287457">
                <a:moveTo>
                  <a:pt x="0" y="0"/>
                </a:moveTo>
                <a:lnTo>
                  <a:pt x="3287457" y="0"/>
                </a:lnTo>
                <a:lnTo>
                  <a:pt x="3287457" y="676326"/>
                </a:lnTo>
                <a:lnTo>
                  <a:pt x="0" y="67632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1225" r="0" b="-1225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834434" y="4003671"/>
            <a:ext cx="8619132" cy="24606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00"/>
              </a:lnSpc>
            </a:pPr>
            <a:r>
              <a:rPr lang="en-US" sz="9500">
                <a:solidFill>
                  <a:srgbClr val="FFFFFF"/>
                </a:solidFill>
                <a:latin typeface="GilamBG 1"/>
                <a:ea typeface="GilamBG 1"/>
                <a:cs typeface="GilamBG 1"/>
                <a:sym typeface="GilamBG 1"/>
              </a:rPr>
              <a:t>Благодаря за вниманието!</a:t>
            </a:r>
          </a:p>
        </p:txBody>
      </p:sp>
    </p:spTree>
  </p:cSld>
  <p:clrMapOvr>
    <a:masterClrMapping/>
  </p:clrMapOvr>
  <p:transition spd="slow">
    <p:cover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DAHNSZ9sKDU</dc:identifier>
  <dcterms:modified xsi:type="dcterms:W3CDTF">2011-08-01T06:04:30Z</dcterms:modified>
  <cp:revision>1</cp:revision>
  <dc:title>Prepodavame.bg_5kl_Istoriya_PBO Dostizheniyata-na-purvite-tsivilizatsii_RL Prezentatsiya-Mesopotamiya</dc:title>
</cp:coreProperties>
</file>