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embeddedFontLst>
    <p:embeddedFont>
      <p:font typeface="GilamBG 1" charset="1" panose="00000900000000000000"/>
      <p:regular r:id="rId18"/>
    </p:embeddedFont>
    <p:embeddedFont>
      <p:font typeface="GilamBG 2" charset="1" panose="00000700000000000000"/>
      <p:regular r:id="rId19"/>
    </p:embeddedFont>
    <p:embeddedFont>
      <p:font typeface="GilamBG 3" charset="1" panose="00000800000000000000"/>
      <p:regular r:id="rId20"/>
    </p:embeddedFont>
    <p:embeddedFont>
      <p:font typeface="GilamBG 4" charset="1" panose="00000500000000000000"/>
      <p:regular r:id="rId21"/>
    </p:embeddedFont>
    <p:embeddedFont>
      <p:font typeface="Gilam Bold" charset="1" panose="0000080000000000000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14.svg" Type="http://schemas.openxmlformats.org/officeDocument/2006/relationships/image"/><Relationship Id="rId12" Target="../media/image15.png" Type="http://schemas.openxmlformats.org/officeDocument/2006/relationships/image"/><Relationship Id="rId13" Target="../media/image16.svg" Type="http://schemas.openxmlformats.org/officeDocument/2006/relationships/image"/><Relationship Id="rId14" Target="../media/image17.png" Type="http://schemas.openxmlformats.org/officeDocument/2006/relationships/image"/><Relationship Id="rId15" Target="../media/image18.svg" Type="http://schemas.openxmlformats.org/officeDocument/2006/relationships/image"/><Relationship Id="rId16" Target="../media/image19.png" Type="http://schemas.openxmlformats.org/officeDocument/2006/relationships/image"/><Relationship Id="rId17" Target="../media/image20.svg" Type="http://schemas.openxmlformats.org/officeDocument/2006/relationships/image"/><Relationship Id="rId18" Target="../media/image21.png" Type="http://schemas.openxmlformats.org/officeDocument/2006/relationships/image"/><Relationship Id="rId19" Target="../media/image22.svg" Type="http://schemas.openxmlformats.org/officeDocument/2006/relationships/image"/><Relationship Id="rId2" Target="../media/image1.png" Type="http://schemas.openxmlformats.org/officeDocument/2006/relationships/image"/><Relationship Id="rId20" Target="../media/image23.png" Type="http://schemas.openxmlformats.org/officeDocument/2006/relationships/image"/><Relationship Id="rId21" Target="../media/image24.svg" Type="http://schemas.openxmlformats.org/officeDocument/2006/relationships/image"/><Relationship Id="rId22" Target="../media/image25.png" Type="http://schemas.openxmlformats.org/officeDocument/2006/relationships/image"/><Relationship Id="rId3" Target="../media/image2.svg" Type="http://schemas.openxmlformats.org/officeDocument/2006/relationships/image"/><Relationship Id="rId4" Target="../media/image7.png" Type="http://schemas.openxmlformats.org/officeDocument/2006/relationships/image"/><Relationship Id="rId5" Target="../media/image8.sv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2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5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5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8.png" Type="http://schemas.openxmlformats.org/officeDocument/2006/relationships/image"/><Relationship Id="rId5" Target="../media/image29.svg" Type="http://schemas.openxmlformats.org/officeDocument/2006/relationships/image"/><Relationship Id="rId6" Target="../media/image30.png" Type="http://schemas.openxmlformats.org/officeDocument/2006/relationships/image"/><Relationship Id="rId7" Target="../media/image31.svg" Type="http://schemas.openxmlformats.org/officeDocument/2006/relationships/image"/><Relationship Id="rId8" Target="../media/image32.png" Type="http://schemas.openxmlformats.org/officeDocument/2006/relationships/image"/><Relationship Id="rId9" Target="../media/image33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14.svg" Type="http://schemas.openxmlformats.org/officeDocument/2006/relationships/image"/><Relationship Id="rId12" Target="../media/image15.png" Type="http://schemas.openxmlformats.org/officeDocument/2006/relationships/image"/><Relationship Id="rId13" Target="../media/image16.svg" Type="http://schemas.openxmlformats.org/officeDocument/2006/relationships/image"/><Relationship Id="rId14" Target="../media/image17.png" Type="http://schemas.openxmlformats.org/officeDocument/2006/relationships/image"/><Relationship Id="rId15" Target="../media/image18.svg" Type="http://schemas.openxmlformats.org/officeDocument/2006/relationships/image"/><Relationship Id="rId16" Target="../media/image19.png" Type="http://schemas.openxmlformats.org/officeDocument/2006/relationships/image"/><Relationship Id="rId17" Target="../media/image20.svg" Type="http://schemas.openxmlformats.org/officeDocument/2006/relationships/image"/><Relationship Id="rId18" Target="../media/image21.png" Type="http://schemas.openxmlformats.org/officeDocument/2006/relationships/image"/><Relationship Id="rId19" Target="../media/image22.svg" Type="http://schemas.openxmlformats.org/officeDocument/2006/relationships/image"/><Relationship Id="rId2" Target="../media/image1.png" Type="http://schemas.openxmlformats.org/officeDocument/2006/relationships/image"/><Relationship Id="rId20" Target="../media/image23.png" Type="http://schemas.openxmlformats.org/officeDocument/2006/relationships/image"/><Relationship Id="rId21" Target="../media/image24.svg" Type="http://schemas.openxmlformats.org/officeDocument/2006/relationships/image"/><Relationship Id="rId22" Target="../media/image25.png" Type="http://schemas.openxmlformats.org/officeDocument/2006/relationships/image"/><Relationship Id="rId3" Target="../media/image2.svg" Type="http://schemas.openxmlformats.org/officeDocument/2006/relationships/image"/><Relationship Id="rId4" Target="../media/image34.png" Type="http://schemas.openxmlformats.org/officeDocument/2006/relationships/image"/><Relationship Id="rId5" Target="../media/image35.sv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6.png" Type="http://schemas.openxmlformats.org/officeDocument/2006/relationships/image"/><Relationship Id="rId11" Target="../media/image37.svg" Type="http://schemas.openxmlformats.org/officeDocument/2006/relationships/image"/><Relationship Id="rId12" Target="../media/image25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8.png" Type="http://schemas.openxmlformats.org/officeDocument/2006/relationships/image"/><Relationship Id="rId5" Target="../media/image29.svg" Type="http://schemas.openxmlformats.org/officeDocument/2006/relationships/image"/><Relationship Id="rId6" Target="../media/image30.png" Type="http://schemas.openxmlformats.org/officeDocument/2006/relationships/image"/><Relationship Id="rId7" Target="../media/image31.svg" Type="http://schemas.openxmlformats.org/officeDocument/2006/relationships/image"/><Relationship Id="rId8" Target="../media/image32.png" Type="http://schemas.openxmlformats.org/officeDocument/2006/relationships/image"/><Relationship Id="rId9" Target="../media/image33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41.svg" Type="http://schemas.openxmlformats.org/officeDocument/2006/relationships/image"/><Relationship Id="rId12" Target="../media/image36.png" Type="http://schemas.openxmlformats.org/officeDocument/2006/relationships/image"/><Relationship Id="rId13" Target="../media/image37.svg" Type="http://schemas.openxmlformats.org/officeDocument/2006/relationships/image"/><Relationship Id="rId14" Target="../media/image25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0.png" Type="http://schemas.openxmlformats.org/officeDocument/2006/relationships/image"/><Relationship Id="rId5" Target="../media/image31.svg" Type="http://schemas.openxmlformats.org/officeDocument/2006/relationships/image"/><Relationship Id="rId6" Target="../media/image38.png" Type="http://schemas.openxmlformats.org/officeDocument/2006/relationships/image"/><Relationship Id="rId7" Target="../media/image39.svg" Type="http://schemas.openxmlformats.org/officeDocument/2006/relationships/image"/><Relationship Id="rId8" Target="../media/image32.png" Type="http://schemas.openxmlformats.org/officeDocument/2006/relationships/image"/><Relationship Id="rId9" Target="../media/image33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5.png" Type="http://schemas.openxmlformats.org/officeDocument/2006/relationships/image"/><Relationship Id="rId5" Target="../media/image42.png" Type="http://schemas.openxmlformats.org/officeDocument/2006/relationships/image"/><Relationship Id="rId6" Target="../media/image43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1017473">
            <a:off x="1975295" y="1332114"/>
            <a:ext cx="916853" cy="916853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1017473">
            <a:off x="2973173" y="677864"/>
            <a:ext cx="916853" cy="916853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1017473">
            <a:off x="1396857" y="2484058"/>
            <a:ext cx="916853" cy="916853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2B4BE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1017473">
            <a:off x="2006427" y="3628462"/>
            <a:ext cx="916853" cy="916853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1017473">
            <a:off x="990374" y="4562133"/>
            <a:ext cx="916853" cy="916853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1017473">
            <a:off x="-154030" y="5171703"/>
            <a:ext cx="916853" cy="916853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1017473">
            <a:off x="4090100" y="-61412"/>
            <a:ext cx="916853" cy="916853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23" id="23"/>
          <p:cNvSpPr/>
          <p:nvPr/>
        </p:nvSpPr>
        <p:spPr>
          <a:xfrm flipV="true">
            <a:off x="3813885" y="650043"/>
            <a:ext cx="352355" cy="233218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4" id="24"/>
          <p:cNvSpPr/>
          <p:nvPr/>
        </p:nvSpPr>
        <p:spPr>
          <a:xfrm flipV="true">
            <a:off x="2817104" y="1387652"/>
            <a:ext cx="231112" cy="151527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5" id="25"/>
          <p:cNvSpPr/>
          <p:nvPr/>
        </p:nvSpPr>
        <p:spPr>
          <a:xfrm flipV="true">
            <a:off x="2061032" y="2200283"/>
            <a:ext cx="166940" cy="332457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6" id="26"/>
          <p:cNvSpPr/>
          <p:nvPr/>
        </p:nvSpPr>
        <p:spPr>
          <a:xfrm flipH="true" flipV="true">
            <a:off x="2070799" y="3347092"/>
            <a:ext cx="178539" cy="335188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7" id="27"/>
          <p:cNvSpPr/>
          <p:nvPr/>
        </p:nvSpPr>
        <p:spPr>
          <a:xfrm flipV="true">
            <a:off x="1786406" y="4397121"/>
            <a:ext cx="340842" cy="313207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8" id="28"/>
          <p:cNvSpPr/>
          <p:nvPr/>
        </p:nvSpPr>
        <p:spPr>
          <a:xfrm flipH="true">
            <a:off x="709004" y="5236075"/>
            <a:ext cx="335188" cy="178539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29" id="29"/>
          <p:cNvGrpSpPr/>
          <p:nvPr/>
        </p:nvGrpSpPr>
        <p:grpSpPr>
          <a:xfrm rot="0">
            <a:off x="9144000" y="-663500"/>
            <a:ext cx="11345640" cy="11614001"/>
            <a:chOff x="0" y="0"/>
            <a:chExt cx="2988152" cy="3058831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2988152" cy="3058832"/>
            </a:xfrm>
            <a:custGeom>
              <a:avLst/>
              <a:gdLst/>
              <a:ahLst/>
              <a:cxnLst/>
              <a:rect r="r" b="b" t="t" l="l"/>
              <a:pathLst>
                <a:path h="3058832" w="2988152">
                  <a:moveTo>
                    <a:pt x="0" y="0"/>
                  </a:moveTo>
                  <a:lnTo>
                    <a:pt x="2988152" y="0"/>
                  </a:lnTo>
                  <a:lnTo>
                    <a:pt x="2988152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31" id="31"/>
            <p:cNvSpPr txBox="true"/>
            <p:nvPr/>
          </p:nvSpPr>
          <p:spPr>
            <a:xfrm>
              <a:off x="0" y="-38100"/>
              <a:ext cx="2988152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9277350" y="-15347"/>
            <a:ext cx="9010650" cy="10317693"/>
            <a:chOff x="0" y="0"/>
            <a:chExt cx="1149350" cy="114935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4422119" cy="5063571"/>
            </a:xfrm>
            <a:custGeom>
              <a:avLst/>
              <a:gdLst/>
              <a:ahLst/>
              <a:cxnLst/>
              <a:rect r="r" b="b" t="t" l="l"/>
              <a:pathLst>
                <a:path h="5063571" w="4422119">
                  <a:moveTo>
                    <a:pt x="4422119" y="55951"/>
                  </a:moveTo>
                  <a:lnTo>
                    <a:pt x="4422119" y="0"/>
                  </a:lnTo>
                  <a:lnTo>
                    <a:pt x="24432" y="0"/>
                  </a:lnTo>
                  <a:lnTo>
                    <a:pt x="24432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48863" y="5063571"/>
                  </a:lnTo>
                  <a:lnTo>
                    <a:pt x="48863" y="4084427"/>
                  </a:lnTo>
                  <a:lnTo>
                    <a:pt x="879537" y="4084427"/>
                  </a:lnTo>
                  <a:lnTo>
                    <a:pt x="879537" y="5063571"/>
                  </a:lnTo>
                  <a:lnTo>
                    <a:pt x="928401" y="5063571"/>
                  </a:lnTo>
                  <a:lnTo>
                    <a:pt x="928401" y="4084427"/>
                  </a:lnTo>
                  <a:lnTo>
                    <a:pt x="1759075" y="4084427"/>
                  </a:lnTo>
                  <a:lnTo>
                    <a:pt x="1759075" y="5063571"/>
                  </a:lnTo>
                  <a:lnTo>
                    <a:pt x="1807938" y="5063571"/>
                  </a:lnTo>
                  <a:lnTo>
                    <a:pt x="1807938" y="4084427"/>
                  </a:lnTo>
                  <a:lnTo>
                    <a:pt x="2638612" y="4084427"/>
                  </a:lnTo>
                  <a:lnTo>
                    <a:pt x="2638612" y="5063571"/>
                  </a:lnTo>
                  <a:lnTo>
                    <a:pt x="2687475" y="5063571"/>
                  </a:lnTo>
                  <a:lnTo>
                    <a:pt x="2687475" y="4084427"/>
                  </a:lnTo>
                  <a:lnTo>
                    <a:pt x="3518150" y="4084427"/>
                  </a:lnTo>
                  <a:lnTo>
                    <a:pt x="3518150" y="5063571"/>
                  </a:lnTo>
                  <a:lnTo>
                    <a:pt x="3567013" y="5063571"/>
                  </a:lnTo>
                  <a:lnTo>
                    <a:pt x="3567013" y="4084427"/>
                  </a:lnTo>
                  <a:lnTo>
                    <a:pt x="4422119" y="4084427"/>
                  </a:lnTo>
                  <a:lnTo>
                    <a:pt x="4422119" y="4028476"/>
                  </a:lnTo>
                  <a:lnTo>
                    <a:pt x="3567013" y="4028476"/>
                  </a:lnTo>
                  <a:lnTo>
                    <a:pt x="3567013" y="3077308"/>
                  </a:lnTo>
                  <a:lnTo>
                    <a:pt x="4422119" y="3077308"/>
                  </a:lnTo>
                  <a:lnTo>
                    <a:pt x="4422119" y="3021357"/>
                  </a:lnTo>
                  <a:lnTo>
                    <a:pt x="3567013" y="3021357"/>
                  </a:lnTo>
                  <a:lnTo>
                    <a:pt x="3567013" y="2070189"/>
                  </a:lnTo>
                  <a:lnTo>
                    <a:pt x="4422119" y="2070189"/>
                  </a:lnTo>
                  <a:lnTo>
                    <a:pt x="4422119" y="2014238"/>
                  </a:lnTo>
                  <a:lnTo>
                    <a:pt x="3567013" y="2014238"/>
                  </a:lnTo>
                  <a:lnTo>
                    <a:pt x="3567013" y="1063070"/>
                  </a:lnTo>
                  <a:lnTo>
                    <a:pt x="4422119" y="1063070"/>
                  </a:lnTo>
                  <a:lnTo>
                    <a:pt x="4422119" y="1007119"/>
                  </a:lnTo>
                  <a:lnTo>
                    <a:pt x="3567013" y="1007119"/>
                  </a:lnTo>
                  <a:lnTo>
                    <a:pt x="3567013" y="55951"/>
                  </a:lnTo>
                  <a:lnTo>
                    <a:pt x="4422119" y="55951"/>
                  </a:lnTo>
                  <a:close/>
                  <a:moveTo>
                    <a:pt x="928401" y="1007119"/>
                  </a:moveTo>
                  <a:lnTo>
                    <a:pt x="928401" y="55951"/>
                  </a:lnTo>
                  <a:lnTo>
                    <a:pt x="1759075" y="55951"/>
                  </a:lnTo>
                  <a:lnTo>
                    <a:pt x="1759075" y="1007119"/>
                  </a:lnTo>
                  <a:lnTo>
                    <a:pt x="928401" y="1007119"/>
                  </a:lnTo>
                  <a:close/>
                  <a:moveTo>
                    <a:pt x="1759075" y="1063070"/>
                  </a:moveTo>
                  <a:lnTo>
                    <a:pt x="1759075" y="2014238"/>
                  </a:lnTo>
                  <a:lnTo>
                    <a:pt x="928401" y="2014238"/>
                  </a:lnTo>
                  <a:lnTo>
                    <a:pt x="928401" y="1063070"/>
                  </a:lnTo>
                  <a:lnTo>
                    <a:pt x="1759075" y="1063070"/>
                  </a:lnTo>
                  <a:close/>
                  <a:moveTo>
                    <a:pt x="879537" y="1007119"/>
                  </a:moveTo>
                  <a:lnTo>
                    <a:pt x="48863" y="1007119"/>
                  </a:lnTo>
                  <a:lnTo>
                    <a:pt x="48863" y="55951"/>
                  </a:lnTo>
                  <a:lnTo>
                    <a:pt x="879537" y="55951"/>
                  </a:lnTo>
                  <a:lnTo>
                    <a:pt x="879537" y="1007119"/>
                  </a:lnTo>
                  <a:close/>
                  <a:moveTo>
                    <a:pt x="879537" y="1063070"/>
                  </a:moveTo>
                  <a:lnTo>
                    <a:pt x="879537" y="2014238"/>
                  </a:lnTo>
                  <a:lnTo>
                    <a:pt x="48863" y="2014238"/>
                  </a:lnTo>
                  <a:lnTo>
                    <a:pt x="48863" y="1063070"/>
                  </a:lnTo>
                  <a:lnTo>
                    <a:pt x="879537" y="1063070"/>
                  </a:lnTo>
                  <a:close/>
                  <a:moveTo>
                    <a:pt x="879537" y="2070189"/>
                  </a:moveTo>
                  <a:lnTo>
                    <a:pt x="879537" y="3021357"/>
                  </a:lnTo>
                  <a:lnTo>
                    <a:pt x="48863" y="3021357"/>
                  </a:lnTo>
                  <a:lnTo>
                    <a:pt x="48863" y="2070189"/>
                  </a:lnTo>
                  <a:lnTo>
                    <a:pt x="879537" y="2070189"/>
                  </a:lnTo>
                  <a:close/>
                  <a:moveTo>
                    <a:pt x="928401" y="2070189"/>
                  </a:moveTo>
                  <a:lnTo>
                    <a:pt x="1759075" y="2070189"/>
                  </a:lnTo>
                  <a:lnTo>
                    <a:pt x="1759075" y="3021357"/>
                  </a:lnTo>
                  <a:lnTo>
                    <a:pt x="928401" y="3021357"/>
                  </a:lnTo>
                  <a:lnTo>
                    <a:pt x="928401" y="2070189"/>
                  </a:lnTo>
                  <a:close/>
                  <a:moveTo>
                    <a:pt x="1807938" y="2070189"/>
                  </a:moveTo>
                  <a:lnTo>
                    <a:pt x="2638612" y="2070189"/>
                  </a:lnTo>
                  <a:lnTo>
                    <a:pt x="2638612" y="3021357"/>
                  </a:lnTo>
                  <a:lnTo>
                    <a:pt x="1807938" y="3021357"/>
                  </a:lnTo>
                  <a:lnTo>
                    <a:pt x="1807938" y="2070189"/>
                  </a:lnTo>
                  <a:close/>
                  <a:moveTo>
                    <a:pt x="1807938" y="2014238"/>
                  </a:moveTo>
                  <a:lnTo>
                    <a:pt x="1807938" y="1063070"/>
                  </a:lnTo>
                  <a:lnTo>
                    <a:pt x="2638612" y="1063070"/>
                  </a:lnTo>
                  <a:lnTo>
                    <a:pt x="2638612" y="2014238"/>
                  </a:lnTo>
                  <a:lnTo>
                    <a:pt x="1807938" y="2014238"/>
                  </a:lnTo>
                  <a:close/>
                  <a:moveTo>
                    <a:pt x="1807938" y="1007119"/>
                  </a:moveTo>
                  <a:lnTo>
                    <a:pt x="1807938" y="55951"/>
                  </a:lnTo>
                  <a:lnTo>
                    <a:pt x="2638612" y="55951"/>
                  </a:lnTo>
                  <a:lnTo>
                    <a:pt x="2638612" y="1007119"/>
                  </a:lnTo>
                  <a:lnTo>
                    <a:pt x="1807938" y="1007119"/>
                  </a:lnTo>
                  <a:close/>
                  <a:moveTo>
                    <a:pt x="48863" y="4028476"/>
                  </a:moveTo>
                  <a:lnTo>
                    <a:pt x="48863" y="3077308"/>
                  </a:lnTo>
                  <a:lnTo>
                    <a:pt x="879537" y="3077308"/>
                  </a:lnTo>
                  <a:lnTo>
                    <a:pt x="879537" y="4028476"/>
                  </a:lnTo>
                  <a:lnTo>
                    <a:pt x="48863" y="4028476"/>
                  </a:lnTo>
                  <a:close/>
                  <a:moveTo>
                    <a:pt x="928401" y="4028476"/>
                  </a:moveTo>
                  <a:lnTo>
                    <a:pt x="928401" y="3077308"/>
                  </a:lnTo>
                  <a:lnTo>
                    <a:pt x="1759075" y="3077308"/>
                  </a:lnTo>
                  <a:lnTo>
                    <a:pt x="1759075" y="4028476"/>
                  </a:lnTo>
                  <a:lnTo>
                    <a:pt x="928401" y="4028476"/>
                  </a:lnTo>
                  <a:close/>
                  <a:moveTo>
                    <a:pt x="1807938" y="4028476"/>
                  </a:moveTo>
                  <a:lnTo>
                    <a:pt x="1807938" y="3077308"/>
                  </a:lnTo>
                  <a:lnTo>
                    <a:pt x="2638612" y="3077308"/>
                  </a:lnTo>
                  <a:lnTo>
                    <a:pt x="2638612" y="4028476"/>
                  </a:lnTo>
                  <a:lnTo>
                    <a:pt x="1807938" y="4028476"/>
                  </a:lnTo>
                  <a:close/>
                  <a:moveTo>
                    <a:pt x="3518150" y="4028476"/>
                  </a:moveTo>
                  <a:lnTo>
                    <a:pt x="2687475" y="4028476"/>
                  </a:lnTo>
                  <a:lnTo>
                    <a:pt x="2687475" y="3077308"/>
                  </a:lnTo>
                  <a:lnTo>
                    <a:pt x="3518150" y="3077308"/>
                  </a:lnTo>
                  <a:lnTo>
                    <a:pt x="3518150" y="4028476"/>
                  </a:lnTo>
                  <a:close/>
                  <a:moveTo>
                    <a:pt x="3518150" y="3021357"/>
                  </a:moveTo>
                  <a:lnTo>
                    <a:pt x="2687475" y="3021357"/>
                  </a:lnTo>
                  <a:lnTo>
                    <a:pt x="2687475" y="2070189"/>
                  </a:lnTo>
                  <a:lnTo>
                    <a:pt x="3518150" y="2070189"/>
                  </a:lnTo>
                  <a:lnTo>
                    <a:pt x="3518150" y="3021357"/>
                  </a:lnTo>
                  <a:close/>
                  <a:moveTo>
                    <a:pt x="3518150" y="2014238"/>
                  </a:moveTo>
                  <a:lnTo>
                    <a:pt x="2687475" y="2014238"/>
                  </a:lnTo>
                  <a:lnTo>
                    <a:pt x="2687475" y="1063070"/>
                  </a:lnTo>
                  <a:lnTo>
                    <a:pt x="3518150" y="1063070"/>
                  </a:lnTo>
                  <a:lnTo>
                    <a:pt x="3518150" y="2014238"/>
                  </a:lnTo>
                  <a:close/>
                  <a:moveTo>
                    <a:pt x="3518150" y="1007119"/>
                  </a:moveTo>
                  <a:lnTo>
                    <a:pt x="2687475" y="1007119"/>
                  </a:lnTo>
                  <a:lnTo>
                    <a:pt x="2687475" y="55951"/>
                  </a:lnTo>
                  <a:lnTo>
                    <a:pt x="3518150" y="55951"/>
                  </a:lnTo>
                  <a:lnTo>
                    <a:pt x="3518150" y="1007119"/>
                  </a:lnTo>
                  <a:close/>
                </a:path>
              </a:pathLst>
            </a:custGeom>
            <a:solidFill>
              <a:srgbClr val="FFFFFF">
                <a:alpha val="18824"/>
              </a:srgbClr>
            </a:solidFill>
          </p:spPr>
        </p:sp>
      </p:grpSp>
      <p:sp>
        <p:nvSpPr>
          <p:cNvPr name="AutoShape 34" id="34"/>
          <p:cNvSpPr/>
          <p:nvPr/>
        </p:nvSpPr>
        <p:spPr>
          <a:xfrm flipV="true">
            <a:off x="9144000" y="-914060"/>
            <a:ext cx="0" cy="12115120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5" id="35"/>
          <p:cNvGrpSpPr/>
          <p:nvPr/>
        </p:nvGrpSpPr>
        <p:grpSpPr>
          <a:xfrm rot="169227">
            <a:off x="3910136" y="5025173"/>
            <a:ext cx="10467728" cy="2987211"/>
            <a:chOff x="0" y="0"/>
            <a:chExt cx="2756932" cy="786755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2756932" cy="786755"/>
            </a:xfrm>
            <a:custGeom>
              <a:avLst/>
              <a:gdLst/>
              <a:ahLst/>
              <a:cxnLst/>
              <a:rect r="r" b="b" t="t" l="l"/>
              <a:pathLst>
                <a:path h="786755" w="2756932">
                  <a:moveTo>
                    <a:pt x="0" y="0"/>
                  </a:moveTo>
                  <a:lnTo>
                    <a:pt x="2756932" y="0"/>
                  </a:lnTo>
                  <a:lnTo>
                    <a:pt x="2756932" y="786755"/>
                  </a:lnTo>
                  <a:lnTo>
                    <a:pt x="0" y="786755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37" id="37"/>
            <p:cNvSpPr txBox="true"/>
            <p:nvPr/>
          </p:nvSpPr>
          <p:spPr>
            <a:xfrm>
              <a:off x="0" y="-38100"/>
              <a:ext cx="2756932" cy="8248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38" id="38"/>
          <p:cNvSpPr/>
          <p:nvPr/>
        </p:nvSpPr>
        <p:spPr>
          <a:xfrm flipH="false" flipV="false" rot="0">
            <a:off x="-47710" y="7596330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6" y="0"/>
                </a:lnTo>
                <a:lnTo>
                  <a:pt x="3553406" y="3553407"/>
                </a:lnTo>
                <a:lnTo>
                  <a:pt x="0" y="35534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9" id="39"/>
          <p:cNvGrpSpPr/>
          <p:nvPr/>
        </p:nvGrpSpPr>
        <p:grpSpPr>
          <a:xfrm rot="-121246">
            <a:off x="4389211" y="2098447"/>
            <a:ext cx="9954906" cy="2987211"/>
            <a:chOff x="0" y="0"/>
            <a:chExt cx="2621868" cy="786755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2621868" cy="786755"/>
            </a:xfrm>
            <a:custGeom>
              <a:avLst/>
              <a:gdLst/>
              <a:ahLst/>
              <a:cxnLst/>
              <a:rect r="r" b="b" t="t" l="l"/>
              <a:pathLst>
                <a:path h="786755" w="2621868">
                  <a:moveTo>
                    <a:pt x="0" y="0"/>
                  </a:moveTo>
                  <a:lnTo>
                    <a:pt x="2621868" y="0"/>
                  </a:lnTo>
                  <a:lnTo>
                    <a:pt x="2621868" y="786755"/>
                  </a:lnTo>
                  <a:lnTo>
                    <a:pt x="0" y="786755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41" id="41"/>
            <p:cNvSpPr txBox="true"/>
            <p:nvPr/>
          </p:nvSpPr>
          <p:spPr>
            <a:xfrm>
              <a:off x="0" y="-38100"/>
              <a:ext cx="2621868" cy="8248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2" id="42"/>
          <p:cNvGrpSpPr/>
          <p:nvPr/>
        </p:nvGrpSpPr>
        <p:grpSpPr>
          <a:xfrm rot="-9516561">
            <a:off x="15294582" y="8498312"/>
            <a:ext cx="916853" cy="916853"/>
            <a:chOff x="0" y="0"/>
            <a:chExt cx="812800" cy="8128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4" id="4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5" id="45"/>
          <p:cNvGrpSpPr/>
          <p:nvPr/>
        </p:nvGrpSpPr>
        <p:grpSpPr>
          <a:xfrm rot="-9516561">
            <a:off x="14249123" y="9073480"/>
            <a:ext cx="916853" cy="916853"/>
            <a:chOff x="0" y="0"/>
            <a:chExt cx="812800" cy="812800"/>
          </a:xfrm>
        </p:grpSpPr>
        <p:sp>
          <p:nvSpPr>
            <p:cNvPr name="Freeform 46" id="4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7" id="4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8" id="48"/>
          <p:cNvGrpSpPr/>
          <p:nvPr/>
        </p:nvGrpSpPr>
        <p:grpSpPr>
          <a:xfrm rot="-9516561">
            <a:off x="15960322" y="7394521"/>
            <a:ext cx="916853" cy="916853"/>
            <a:chOff x="0" y="0"/>
            <a:chExt cx="812800" cy="812800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2B4BE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0" id="5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1" id="51"/>
          <p:cNvGrpSpPr/>
          <p:nvPr/>
        </p:nvGrpSpPr>
        <p:grpSpPr>
          <a:xfrm rot="-9516561">
            <a:off x="15441026" y="6206427"/>
            <a:ext cx="916853" cy="916853"/>
            <a:chOff x="0" y="0"/>
            <a:chExt cx="812800" cy="812800"/>
          </a:xfrm>
        </p:grpSpPr>
        <p:sp>
          <p:nvSpPr>
            <p:cNvPr name="Freeform 52" id="5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3" id="5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4" id="54"/>
          <p:cNvGrpSpPr/>
          <p:nvPr/>
        </p:nvGrpSpPr>
        <p:grpSpPr>
          <a:xfrm rot="-9516561">
            <a:off x="16526202" y="5354078"/>
            <a:ext cx="916853" cy="916853"/>
            <a:chOff x="0" y="0"/>
            <a:chExt cx="812800" cy="81280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6" id="5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7" id="57"/>
          <p:cNvGrpSpPr/>
          <p:nvPr/>
        </p:nvGrpSpPr>
        <p:grpSpPr>
          <a:xfrm rot="-9516561">
            <a:off x="17714296" y="4834782"/>
            <a:ext cx="916853" cy="916853"/>
            <a:chOff x="0" y="0"/>
            <a:chExt cx="812800" cy="812800"/>
          </a:xfrm>
        </p:grpSpPr>
        <p:sp>
          <p:nvSpPr>
            <p:cNvPr name="Freeform 58" id="5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9" id="5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0" id="60"/>
          <p:cNvGrpSpPr/>
          <p:nvPr/>
        </p:nvGrpSpPr>
        <p:grpSpPr>
          <a:xfrm rot="-9516561">
            <a:off x="13078399" y="9724219"/>
            <a:ext cx="916853" cy="916853"/>
            <a:chOff x="0" y="0"/>
            <a:chExt cx="812800" cy="812800"/>
          </a:xfrm>
        </p:grpSpPr>
        <p:sp>
          <p:nvSpPr>
            <p:cNvPr name="Freeform 61" id="6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62" id="6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63" id="63"/>
          <p:cNvSpPr/>
          <p:nvPr/>
        </p:nvSpPr>
        <p:spPr>
          <a:xfrm flipH="true">
            <a:off x="13937524" y="9754632"/>
            <a:ext cx="369326" cy="205287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4" id="64"/>
          <p:cNvSpPr/>
          <p:nvPr/>
        </p:nvSpPr>
        <p:spPr>
          <a:xfrm flipH="true">
            <a:off x="15109213" y="9177717"/>
            <a:ext cx="242132" cy="133211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5" id="65"/>
          <p:cNvSpPr/>
          <p:nvPr/>
        </p:nvSpPr>
        <p:spPr>
          <a:xfrm flipH="true">
            <a:off x="15989810" y="8245563"/>
            <a:ext cx="192136" cy="318560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6" id="66"/>
          <p:cNvSpPr/>
          <p:nvPr/>
        </p:nvSpPr>
        <p:spPr>
          <a:xfrm>
            <a:off x="16083051" y="7084908"/>
            <a:ext cx="152098" cy="347985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7" id="67"/>
          <p:cNvSpPr/>
          <p:nvPr/>
        </p:nvSpPr>
        <p:spPr>
          <a:xfrm flipH="true">
            <a:off x="16260025" y="6095716"/>
            <a:ext cx="364030" cy="285926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8" id="68"/>
          <p:cNvSpPr/>
          <p:nvPr/>
        </p:nvSpPr>
        <p:spPr>
          <a:xfrm flipV="true">
            <a:off x="17404683" y="5476807"/>
            <a:ext cx="347985" cy="152098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69" id="69"/>
          <p:cNvSpPr/>
          <p:nvPr/>
        </p:nvSpPr>
        <p:spPr>
          <a:xfrm flipH="false" flipV="false" rot="-185174">
            <a:off x="15442987" y="2483609"/>
            <a:ext cx="1193383" cy="3436444"/>
          </a:xfrm>
          <a:custGeom>
            <a:avLst/>
            <a:gdLst/>
            <a:ahLst/>
            <a:cxnLst/>
            <a:rect r="r" b="b" t="t" l="l"/>
            <a:pathLst>
              <a:path h="3436444" w="1193383">
                <a:moveTo>
                  <a:pt x="0" y="0"/>
                </a:moveTo>
                <a:lnTo>
                  <a:pt x="1193383" y="0"/>
                </a:lnTo>
                <a:lnTo>
                  <a:pt x="1193383" y="3436443"/>
                </a:lnTo>
                <a:lnTo>
                  <a:pt x="0" y="343644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0" id="70"/>
          <p:cNvGrpSpPr/>
          <p:nvPr/>
        </p:nvGrpSpPr>
        <p:grpSpPr>
          <a:xfrm rot="-4844921">
            <a:off x="15394875" y="1576811"/>
            <a:ext cx="916853" cy="916853"/>
            <a:chOff x="0" y="0"/>
            <a:chExt cx="812800" cy="812800"/>
          </a:xfrm>
        </p:grpSpPr>
        <p:sp>
          <p:nvSpPr>
            <p:cNvPr name="Freeform 71" id="7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72" id="7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3" id="73"/>
          <p:cNvGrpSpPr/>
          <p:nvPr/>
        </p:nvGrpSpPr>
        <p:grpSpPr>
          <a:xfrm rot="-4844921">
            <a:off x="14612719" y="675681"/>
            <a:ext cx="916853" cy="916853"/>
            <a:chOff x="0" y="0"/>
            <a:chExt cx="812800" cy="812800"/>
          </a:xfrm>
        </p:grpSpPr>
        <p:sp>
          <p:nvSpPr>
            <p:cNvPr name="Freeform 74" id="7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75" id="7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6" id="76"/>
          <p:cNvGrpSpPr/>
          <p:nvPr/>
        </p:nvGrpSpPr>
        <p:grpSpPr>
          <a:xfrm rot="-4844921">
            <a:off x="16613983" y="1995549"/>
            <a:ext cx="916853" cy="916853"/>
            <a:chOff x="0" y="0"/>
            <a:chExt cx="812800" cy="812800"/>
          </a:xfrm>
        </p:grpSpPr>
        <p:sp>
          <p:nvSpPr>
            <p:cNvPr name="Freeform 77" id="7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2B4BE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78" id="7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9" id="79"/>
          <p:cNvGrpSpPr/>
          <p:nvPr/>
        </p:nvGrpSpPr>
        <p:grpSpPr>
          <a:xfrm rot="-4844921">
            <a:off x="17666307" y="1238020"/>
            <a:ext cx="916853" cy="916853"/>
            <a:chOff x="0" y="0"/>
            <a:chExt cx="812800" cy="812800"/>
          </a:xfrm>
        </p:grpSpPr>
        <p:sp>
          <p:nvSpPr>
            <p:cNvPr name="Freeform 80" id="8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81" id="8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2" id="82"/>
          <p:cNvGrpSpPr/>
          <p:nvPr/>
        </p:nvGrpSpPr>
        <p:grpSpPr>
          <a:xfrm rot="-4844921">
            <a:off x="13730340" y="-332021"/>
            <a:ext cx="916853" cy="916853"/>
            <a:chOff x="0" y="0"/>
            <a:chExt cx="812800" cy="812800"/>
          </a:xfrm>
        </p:grpSpPr>
        <p:sp>
          <p:nvSpPr>
            <p:cNvPr name="Freeform 83" id="8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84" id="8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85" id="85"/>
          <p:cNvSpPr/>
          <p:nvPr/>
        </p:nvSpPr>
        <p:spPr>
          <a:xfrm flipH="true" flipV="true">
            <a:off x="14490775" y="471307"/>
            <a:ext cx="278363" cy="317898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6" id="86"/>
          <p:cNvSpPr/>
          <p:nvPr/>
        </p:nvSpPr>
        <p:spPr>
          <a:xfrm flipH="true" flipV="true">
            <a:off x="15371648" y="1480320"/>
            <a:ext cx="181150" cy="208705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7" id="87"/>
          <p:cNvSpPr/>
          <p:nvPr/>
        </p:nvSpPr>
        <p:spPr>
          <a:xfrm flipH="true" flipV="true">
            <a:off x="16286935" y="2184182"/>
            <a:ext cx="351841" cy="120850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8" id="88"/>
          <p:cNvSpPr/>
          <p:nvPr/>
        </p:nvSpPr>
        <p:spPr>
          <a:xfrm flipH="true">
            <a:off x="17444462" y="1964273"/>
            <a:ext cx="308219" cy="221875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9" id="89"/>
          <p:cNvGrpSpPr/>
          <p:nvPr/>
        </p:nvGrpSpPr>
        <p:grpSpPr>
          <a:xfrm rot="0">
            <a:off x="15970864" y="-514350"/>
            <a:ext cx="3086100" cy="1543050"/>
            <a:chOff x="0" y="0"/>
            <a:chExt cx="812800" cy="406400"/>
          </a:xfrm>
        </p:grpSpPr>
        <p:sp>
          <p:nvSpPr>
            <p:cNvPr name="Freeform 90" id="90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1" id="91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2" id="92"/>
          <p:cNvSpPr/>
          <p:nvPr/>
        </p:nvSpPr>
        <p:spPr>
          <a:xfrm flipH="false" flipV="false" rot="0">
            <a:off x="16083051" y="225076"/>
            <a:ext cx="2396945" cy="492463"/>
          </a:xfrm>
          <a:custGeom>
            <a:avLst/>
            <a:gdLst/>
            <a:ahLst/>
            <a:cxnLst/>
            <a:rect r="r" b="b" t="t" l="l"/>
            <a:pathLst>
              <a:path h="492463" w="2396945">
                <a:moveTo>
                  <a:pt x="0" y="0"/>
                </a:moveTo>
                <a:lnTo>
                  <a:pt x="2396946" y="0"/>
                </a:lnTo>
                <a:lnTo>
                  <a:pt x="2396946" y="492463"/>
                </a:lnTo>
                <a:lnTo>
                  <a:pt x="0" y="4924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3" id="93"/>
          <p:cNvSpPr txBox="true"/>
          <p:nvPr/>
        </p:nvSpPr>
        <p:spPr>
          <a:xfrm rot="-104616">
            <a:off x="5014420" y="2433148"/>
            <a:ext cx="8697531" cy="20893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140"/>
              </a:lnSpc>
              <a:spcBef>
                <a:spcPct val="0"/>
              </a:spcBef>
            </a:pPr>
            <a:r>
              <a:rPr lang="en-US" sz="12243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БЕЛТЪЧНА</a:t>
            </a:r>
          </a:p>
        </p:txBody>
      </p:sp>
      <p:sp>
        <p:nvSpPr>
          <p:cNvPr name="TextBox 94" id="94"/>
          <p:cNvSpPr txBox="true"/>
          <p:nvPr/>
        </p:nvSpPr>
        <p:spPr>
          <a:xfrm rot="208792">
            <a:off x="4613538" y="5360032"/>
            <a:ext cx="9074800" cy="20893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140"/>
              </a:lnSpc>
              <a:spcBef>
                <a:spcPct val="0"/>
              </a:spcBef>
            </a:pPr>
            <a:r>
              <a:rPr lang="en-US" sz="12243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СИНТЕЗА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3119398">
            <a:off x="6001286" y="-2850634"/>
            <a:ext cx="11345640" cy="22178089"/>
            <a:chOff x="0" y="0"/>
            <a:chExt cx="2988152" cy="584114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88152" cy="5841143"/>
            </a:xfrm>
            <a:custGeom>
              <a:avLst/>
              <a:gdLst/>
              <a:ahLst/>
              <a:cxnLst/>
              <a:rect r="r" b="b" t="t" l="l"/>
              <a:pathLst>
                <a:path h="5841143" w="2988152">
                  <a:moveTo>
                    <a:pt x="0" y="0"/>
                  </a:moveTo>
                  <a:lnTo>
                    <a:pt x="2988152" y="0"/>
                  </a:lnTo>
                  <a:lnTo>
                    <a:pt x="2988152" y="5841143"/>
                  </a:lnTo>
                  <a:lnTo>
                    <a:pt x="0" y="5841143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988152" cy="58792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216105">
            <a:off x="2788122" y="1002130"/>
            <a:ext cx="12712524" cy="2461327"/>
            <a:chOff x="0" y="0"/>
            <a:chExt cx="3348154" cy="64825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348155" cy="648251"/>
            </a:xfrm>
            <a:custGeom>
              <a:avLst/>
              <a:gdLst/>
              <a:ahLst/>
              <a:cxnLst/>
              <a:rect r="r" b="b" t="t" l="l"/>
              <a:pathLst>
                <a:path h="648251" w="3348155">
                  <a:moveTo>
                    <a:pt x="0" y="0"/>
                  </a:moveTo>
                  <a:lnTo>
                    <a:pt x="3348155" y="0"/>
                  </a:lnTo>
                  <a:lnTo>
                    <a:pt x="3348155" y="648251"/>
                  </a:lnTo>
                  <a:lnTo>
                    <a:pt x="0" y="648251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3348154" cy="6863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5947529" y="-1943641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6" y="0"/>
                </a:lnTo>
                <a:lnTo>
                  <a:pt x="3553406" y="3553406"/>
                </a:lnTo>
                <a:lnTo>
                  <a:pt x="0" y="35534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028700" y="5143500"/>
            <a:ext cx="4601992" cy="4114800"/>
            <a:chOff x="0" y="0"/>
            <a:chExt cx="1212047" cy="108373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12047" cy="1083733"/>
            </a:xfrm>
            <a:custGeom>
              <a:avLst/>
              <a:gdLst/>
              <a:ahLst/>
              <a:cxnLst/>
              <a:rect r="r" b="b" t="t" l="l"/>
              <a:pathLst>
                <a:path h="1083733" w="1212047">
                  <a:moveTo>
                    <a:pt x="0" y="0"/>
                  </a:moveTo>
                  <a:lnTo>
                    <a:pt x="1212047" y="0"/>
                  </a:lnTo>
                  <a:lnTo>
                    <a:pt x="1212047" y="1083733"/>
                  </a:lnTo>
                  <a:lnTo>
                    <a:pt x="0" y="1083733"/>
                  </a:ln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1212047" cy="11218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-216105">
            <a:off x="3081127" y="1169897"/>
            <a:ext cx="12125745" cy="2119418"/>
            <a:chOff x="0" y="0"/>
            <a:chExt cx="3193612" cy="558201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3193612" cy="558201"/>
            </a:xfrm>
            <a:custGeom>
              <a:avLst/>
              <a:gdLst/>
              <a:ahLst/>
              <a:cxnLst/>
              <a:rect r="r" b="b" t="t" l="l"/>
              <a:pathLst>
                <a:path h="558201" w="3193612">
                  <a:moveTo>
                    <a:pt x="0" y="0"/>
                  </a:moveTo>
                  <a:lnTo>
                    <a:pt x="3193612" y="0"/>
                  </a:lnTo>
                  <a:lnTo>
                    <a:pt x="3193612" y="558201"/>
                  </a:lnTo>
                  <a:lnTo>
                    <a:pt x="0" y="558201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3193612" cy="59630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6843004" y="5143500"/>
            <a:ext cx="4601992" cy="4114800"/>
            <a:chOff x="0" y="0"/>
            <a:chExt cx="1212047" cy="1083733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212047" cy="1083733"/>
            </a:xfrm>
            <a:custGeom>
              <a:avLst/>
              <a:gdLst/>
              <a:ahLst/>
              <a:cxnLst/>
              <a:rect r="r" b="b" t="t" l="l"/>
              <a:pathLst>
                <a:path h="1083733" w="1212047">
                  <a:moveTo>
                    <a:pt x="0" y="0"/>
                  </a:moveTo>
                  <a:lnTo>
                    <a:pt x="1212047" y="0"/>
                  </a:lnTo>
                  <a:lnTo>
                    <a:pt x="1212047" y="1083733"/>
                  </a:lnTo>
                  <a:lnTo>
                    <a:pt x="0" y="1083733"/>
                  </a:ln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1212047" cy="11218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2657308" y="5143500"/>
            <a:ext cx="4601992" cy="4114800"/>
            <a:chOff x="0" y="0"/>
            <a:chExt cx="1212047" cy="1083733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212047" cy="1083733"/>
            </a:xfrm>
            <a:custGeom>
              <a:avLst/>
              <a:gdLst/>
              <a:ahLst/>
              <a:cxnLst/>
              <a:rect r="r" b="b" t="t" l="l"/>
              <a:pathLst>
                <a:path h="1083733" w="1212047">
                  <a:moveTo>
                    <a:pt x="0" y="0"/>
                  </a:moveTo>
                  <a:lnTo>
                    <a:pt x="1212047" y="0"/>
                  </a:lnTo>
                  <a:lnTo>
                    <a:pt x="1212047" y="1083733"/>
                  </a:lnTo>
                  <a:lnTo>
                    <a:pt x="0" y="1083733"/>
                  </a:ln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1212047" cy="11218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-216105">
            <a:off x="2485260" y="4328379"/>
            <a:ext cx="1688872" cy="1630242"/>
            <a:chOff x="0" y="0"/>
            <a:chExt cx="444806" cy="429364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444806" cy="429364"/>
            </a:xfrm>
            <a:custGeom>
              <a:avLst/>
              <a:gdLst/>
              <a:ahLst/>
              <a:cxnLst/>
              <a:rect r="r" b="b" t="t" l="l"/>
              <a:pathLst>
                <a:path h="429364" w="444806">
                  <a:moveTo>
                    <a:pt x="0" y="0"/>
                  </a:moveTo>
                  <a:lnTo>
                    <a:pt x="444806" y="0"/>
                  </a:lnTo>
                  <a:lnTo>
                    <a:pt x="444806" y="429364"/>
                  </a:lnTo>
                  <a:lnTo>
                    <a:pt x="0" y="429364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23" id="23"/>
            <p:cNvSpPr txBox="true"/>
            <p:nvPr/>
          </p:nvSpPr>
          <p:spPr>
            <a:xfrm>
              <a:off x="0" y="-38100"/>
              <a:ext cx="444806" cy="4674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4" id="24"/>
          <p:cNvSpPr txBox="true"/>
          <p:nvPr/>
        </p:nvSpPr>
        <p:spPr>
          <a:xfrm rot="-216105">
            <a:off x="2754581" y="4373760"/>
            <a:ext cx="1140063" cy="1377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53264"/>
                </a:solidFill>
                <a:latin typeface="GilamBG 2"/>
                <a:ea typeface="GilamBG 2"/>
                <a:cs typeface="GilamBG 2"/>
                <a:sym typeface="GilamBG 2"/>
              </a:rPr>
              <a:t>1</a:t>
            </a:r>
          </a:p>
        </p:txBody>
      </p:sp>
      <p:grpSp>
        <p:nvGrpSpPr>
          <p:cNvPr name="Group 25" id="25"/>
          <p:cNvGrpSpPr/>
          <p:nvPr/>
        </p:nvGrpSpPr>
        <p:grpSpPr>
          <a:xfrm rot="-216105">
            <a:off x="8299564" y="4328379"/>
            <a:ext cx="1688872" cy="1630242"/>
            <a:chOff x="0" y="0"/>
            <a:chExt cx="444806" cy="429364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444806" cy="429364"/>
            </a:xfrm>
            <a:custGeom>
              <a:avLst/>
              <a:gdLst/>
              <a:ahLst/>
              <a:cxnLst/>
              <a:rect r="r" b="b" t="t" l="l"/>
              <a:pathLst>
                <a:path h="429364" w="444806">
                  <a:moveTo>
                    <a:pt x="0" y="0"/>
                  </a:moveTo>
                  <a:lnTo>
                    <a:pt x="444806" y="0"/>
                  </a:lnTo>
                  <a:lnTo>
                    <a:pt x="444806" y="429364"/>
                  </a:lnTo>
                  <a:lnTo>
                    <a:pt x="0" y="429364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444806" cy="4674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8" id="28"/>
          <p:cNvSpPr txBox="true"/>
          <p:nvPr/>
        </p:nvSpPr>
        <p:spPr>
          <a:xfrm rot="-216105">
            <a:off x="8568885" y="4373760"/>
            <a:ext cx="1140063" cy="1377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53264"/>
                </a:solidFill>
                <a:latin typeface="GilamBG 2"/>
                <a:ea typeface="GilamBG 2"/>
                <a:cs typeface="GilamBG 2"/>
                <a:sym typeface="GilamBG 2"/>
              </a:rPr>
              <a:t>2</a:t>
            </a:r>
          </a:p>
        </p:txBody>
      </p:sp>
      <p:grpSp>
        <p:nvGrpSpPr>
          <p:cNvPr name="Group 29" id="29"/>
          <p:cNvGrpSpPr/>
          <p:nvPr/>
        </p:nvGrpSpPr>
        <p:grpSpPr>
          <a:xfrm rot="-216105">
            <a:off x="14113868" y="4328379"/>
            <a:ext cx="1688872" cy="1630242"/>
            <a:chOff x="0" y="0"/>
            <a:chExt cx="444806" cy="429364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444806" cy="429364"/>
            </a:xfrm>
            <a:custGeom>
              <a:avLst/>
              <a:gdLst/>
              <a:ahLst/>
              <a:cxnLst/>
              <a:rect r="r" b="b" t="t" l="l"/>
              <a:pathLst>
                <a:path h="429364" w="444806">
                  <a:moveTo>
                    <a:pt x="0" y="0"/>
                  </a:moveTo>
                  <a:lnTo>
                    <a:pt x="444806" y="0"/>
                  </a:lnTo>
                  <a:lnTo>
                    <a:pt x="444806" y="429364"/>
                  </a:lnTo>
                  <a:lnTo>
                    <a:pt x="0" y="429364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31" id="31"/>
            <p:cNvSpPr txBox="true"/>
            <p:nvPr/>
          </p:nvSpPr>
          <p:spPr>
            <a:xfrm>
              <a:off x="0" y="-38100"/>
              <a:ext cx="444806" cy="4674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2" id="32"/>
          <p:cNvSpPr txBox="true"/>
          <p:nvPr/>
        </p:nvSpPr>
        <p:spPr>
          <a:xfrm rot="-216105">
            <a:off x="14383189" y="4373760"/>
            <a:ext cx="1140063" cy="1377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53264"/>
                </a:solidFill>
                <a:latin typeface="GilamBG 2"/>
                <a:ea typeface="GilamBG 2"/>
                <a:cs typeface="GilamBG 2"/>
                <a:sym typeface="GilamBG 2"/>
              </a:rPr>
              <a:t>3</a:t>
            </a:r>
          </a:p>
        </p:txBody>
      </p:sp>
      <p:sp>
        <p:nvSpPr>
          <p:cNvPr name="Freeform 33" id="33"/>
          <p:cNvSpPr/>
          <p:nvPr/>
        </p:nvSpPr>
        <p:spPr>
          <a:xfrm flipH="false" flipV="false" rot="811308">
            <a:off x="972189" y="362386"/>
            <a:ext cx="1193383" cy="3436444"/>
          </a:xfrm>
          <a:custGeom>
            <a:avLst/>
            <a:gdLst/>
            <a:ahLst/>
            <a:cxnLst/>
            <a:rect r="r" b="b" t="t" l="l"/>
            <a:pathLst>
              <a:path h="3436444" w="1193383">
                <a:moveTo>
                  <a:pt x="0" y="0"/>
                </a:moveTo>
                <a:lnTo>
                  <a:pt x="1193383" y="0"/>
                </a:lnTo>
                <a:lnTo>
                  <a:pt x="1193383" y="3436444"/>
                </a:lnTo>
                <a:lnTo>
                  <a:pt x="0" y="34364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4" id="34"/>
          <p:cNvSpPr txBox="true"/>
          <p:nvPr/>
        </p:nvSpPr>
        <p:spPr>
          <a:xfrm rot="0">
            <a:off x="1191623" y="6396140"/>
            <a:ext cx="4276151" cy="20250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39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Какво представляват белтъците?</a:t>
            </a:r>
          </a:p>
        </p:txBody>
      </p:sp>
      <p:sp>
        <p:nvSpPr>
          <p:cNvPr name="TextBox 35" id="35"/>
          <p:cNvSpPr txBox="true"/>
          <p:nvPr/>
        </p:nvSpPr>
        <p:spPr>
          <a:xfrm rot="-216105">
            <a:off x="3488670" y="1202798"/>
            <a:ext cx="11288914" cy="17081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000"/>
              </a:lnSpc>
              <a:spcBef>
                <a:spcPct val="0"/>
              </a:spcBef>
            </a:pPr>
            <a:r>
              <a:rPr lang="en-US" sz="10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Ключови въпроси: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7523746" y="6739039"/>
            <a:ext cx="3230729" cy="1339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59"/>
              </a:lnSpc>
            </a:pPr>
            <a:r>
              <a:rPr lang="en-US" sz="39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От какво са изградени?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3077969" y="6739039"/>
            <a:ext cx="3760669" cy="1339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59"/>
              </a:lnSpc>
            </a:pPr>
            <a:r>
              <a:rPr lang="en-US" sz="39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Как се синтезират?</a:t>
            </a:r>
          </a:p>
        </p:txBody>
      </p:sp>
      <p:grpSp>
        <p:nvGrpSpPr>
          <p:cNvPr name="Group 38" id="38"/>
          <p:cNvGrpSpPr/>
          <p:nvPr/>
        </p:nvGrpSpPr>
        <p:grpSpPr>
          <a:xfrm rot="0">
            <a:off x="15970864" y="-514350"/>
            <a:ext cx="3086100" cy="1543050"/>
            <a:chOff x="0" y="0"/>
            <a:chExt cx="812800" cy="4064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0" id="40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41" id="41"/>
          <p:cNvSpPr/>
          <p:nvPr/>
        </p:nvSpPr>
        <p:spPr>
          <a:xfrm flipH="false" flipV="false" rot="0">
            <a:off x="16083051" y="225076"/>
            <a:ext cx="2396945" cy="492463"/>
          </a:xfrm>
          <a:custGeom>
            <a:avLst/>
            <a:gdLst/>
            <a:ahLst/>
            <a:cxnLst/>
            <a:rect r="r" b="b" t="t" l="l"/>
            <a:pathLst>
              <a:path h="492463" w="2396945">
                <a:moveTo>
                  <a:pt x="0" y="0"/>
                </a:moveTo>
                <a:lnTo>
                  <a:pt x="2396946" y="0"/>
                </a:lnTo>
                <a:lnTo>
                  <a:pt x="2396946" y="492463"/>
                </a:lnTo>
                <a:lnTo>
                  <a:pt x="0" y="4924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5143500"/>
            <a:ext cx="8115300" cy="4491060"/>
            <a:chOff x="0" y="0"/>
            <a:chExt cx="2137363" cy="1182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137363" cy="1182831"/>
            </a:xfrm>
            <a:custGeom>
              <a:avLst/>
              <a:gdLst/>
              <a:ahLst/>
              <a:cxnLst/>
              <a:rect r="r" b="b" t="t" l="l"/>
              <a:pathLst>
                <a:path h="1182831" w="2137363">
                  <a:moveTo>
                    <a:pt x="0" y="0"/>
                  </a:moveTo>
                  <a:lnTo>
                    <a:pt x="2137363" y="0"/>
                  </a:lnTo>
                  <a:lnTo>
                    <a:pt x="2137363" y="1182831"/>
                  </a:lnTo>
                  <a:lnTo>
                    <a:pt x="0" y="118283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137363" cy="1220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-126220" y="-646214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7" y="0"/>
                </a:lnTo>
                <a:lnTo>
                  <a:pt x="3553407" y="3553407"/>
                </a:lnTo>
                <a:lnTo>
                  <a:pt x="0" y="35534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038225" y="1111422"/>
            <a:ext cx="8115300" cy="3756986"/>
            <a:chOff x="0" y="0"/>
            <a:chExt cx="2137363" cy="98949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37363" cy="989494"/>
            </a:xfrm>
            <a:custGeom>
              <a:avLst/>
              <a:gdLst/>
              <a:ahLst/>
              <a:cxnLst/>
              <a:rect r="r" b="b" t="t" l="l"/>
              <a:pathLst>
                <a:path h="989494" w="2137363">
                  <a:moveTo>
                    <a:pt x="0" y="0"/>
                  </a:moveTo>
                  <a:lnTo>
                    <a:pt x="2137363" y="0"/>
                  </a:lnTo>
                  <a:lnTo>
                    <a:pt x="2137363" y="989494"/>
                  </a:lnTo>
                  <a:lnTo>
                    <a:pt x="0" y="989494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137363" cy="10275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144000" y="-1292079"/>
            <a:ext cx="11345640" cy="11614001"/>
            <a:chOff x="0" y="0"/>
            <a:chExt cx="2988152" cy="3058831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988152" cy="3058832"/>
            </a:xfrm>
            <a:custGeom>
              <a:avLst/>
              <a:gdLst/>
              <a:ahLst/>
              <a:cxnLst/>
              <a:rect r="r" b="b" t="t" l="l"/>
              <a:pathLst>
                <a:path h="3058832" w="2988152">
                  <a:moveTo>
                    <a:pt x="0" y="0"/>
                  </a:moveTo>
                  <a:lnTo>
                    <a:pt x="2988152" y="0"/>
                  </a:lnTo>
                  <a:lnTo>
                    <a:pt x="2988152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988152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3149970" y="2536595"/>
            <a:ext cx="3970011" cy="1154948"/>
            <a:chOff x="0" y="0"/>
            <a:chExt cx="1045600" cy="30418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45600" cy="304184"/>
            </a:xfrm>
            <a:custGeom>
              <a:avLst/>
              <a:gdLst/>
              <a:ahLst/>
              <a:cxnLst/>
              <a:rect r="r" b="b" t="t" l="l"/>
              <a:pathLst>
                <a:path h="304184" w="1045600">
                  <a:moveTo>
                    <a:pt x="0" y="0"/>
                  </a:moveTo>
                  <a:lnTo>
                    <a:pt x="1045600" y="0"/>
                  </a:lnTo>
                  <a:lnTo>
                    <a:pt x="1045600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045600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2761754" y="4350050"/>
            <a:ext cx="4889908" cy="4854346"/>
            <a:chOff x="0" y="0"/>
            <a:chExt cx="6519878" cy="6472461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519878" cy="6472461"/>
            </a:xfrm>
            <a:custGeom>
              <a:avLst/>
              <a:gdLst/>
              <a:ahLst/>
              <a:cxnLst/>
              <a:rect r="r" b="b" t="t" l="l"/>
              <a:pathLst>
                <a:path h="6472461" w="6519878">
                  <a:moveTo>
                    <a:pt x="0" y="0"/>
                  </a:moveTo>
                  <a:lnTo>
                    <a:pt x="6519878" y="0"/>
                  </a:lnTo>
                  <a:lnTo>
                    <a:pt x="6519878" y="6472461"/>
                  </a:lnTo>
                  <a:lnTo>
                    <a:pt x="0" y="64724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7" id="17"/>
            <p:cNvSpPr/>
            <p:nvPr/>
          </p:nvSpPr>
          <p:spPr>
            <a:xfrm flipH="false" flipV="false" rot="-9038171">
              <a:off x="1995230" y="1221318"/>
              <a:ext cx="960997" cy="585334"/>
            </a:xfrm>
            <a:custGeom>
              <a:avLst/>
              <a:gdLst/>
              <a:ahLst/>
              <a:cxnLst/>
              <a:rect r="r" b="b" t="t" l="l"/>
              <a:pathLst>
                <a:path h="585334" w="960997">
                  <a:moveTo>
                    <a:pt x="0" y="0"/>
                  </a:moveTo>
                  <a:lnTo>
                    <a:pt x="960997" y="0"/>
                  </a:lnTo>
                  <a:lnTo>
                    <a:pt x="960997" y="585334"/>
                  </a:lnTo>
                  <a:lnTo>
                    <a:pt x="0" y="5853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8" id="18"/>
            <p:cNvSpPr/>
            <p:nvPr/>
          </p:nvSpPr>
          <p:spPr>
            <a:xfrm flipH="false" flipV="false" rot="-3834424">
              <a:off x="2469406" y="1781568"/>
              <a:ext cx="960997" cy="585334"/>
            </a:xfrm>
            <a:custGeom>
              <a:avLst/>
              <a:gdLst/>
              <a:ahLst/>
              <a:cxnLst/>
              <a:rect r="r" b="b" t="t" l="l"/>
              <a:pathLst>
                <a:path h="585334" w="960997">
                  <a:moveTo>
                    <a:pt x="0" y="0"/>
                  </a:moveTo>
                  <a:lnTo>
                    <a:pt x="960996" y="0"/>
                  </a:lnTo>
                  <a:lnTo>
                    <a:pt x="960996" y="585334"/>
                  </a:lnTo>
                  <a:lnTo>
                    <a:pt x="0" y="5853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-1688567">
              <a:off x="2099914" y="2317194"/>
              <a:ext cx="960997" cy="585334"/>
            </a:xfrm>
            <a:custGeom>
              <a:avLst/>
              <a:gdLst/>
              <a:ahLst/>
              <a:cxnLst/>
              <a:rect r="r" b="b" t="t" l="l"/>
              <a:pathLst>
                <a:path h="585334" w="960997">
                  <a:moveTo>
                    <a:pt x="0" y="0"/>
                  </a:moveTo>
                  <a:lnTo>
                    <a:pt x="960996" y="0"/>
                  </a:lnTo>
                  <a:lnTo>
                    <a:pt x="960996" y="585335"/>
                  </a:lnTo>
                  <a:lnTo>
                    <a:pt x="0" y="5853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3608750">
              <a:off x="1197969" y="2317194"/>
              <a:ext cx="960997" cy="585334"/>
            </a:xfrm>
            <a:custGeom>
              <a:avLst/>
              <a:gdLst/>
              <a:ahLst/>
              <a:cxnLst/>
              <a:rect r="r" b="b" t="t" l="l"/>
              <a:pathLst>
                <a:path h="585334" w="960997">
                  <a:moveTo>
                    <a:pt x="0" y="0"/>
                  </a:moveTo>
                  <a:lnTo>
                    <a:pt x="960996" y="0"/>
                  </a:lnTo>
                  <a:lnTo>
                    <a:pt x="960996" y="585335"/>
                  </a:lnTo>
                  <a:lnTo>
                    <a:pt x="0" y="5853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9405457">
              <a:off x="1266243" y="1512085"/>
              <a:ext cx="960997" cy="585334"/>
            </a:xfrm>
            <a:custGeom>
              <a:avLst/>
              <a:gdLst/>
              <a:ahLst/>
              <a:cxnLst/>
              <a:rect r="r" b="b" t="t" l="l"/>
              <a:pathLst>
                <a:path h="585334" w="960997">
                  <a:moveTo>
                    <a:pt x="0" y="0"/>
                  </a:moveTo>
                  <a:lnTo>
                    <a:pt x="960997" y="0"/>
                  </a:lnTo>
                  <a:lnTo>
                    <a:pt x="960997" y="585334"/>
                  </a:lnTo>
                  <a:lnTo>
                    <a:pt x="0" y="5853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1465328" y="1513985"/>
              <a:ext cx="1676818" cy="1426820"/>
            </a:xfrm>
            <a:custGeom>
              <a:avLst/>
              <a:gdLst/>
              <a:ahLst/>
              <a:cxnLst/>
              <a:rect r="r" b="b" t="t" l="l"/>
              <a:pathLst>
                <a:path h="1426820" w="1676818">
                  <a:moveTo>
                    <a:pt x="0" y="0"/>
                  </a:moveTo>
                  <a:lnTo>
                    <a:pt x="1676818" y="0"/>
                  </a:lnTo>
                  <a:lnTo>
                    <a:pt x="1676818" y="1426820"/>
                  </a:lnTo>
                  <a:lnTo>
                    <a:pt x="0" y="14268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632857">
              <a:off x="4057194" y="3164057"/>
              <a:ext cx="1293836" cy="1253845"/>
            </a:xfrm>
            <a:custGeom>
              <a:avLst/>
              <a:gdLst/>
              <a:ahLst/>
              <a:cxnLst/>
              <a:rect r="r" b="b" t="t" l="l"/>
              <a:pathLst>
                <a:path h="1253845" w="1293836">
                  <a:moveTo>
                    <a:pt x="0" y="0"/>
                  </a:moveTo>
                  <a:lnTo>
                    <a:pt x="1293836" y="0"/>
                  </a:lnTo>
                  <a:lnTo>
                    <a:pt x="1293836" y="1253845"/>
                  </a:lnTo>
                  <a:lnTo>
                    <a:pt x="0" y="12538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4" id="24"/>
            <p:cNvSpPr/>
            <p:nvPr/>
          </p:nvSpPr>
          <p:spPr>
            <a:xfrm flipH="false" flipV="false" rot="7314160">
              <a:off x="1049518" y="4554829"/>
              <a:ext cx="445765" cy="679143"/>
            </a:xfrm>
            <a:custGeom>
              <a:avLst/>
              <a:gdLst/>
              <a:ahLst/>
              <a:cxnLst/>
              <a:rect r="r" b="b" t="t" l="l"/>
              <a:pathLst>
                <a:path h="679143" w="445765">
                  <a:moveTo>
                    <a:pt x="0" y="0"/>
                  </a:moveTo>
                  <a:lnTo>
                    <a:pt x="445765" y="0"/>
                  </a:lnTo>
                  <a:lnTo>
                    <a:pt x="445765" y="679143"/>
                  </a:lnTo>
                  <a:lnTo>
                    <a:pt x="0" y="6791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5" id="25"/>
            <p:cNvSpPr/>
            <p:nvPr/>
          </p:nvSpPr>
          <p:spPr>
            <a:xfrm flipH="false" flipV="false" rot="3985100">
              <a:off x="3601577" y="5087652"/>
              <a:ext cx="445765" cy="679143"/>
            </a:xfrm>
            <a:custGeom>
              <a:avLst/>
              <a:gdLst/>
              <a:ahLst/>
              <a:cxnLst/>
              <a:rect r="r" b="b" t="t" l="l"/>
              <a:pathLst>
                <a:path h="679143" w="445765">
                  <a:moveTo>
                    <a:pt x="0" y="0"/>
                  </a:moveTo>
                  <a:lnTo>
                    <a:pt x="445765" y="0"/>
                  </a:lnTo>
                  <a:lnTo>
                    <a:pt x="445765" y="679143"/>
                  </a:lnTo>
                  <a:lnTo>
                    <a:pt x="0" y="6791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6" id="26"/>
            <p:cNvSpPr/>
            <p:nvPr/>
          </p:nvSpPr>
          <p:spPr>
            <a:xfrm flipH="false" flipV="false" rot="-4342218">
              <a:off x="4393083" y="1174413"/>
              <a:ext cx="445765" cy="679143"/>
            </a:xfrm>
            <a:custGeom>
              <a:avLst/>
              <a:gdLst/>
              <a:ahLst/>
              <a:cxnLst/>
              <a:rect r="r" b="b" t="t" l="l"/>
              <a:pathLst>
                <a:path h="679143" w="445765">
                  <a:moveTo>
                    <a:pt x="0" y="0"/>
                  </a:moveTo>
                  <a:lnTo>
                    <a:pt x="445765" y="0"/>
                  </a:lnTo>
                  <a:lnTo>
                    <a:pt x="445765" y="679144"/>
                  </a:lnTo>
                  <a:lnTo>
                    <a:pt x="0" y="6791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7" id="27"/>
            <p:cNvSpPr/>
            <p:nvPr/>
          </p:nvSpPr>
          <p:spPr>
            <a:xfrm flipH="false" flipV="false" rot="0">
              <a:off x="4704112" y="2266938"/>
              <a:ext cx="522794" cy="493328"/>
            </a:xfrm>
            <a:custGeom>
              <a:avLst/>
              <a:gdLst/>
              <a:ahLst/>
              <a:cxnLst/>
              <a:rect r="r" b="b" t="t" l="l"/>
              <a:pathLst>
                <a:path h="493328" w="522794">
                  <a:moveTo>
                    <a:pt x="0" y="0"/>
                  </a:moveTo>
                  <a:lnTo>
                    <a:pt x="522794" y="0"/>
                  </a:lnTo>
                  <a:lnTo>
                    <a:pt x="522794" y="493328"/>
                  </a:lnTo>
                  <a:lnTo>
                    <a:pt x="0" y="4933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8" id="28"/>
            <p:cNvSpPr/>
            <p:nvPr/>
          </p:nvSpPr>
          <p:spPr>
            <a:xfrm flipH="false" flipV="false" rot="0">
              <a:off x="685417" y="3094565"/>
              <a:ext cx="522794" cy="493328"/>
            </a:xfrm>
            <a:custGeom>
              <a:avLst/>
              <a:gdLst/>
              <a:ahLst/>
              <a:cxnLst/>
              <a:rect r="r" b="b" t="t" l="l"/>
              <a:pathLst>
                <a:path h="493328" w="522794">
                  <a:moveTo>
                    <a:pt x="0" y="0"/>
                  </a:moveTo>
                  <a:lnTo>
                    <a:pt x="522794" y="0"/>
                  </a:lnTo>
                  <a:lnTo>
                    <a:pt x="522794" y="493328"/>
                  </a:lnTo>
                  <a:lnTo>
                    <a:pt x="0" y="4933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9" id="29"/>
            <p:cNvSpPr/>
            <p:nvPr/>
          </p:nvSpPr>
          <p:spPr>
            <a:xfrm flipH="false" flipV="false" rot="7049015">
              <a:off x="5410679" y="1787905"/>
              <a:ext cx="434177" cy="777842"/>
            </a:xfrm>
            <a:custGeom>
              <a:avLst/>
              <a:gdLst/>
              <a:ahLst/>
              <a:cxnLst/>
              <a:rect r="r" b="b" t="t" l="l"/>
              <a:pathLst>
                <a:path h="777842" w="434177">
                  <a:moveTo>
                    <a:pt x="0" y="0"/>
                  </a:moveTo>
                  <a:lnTo>
                    <a:pt x="434177" y="0"/>
                  </a:lnTo>
                  <a:lnTo>
                    <a:pt x="434177" y="777842"/>
                  </a:lnTo>
                  <a:lnTo>
                    <a:pt x="0" y="7778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0" id="30"/>
            <p:cNvSpPr/>
            <p:nvPr/>
          </p:nvSpPr>
          <p:spPr>
            <a:xfrm flipH="false" flipV="false" rot="-7755442">
              <a:off x="5271475" y="4408671"/>
              <a:ext cx="366768" cy="657076"/>
            </a:xfrm>
            <a:custGeom>
              <a:avLst/>
              <a:gdLst/>
              <a:ahLst/>
              <a:cxnLst/>
              <a:rect r="r" b="b" t="t" l="l"/>
              <a:pathLst>
                <a:path h="657076" w="366768">
                  <a:moveTo>
                    <a:pt x="0" y="0"/>
                  </a:moveTo>
                  <a:lnTo>
                    <a:pt x="366768" y="0"/>
                  </a:lnTo>
                  <a:lnTo>
                    <a:pt x="366768" y="657076"/>
                  </a:lnTo>
                  <a:lnTo>
                    <a:pt x="0" y="65707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1" id="31"/>
            <p:cNvSpPr/>
            <p:nvPr/>
          </p:nvSpPr>
          <p:spPr>
            <a:xfrm flipH="false" flipV="false" rot="-2503886">
              <a:off x="2117059" y="4704864"/>
              <a:ext cx="426721" cy="764483"/>
            </a:xfrm>
            <a:custGeom>
              <a:avLst/>
              <a:gdLst/>
              <a:ahLst/>
              <a:cxnLst/>
              <a:rect r="r" b="b" t="t" l="l"/>
              <a:pathLst>
                <a:path h="764483" w="426721">
                  <a:moveTo>
                    <a:pt x="0" y="0"/>
                  </a:moveTo>
                  <a:lnTo>
                    <a:pt x="426721" y="0"/>
                  </a:lnTo>
                  <a:lnTo>
                    <a:pt x="426721" y="764484"/>
                  </a:lnTo>
                  <a:lnTo>
                    <a:pt x="0" y="7644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2" id="32"/>
            <p:cNvSpPr/>
            <p:nvPr/>
          </p:nvSpPr>
          <p:spPr>
            <a:xfrm flipH="false" flipV="false" rot="5713650">
              <a:off x="1999475" y="398798"/>
              <a:ext cx="344020" cy="616322"/>
            </a:xfrm>
            <a:custGeom>
              <a:avLst/>
              <a:gdLst/>
              <a:ahLst/>
              <a:cxnLst/>
              <a:rect r="r" b="b" t="t" l="l"/>
              <a:pathLst>
                <a:path h="616322" w="344020">
                  <a:moveTo>
                    <a:pt x="0" y="0"/>
                  </a:moveTo>
                  <a:lnTo>
                    <a:pt x="344020" y="0"/>
                  </a:lnTo>
                  <a:lnTo>
                    <a:pt x="344020" y="616322"/>
                  </a:lnTo>
                  <a:lnTo>
                    <a:pt x="0" y="6163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3" id="33"/>
            <p:cNvSpPr/>
            <p:nvPr/>
          </p:nvSpPr>
          <p:spPr>
            <a:xfrm flipH="false" flipV="false" rot="-6048899">
              <a:off x="3224010" y="687177"/>
              <a:ext cx="672255" cy="672255"/>
            </a:xfrm>
            <a:custGeom>
              <a:avLst/>
              <a:gdLst/>
              <a:ahLst/>
              <a:cxnLst/>
              <a:rect r="r" b="b" t="t" l="l"/>
              <a:pathLst>
                <a:path h="672255" w="672255">
                  <a:moveTo>
                    <a:pt x="0" y="0"/>
                  </a:moveTo>
                  <a:lnTo>
                    <a:pt x="672255" y="0"/>
                  </a:lnTo>
                  <a:lnTo>
                    <a:pt x="672255" y="672255"/>
                  </a:lnTo>
                  <a:lnTo>
                    <a:pt x="0" y="6722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4" id="34"/>
            <p:cNvSpPr/>
            <p:nvPr/>
          </p:nvSpPr>
          <p:spPr>
            <a:xfrm flipH="false" flipV="false" rot="10529493">
              <a:off x="2701877" y="3689676"/>
              <a:ext cx="672255" cy="672255"/>
            </a:xfrm>
            <a:custGeom>
              <a:avLst/>
              <a:gdLst/>
              <a:ahLst/>
              <a:cxnLst/>
              <a:rect r="r" b="b" t="t" l="l"/>
              <a:pathLst>
                <a:path h="672255" w="672255">
                  <a:moveTo>
                    <a:pt x="0" y="0"/>
                  </a:moveTo>
                  <a:lnTo>
                    <a:pt x="672255" y="0"/>
                  </a:lnTo>
                  <a:lnTo>
                    <a:pt x="672255" y="672255"/>
                  </a:lnTo>
                  <a:lnTo>
                    <a:pt x="0" y="6722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5" id="35"/>
            <p:cNvSpPr/>
            <p:nvPr/>
          </p:nvSpPr>
          <p:spPr>
            <a:xfrm flipH="false" flipV="false" rot="0">
              <a:off x="5107800" y="2831445"/>
              <a:ext cx="156819" cy="147980"/>
            </a:xfrm>
            <a:custGeom>
              <a:avLst/>
              <a:gdLst/>
              <a:ahLst/>
              <a:cxnLst/>
              <a:rect r="r" b="b" t="t" l="l"/>
              <a:pathLst>
                <a:path h="147980" w="156819">
                  <a:moveTo>
                    <a:pt x="0" y="0"/>
                  </a:moveTo>
                  <a:lnTo>
                    <a:pt x="156820" y="0"/>
                  </a:lnTo>
                  <a:lnTo>
                    <a:pt x="156820" y="147980"/>
                  </a:lnTo>
                  <a:lnTo>
                    <a:pt x="0" y="1479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6" id="36"/>
            <p:cNvSpPr/>
            <p:nvPr/>
          </p:nvSpPr>
          <p:spPr>
            <a:xfrm flipH="false" flipV="false" rot="0">
              <a:off x="1692115" y="3990626"/>
              <a:ext cx="156819" cy="147980"/>
            </a:xfrm>
            <a:custGeom>
              <a:avLst/>
              <a:gdLst/>
              <a:ahLst/>
              <a:cxnLst/>
              <a:rect r="r" b="b" t="t" l="l"/>
              <a:pathLst>
                <a:path h="147980" w="156819">
                  <a:moveTo>
                    <a:pt x="0" y="0"/>
                  </a:moveTo>
                  <a:lnTo>
                    <a:pt x="156819" y="0"/>
                  </a:lnTo>
                  <a:lnTo>
                    <a:pt x="156819" y="147980"/>
                  </a:lnTo>
                  <a:lnTo>
                    <a:pt x="0" y="1479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7" id="37"/>
            <p:cNvSpPr/>
            <p:nvPr/>
          </p:nvSpPr>
          <p:spPr>
            <a:xfrm flipH="false" flipV="false" rot="0">
              <a:off x="3181529" y="1342542"/>
              <a:ext cx="156819" cy="147980"/>
            </a:xfrm>
            <a:custGeom>
              <a:avLst/>
              <a:gdLst/>
              <a:ahLst/>
              <a:cxnLst/>
              <a:rect r="r" b="b" t="t" l="l"/>
              <a:pathLst>
                <a:path h="147980" w="156819">
                  <a:moveTo>
                    <a:pt x="0" y="0"/>
                  </a:moveTo>
                  <a:lnTo>
                    <a:pt x="156820" y="0"/>
                  </a:lnTo>
                  <a:lnTo>
                    <a:pt x="156820" y="147981"/>
                  </a:lnTo>
                  <a:lnTo>
                    <a:pt x="0" y="1479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8" id="38"/>
            <p:cNvSpPr/>
            <p:nvPr/>
          </p:nvSpPr>
          <p:spPr>
            <a:xfrm flipH="false" flipV="false" rot="0">
              <a:off x="5226906" y="3049015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9" id="39"/>
            <p:cNvSpPr/>
            <p:nvPr/>
          </p:nvSpPr>
          <p:spPr>
            <a:xfrm flipH="false" flipV="false" rot="0">
              <a:off x="4958821" y="2814335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2" y="0"/>
                  </a:lnTo>
                  <a:lnTo>
                    <a:pt x="96542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0" id="40"/>
            <p:cNvSpPr/>
            <p:nvPr/>
          </p:nvSpPr>
          <p:spPr>
            <a:xfrm flipH="false" flipV="false" rot="0">
              <a:off x="4224839" y="4737209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1" id="41"/>
            <p:cNvSpPr/>
            <p:nvPr/>
          </p:nvSpPr>
          <p:spPr>
            <a:xfrm flipH="false" flipV="false" rot="0">
              <a:off x="3953365" y="4659828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2" id="42"/>
            <p:cNvSpPr/>
            <p:nvPr/>
          </p:nvSpPr>
          <p:spPr>
            <a:xfrm flipH="false" flipV="false" rot="0">
              <a:off x="1913453" y="4019066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3" id="43"/>
            <p:cNvSpPr/>
            <p:nvPr/>
          </p:nvSpPr>
          <p:spPr>
            <a:xfrm flipH="false" flipV="false" rot="0">
              <a:off x="1465328" y="3899527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099"/>
                  </a:lnTo>
                  <a:lnTo>
                    <a:pt x="0" y="9109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4" id="44"/>
            <p:cNvSpPr/>
            <p:nvPr/>
          </p:nvSpPr>
          <p:spPr>
            <a:xfrm flipH="false" flipV="false" rot="0">
              <a:off x="3724872" y="2634485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5" id="45"/>
            <p:cNvSpPr/>
            <p:nvPr/>
          </p:nvSpPr>
          <p:spPr>
            <a:xfrm flipH="false" flipV="false" rot="0">
              <a:off x="2676495" y="416488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6" id="46"/>
            <p:cNvSpPr/>
            <p:nvPr/>
          </p:nvSpPr>
          <p:spPr>
            <a:xfrm flipH="false" flipV="false" rot="0">
              <a:off x="898543" y="2472756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7" id="47"/>
            <p:cNvSpPr/>
            <p:nvPr/>
          </p:nvSpPr>
          <p:spPr>
            <a:xfrm flipH="false" flipV="false" rot="0">
              <a:off x="1523895" y="1342542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8" id="48"/>
            <p:cNvSpPr/>
            <p:nvPr/>
          </p:nvSpPr>
          <p:spPr>
            <a:xfrm flipH="false" flipV="false" rot="0">
              <a:off x="2009994" y="5767340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49" id="49"/>
          <p:cNvGrpSpPr/>
          <p:nvPr/>
        </p:nvGrpSpPr>
        <p:grpSpPr>
          <a:xfrm rot="0">
            <a:off x="14816820" y="5114925"/>
            <a:ext cx="641400" cy="641400"/>
            <a:chOff x="0" y="0"/>
            <a:chExt cx="812800" cy="812800"/>
          </a:xfrm>
        </p:grpSpPr>
        <p:sp>
          <p:nvSpPr>
            <p:cNvPr name="Freeform 50" id="5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51" id="5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52" id="52"/>
          <p:cNvSpPr/>
          <p:nvPr/>
        </p:nvSpPr>
        <p:spPr>
          <a:xfrm flipH="true" flipV="true">
            <a:off x="15134976" y="3682018"/>
            <a:ext cx="2544" cy="1432907"/>
          </a:xfrm>
          <a:prstGeom prst="line">
            <a:avLst/>
          </a:prstGeom>
          <a:ln cap="flat" w="13335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3" id="53"/>
          <p:cNvGrpSpPr/>
          <p:nvPr/>
        </p:nvGrpSpPr>
        <p:grpSpPr>
          <a:xfrm rot="0">
            <a:off x="10306143" y="2472374"/>
            <a:ext cx="554575" cy="554575"/>
            <a:chOff x="0" y="0"/>
            <a:chExt cx="812800" cy="812800"/>
          </a:xfrm>
        </p:grpSpPr>
        <p:sp>
          <p:nvSpPr>
            <p:cNvPr name="Freeform 54" id="5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5" id="5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6" id="56"/>
          <p:cNvGrpSpPr/>
          <p:nvPr/>
        </p:nvGrpSpPr>
        <p:grpSpPr>
          <a:xfrm rot="0">
            <a:off x="10768060" y="1917799"/>
            <a:ext cx="554575" cy="554575"/>
            <a:chOff x="0" y="0"/>
            <a:chExt cx="812800" cy="812800"/>
          </a:xfrm>
        </p:grpSpPr>
        <p:sp>
          <p:nvSpPr>
            <p:cNvPr name="Freeform 57" id="5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8" id="5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9" id="59"/>
          <p:cNvGrpSpPr/>
          <p:nvPr/>
        </p:nvGrpSpPr>
        <p:grpSpPr>
          <a:xfrm rot="0">
            <a:off x="10174704" y="3240901"/>
            <a:ext cx="554575" cy="554575"/>
            <a:chOff x="0" y="0"/>
            <a:chExt cx="812800" cy="812800"/>
          </a:xfrm>
        </p:grpSpPr>
        <p:sp>
          <p:nvSpPr>
            <p:cNvPr name="Freeform 60" id="6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2B4BE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61" id="6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2" id="62"/>
          <p:cNvGrpSpPr/>
          <p:nvPr/>
        </p:nvGrpSpPr>
        <p:grpSpPr>
          <a:xfrm rot="0">
            <a:off x="10729279" y="3795475"/>
            <a:ext cx="554575" cy="554575"/>
            <a:chOff x="0" y="0"/>
            <a:chExt cx="812800" cy="812800"/>
          </a:xfrm>
        </p:grpSpPr>
        <p:sp>
          <p:nvSpPr>
            <p:cNvPr name="Freeform 63" id="6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64" id="6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5" id="65"/>
          <p:cNvGrpSpPr/>
          <p:nvPr/>
        </p:nvGrpSpPr>
        <p:grpSpPr>
          <a:xfrm rot="0">
            <a:off x="10306143" y="4514921"/>
            <a:ext cx="554575" cy="554575"/>
            <a:chOff x="0" y="0"/>
            <a:chExt cx="812800" cy="812800"/>
          </a:xfrm>
        </p:grpSpPr>
        <p:sp>
          <p:nvSpPr>
            <p:cNvPr name="Freeform 66" id="6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67" id="6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8" id="68"/>
          <p:cNvGrpSpPr/>
          <p:nvPr/>
        </p:nvGrpSpPr>
        <p:grpSpPr>
          <a:xfrm rot="0">
            <a:off x="9751568" y="5069496"/>
            <a:ext cx="554575" cy="554575"/>
            <a:chOff x="0" y="0"/>
            <a:chExt cx="812800" cy="812800"/>
          </a:xfrm>
        </p:grpSpPr>
        <p:sp>
          <p:nvSpPr>
            <p:cNvPr name="Freeform 69" id="6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70" id="7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1" id="71"/>
          <p:cNvGrpSpPr/>
          <p:nvPr/>
        </p:nvGrpSpPr>
        <p:grpSpPr>
          <a:xfrm rot="0">
            <a:off x="11283854" y="1293028"/>
            <a:ext cx="554575" cy="554575"/>
            <a:chOff x="0" y="0"/>
            <a:chExt cx="812800" cy="812800"/>
          </a:xfrm>
        </p:grpSpPr>
        <p:sp>
          <p:nvSpPr>
            <p:cNvPr name="Freeform 72" id="7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73" id="7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74" id="74"/>
          <p:cNvSpPr/>
          <p:nvPr/>
        </p:nvSpPr>
        <p:spPr>
          <a:xfrm flipV="true">
            <a:off x="11221886" y="1784153"/>
            <a:ext cx="162717" cy="197096"/>
          </a:xfrm>
          <a:prstGeom prst="line">
            <a:avLst/>
          </a:prstGeom>
          <a:ln cap="flat" w="762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5" id="75"/>
          <p:cNvSpPr/>
          <p:nvPr/>
        </p:nvSpPr>
        <p:spPr>
          <a:xfrm flipV="true">
            <a:off x="10760898" y="2408153"/>
            <a:ext cx="106982" cy="128442"/>
          </a:xfrm>
          <a:prstGeom prst="line">
            <a:avLst/>
          </a:prstGeom>
          <a:ln cap="flat" w="762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6" id="76"/>
          <p:cNvSpPr/>
          <p:nvPr/>
        </p:nvSpPr>
        <p:spPr>
          <a:xfrm flipV="true">
            <a:off x="10498744" y="3023024"/>
            <a:ext cx="37934" cy="221801"/>
          </a:xfrm>
          <a:prstGeom prst="line">
            <a:avLst/>
          </a:prstGeom>
          <a:ln cap="flat" w="762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7" id="77"/>
          <p:cNvSpPr/>
          <p:nvPr/>
        </p:nvSpPr>
        <p:spPr>
          <a:xfrm flipH="true" flipV="true">
            <a:off x="10648064" y="3714260"/>
            <a:ext cx="162431" cy="162431"/>
          </a:xfrm>
          <a:prstGeom prst="line">
            <a:avLst/>
          </a:prstGeom>
          <a:ln cap="flat" w="762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8" id="78"/>
          <p:cNvSpPr/>
          <p:nvPr/>
        </p:nvSpPr>
        <p:spPr>
          <a:xfrm flipV="true">
            <a:off x="10724027" y="4311814"/>
            <a:ext cx="141944" cy="241343"/>
          </a:xfrm>
          <a:prstGeom prst="line">
            <a:avLst/>
          </a:prstGeom>
          <a:ln cap="flat" w="762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9" id="79"/>
          <p:cNvSpPr/>
          <p:nvPr/>
        </p:nvSpPr>
        <p:spPr>
          <a:xfrm flipH="true">
            <a:off x="10224927" y="4988280"/>
            <a:ext cx="162431" cy="162431"/>
          </a:xfrm>
          <a:prstGeom prst="line">
            <a:avLst/>
          </a:prstGeom>
          <a:ln cap="flat" w="762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0" id="80"/>
          <p:cNvGrpSpPr/>
          <p:nvPr/>
        </p:nvGrpSpPr>
        <p:grpSpPr>
          <a:xfrm rot="0">
            <a:off x="9453340" y="992841"/>
            <a:ext cx="2714310" cy="4854788"/>
            <a:chOff x="0" y="0"/>
            <a:chExt cx="714880" cy="1278627"/>
          </a:xfrm>
        </p:grpSpPr>
        <p:sp>
          <p:nvSpPr>
            <p:cNvPr name="Freeform 81" id="81"/>
            <p:cNvSpPr/>
            <p:nvPr/>
          </p:nvSpPr>
          <p:spPr>
            <a:xfrm flipH="false" flipV="false" rot="0">
              <a:off x="0" y="0"/>
              <a:ext cx="714880" cy="1278627"/>
            </a:xfrm>
            <a:custGeom>
              <a:avLst/>
              <a:gdLst/>
              <a:ahLst/>
              <a:cxnLst/>
              <a:rect r="r" b="b" t="t" l="l"/>
              <a:pathLst>
                <a:path h="1278627" w="714880">
                  <a:moveTo>
                    <a:pt x="0" y="0"/>
                  </a:moveTo>
                  <a:lnTo>
                    <a:pt x="714880" y="0"/>
                  </a:lnTo>
                  <a:lnTo>
                    <a:pt x="714880" y="1278627"/>
                  </a:lnTo>
                  <a:lnTo>
                    <a:pt x="0" y="12786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82" id="82"/>
            <p:cNvSpPr txBox="true"/>
            <p:nvPr/>
          </p:nvSpPr>
          <p:spPr>
            <a:xfrm>
              <a:off x="0" y="-38100"/>
              <a:ext cx="714880" cy="131672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3" id="83"/>
          <p:cNvGrpSpPr/>
          <p:nvPr/>
        </p:nvGrpSpPr>
        <p:grpSpPr>
          <a:xfrm rot="0">
            <a:off x="13149970" y="992841"/>
            <a:ext cx="3970011" cy="1154948"/>
            <a:chOff x="0" y="0"/>
            <a:chExt cx="1045600" cy="304184"/>
          </a:xfrm>
        </p:grpSpPr>
        <p:sp>
          <p:nvSpPr>
            <p:cNvPr name="Freeform 84" id="84"/>
            <p:cNvSpPr/>
            <p:nvPr/>
          </p:nvSpPr>
          <p:spPr>
            <a:xfrm flipH="false" flipV="false" rot="0">
              <a:off x="0" y="0"/>
              <a:ext cx="1045600" cy="304184"/>
            </a:xfrm>
            <a:custGeom>
              <a:avLst/>
              <a:gdLst/>
              <a:ahLst/>
              <a:cxnLst/>
              <a:rect r="r" b="b" t="t" l="l"/>
              <a:pathLst>
                <a:path h="304184" w="1045600">
                  <a:moveTo>
                    <a:pt x="0" y="0"/>
                  </a:moveTo>
                  <a:lnTo>
                    <a:pt x="1045600" y="0"/>
                  </a:lnTo>
                  <a:lnTo>
                    <a:pt x="1045600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053264"/>
              </a:solidFill>
              <a:prstDash val="solid"/>
              <a:miter/>
            </a:ln>
          </p:spPr>
        </p:sp>
        <p:sp>
          <p:nvSpPr>
            <p:cNvPr name="TextBox 85" id="85"/>
            <p:cNvSpPr txBox="true"/>
            <p:nvPr/>
          </p:nvSpPr>
          <p:spPr>
            <a:xfrm>
              <a:off x="0" y="-38100"/>
              <a:ext cx="1045600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86" id="86"/>
          <p:cNvSpPr/>
          <p:nvPr/>
        </p:nvSpPr>
        <p:spPr>
          <a:xfrm flipH="true">
            <a:off x="12152154" y="1570316"/>
            <a:ext cx="997817" cy="0"/>
          </a:xfrm>
          <a:prstGeom prst="line">
            <a:avLst/>
          </a:prstGeom>
          <a:ln cap="flat" w="13335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7" id="87"/>
          <p:cNvSpPr txBox="true"/>
          <p:nvPr/>
        </p:nvSpPr>
        <p:spPr>
          <a:xfrm rot="0">
            <a:off x="1141818" y="5958057"/>
            <a:ext cx="7860490" cy="2795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GilamBG 4"/>
                <a:ea typeface="GilamBG 4"/>
                <a:cs typeface="GilamBG 4"/>
                <a:sym typeface="GilamBG 4"/>
              </a:rPr>
              <a:t>Белтъците са низ от аминокиселини, които се свързват една с друга в клетъчните рибозоми.</a:t>
            </a: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GilamBG 4"/>
                <a:ea typeface="GilamBG 4"/>
                <a:cs typeface="GilamBG 4"/>
                <a:sym typeface="GilamBG 4"/>
              </a:rPr>
              <a:t>Рибозомите могат да се разглеждат като „фабрики за протеини“.</a:t>
            </a:r>
          </a:p>
        </p:txBody>
      </p:sp>
      <p:sp>
        <p:nvSpPr>
          <p:cNvPr name="TextBox 88" id="88"/>
          <p:cNvSpPr txBox="true"/>
          <p:nvPr/>
        </p:nvSpPr>
        <p:spPr>
          <a:xfrm rot="0">
            <a:off x="1552575" y="1292705"/>
            <a:ext cx="7038975" cy="3124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99"/>
              </a:lnSpc>
              <a:spcBef>
                <a:spcPct val="0"/>
              </a:spcBef>
            </a:pPr>
            <a:r>
              <a:rPr lang="en-US" sz="5999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Какво представляват белтъците?</a:t>
            </a:r>
          </a:p>
        </p:txBody>
      </p:sp>
      <p:sp>
        <p:nvSpPr>
          <p:cNvPr name="TextBox 89" id="89"/>
          <p:cNvSpPr txBox="true"/>
          <p:nvPr/>
        </p:nvSpPr>
        <p:spPr>
          <a:xfrm rot="0">
            <a:off x="13291300" y="2629882"/>
            <a:ext cx="3687352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рибозома</a:t>
            </a:r>
          </a:p>
        </p:txBody>
      </p:sp>
      <p:sp>
        <p:nvSpPr>
          <p:cNvPr name="TextBox 90" id="90"/>
          <p:cNvSpPr txBox="true"/>
          <p:nvPr/>
        </p:nvSpPr>
        <p:spPr>
          <a:xfrm rot="0">
            <a:off x="13291300" y="1086128"/>
            <a:ext cx="3687352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белтък</a:t>
            </a:r>
          </a:p>
        </p:txBody>
      </p:sp>
      <p:grpSp>
        <p:nvGrpSpPr>
          <p:cNvPr name="Group 91" id="91"/>
          <p:cNvGrpSpPr/>
          <p:nvPr/>
        </p:nvGrpSpPr>
        <p:grpSpPr>
          <a:xfrm rot="0">
            <a:off x="16009043" y="9258300"/>
            <a:ext cx="3086100" cy="1543050"/>
            <a:chOff x="0" y="0"/>
            <a:chExt cx="4114800" cy="2057400"/>
          </a:xfrm>
        </p:grpSpPr>
        <p:grpSp>
          <p:nvGrpSpPr>
            <p:cNvPr name="Group 92" id="92"/>
            <p:cNvGrpSpPr/>
            <p:nvPr/>
          </p:nvGrpSpPr>
          <p:grpSpPr>
            <a:xfrm rot="0">
              <a:off x="0" y="0"/>
              <a:ext cx="4114800" cy="2057400"/>
              <a:chOff x="0" y="0"/>
              <a:chExt cx="812800" cy="406400"/>
            </a:xfrm>
          </p:grpSpPr>
          <p:sp>
            <p:nvSpPr>
              <p:cNvPr name="Freeform 93" id="93"/>
              <p:cNvSpPr/>
              <p:nvPr/>
            </p:nvSpPr>
            <p:spPr>
              <a:xfrm flipH="false" flipV="false" rot="0">
                <a:off x="0" y="0"/>
                <a:ext cx="812800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812800">
                    <a:moveTo>
                      <a:pt x="609600" y="0"/>
                    </a:moveTo>
                    <a:lnTo>
                      <a:pt x="203200" y="0"/>
                    </a:lnTo>
                    <a:lnTo>
                      <a:pt x="0" y="203200"/>
                    </a:lnTo>
                    <a:lnTo>
                      <a:pt x="203200" y="406400"/>
                    </a:lnTo>
                    <a:lnTo>
                      <a:pt x="609600" y="406400"/>
                    </a:lnTo>
                    <a:lnTo>
                      <a:pt x="812800" y="203200"/>
                    </a:lnTo>
                    <a:lnTo>
                      <a:pt x="60960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4" id="94"/>
              <p:cNvSpPr txBox="true"/>
              <p:nvPr/>
            </p:nvSpPr>
            <p:spPr>
              <a:xfrm>
                <a:off x="152400" y="-38100"/>
                <a:ext cx="508000" cy="444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95" id="95"/>
            <p:cNvSpPr/>
            <p:nvPr/>
          </p:nvSpPr>
          <p:spPr>
            <a:xfrm flipH="false" flipV="false" rot="0">
              <a:off x="192736" y="393342"/>
              <a:ext cx="2934773" cy="978258"/>
            </a:xfrm>
            <a:custGeom>
              <a:avLst/>
              <a:gdLst/>
              <a:ahLst/>
              <a:cxnLst/>
              <a:rect r="r" b="b" t="t" l="l"/>
              <a:pathLst>
                <a:path h="978258" w="2934773">
                  <a:moveTo>
                    <a:pt x="0" y="0"/>
                  </a:moveTo>
                  <a:lnTo>
                    <a:pt x="2934773" y="0"/>
                  </a:lnTo>
                  <a:lnTo>
                    <a:pt x="2934773" y="978258"/>
                  </a:lnTo>
                  <a:lnTo>
                    <a:pt x="0" y="9782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-663500"/>
            <a:ext cx="11345640" cy="11614001"/>
            <a:chOff x="0" y="0"/>
            <a:chExt cx="2988152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88152" cy="3058832"/>
            </a:xfrm>
            <a:custGeom>
              <a:avLst/>
              <a:gdLst/>
              <a:ahLst/>
              <a:cxnLst/>
              <a:rect r="r" b="b" t="t" l="l"/>
              <a:pathLst>
                <a:path h="3058832" w="2988152">
                  <a:moveTo>
                    <a:pt x="0" y="0"/>
                  </a:moveTo>
                  <a:lnTo>
                    <a:pt x="2988152" y="0"/>
                  </a:lnTo>
                  <a:lnTo>
                    <a:pt x="2988152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988152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4734593" y="-5577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7" y="0"/>
                </a:lnTo>
                <a:lnTo>
                  <a:pt x="3553407" y="3553406"/>
                </a:lnTo>
                <a:lnTo>
                  <a:pt x="0" y="35534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144000" y="5143500"/>
            <a:ext cx="8115300" cy="4114800"/>
            <a:chOff x="0" y="0"/>
            <a:chExt cx="2137363" cy="108373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37363" cy="1083733"/>
            </a:xfrm>
            <a:custGeom>
              <a:avLst/>
              <a:gdLst/>
              <a:ahLst/>
              <a:cxnLst/>
              <a:rect r="r" b="b" t="t" l="l"/>
              <a:pathLst>
                <a:path h="1083733" w="2137363">
                  <a:moveTo>
                    <a:pt x="0" y="0"/>
                  </a:moveTo>
                  <a:lnTo>
                    <a:pt x="2137363" y="0"/>
                  </a:lnTo>
                  <a:lnTo>
                    <a:pt x="2137363" y="1083733"/>
                  </a:lnTo>
                  <a:lnTo>
                    <a:pt x="0" y="108373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137363" cy="11218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144000" y="1171992"/>
            <a:ext cx="7970885" cy="3756986"/>
            <a:chOff x="0" y="0"/>
            <a:chExt cx="2099328" cy="98949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99328" cy="989494"/>
            </a:xfrm>
            <a:custGeom>
              <a:avLst/>
              <a:gdLst/>
              <a:ahLst/>
              <a:cxnLst/>
              <a:rect r="r" b="b" t="t" l="l"/>
              <a:pathLst>
                <a:path h="989494" w="2099328">
                  <a:moveTo>
                    <a:pt x="0" y="0"/>
                  </a:moveTo>
                  <a:lnTo>
                    <a:pt x="2099328" y="0"/>
                  </a:lnTo>
                  <a:lnTo>
                    <a:pt x="2099328" y="989494"/>
                  </a:lnTo>
                  <a:lnTo>
                    <a:pt x="0" y="989494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099328" cy="10275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-9516561">
            <a:off x="2851060" y="5407743"/>
            <a:ext cx="1227231" cy="1227231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-9516561">
            <a:off x="2570664" y="7533623"/>
            <a:ext cx="1227231" cy="1227231"/>
            <a:chOff x="0" y="0"/>
            <a:chExt cx="8128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-9516561">
            <a:off x="4756746" y="4885897"/>
            <a:ext cx="1227231" cy="1227231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2B4BE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-9516561">
            <a:off x="3862192" y="3093549"/>
            <a:ext cx="1227231" cy="1227231"/>
            <a:chOff x="0" y="0"/>
            <a:chExt cx="812800" cy="8128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3" id="2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-9516561">
            <a:off x="5314728" y="1952658"/>
            <a:ext cx="1227231" cy="1227231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-9516561">
            <a:off x="6905022" y="1257566"/>
            <a:ext cx="1227231" cy="1227231"/>
            <a:chOff x="0" y="0"/>
            <a:chExt cx="812800" cy="8128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9" id="2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0" id="30"/>
          <p:cNvGrpSpPr/>
          <p:nvPr/>
        </p:nvGrpSpPr>
        <p:grpSpPr>
          <a:xfrm rot="-9516561">
            <a:off x="858758" y="8644685"/>
            <a:ext cx="1227231" cy="1227231"/>
            <a:chOff x="0" y="0"/>
            <a:chExt cx="812800" cy="8128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33" id="33"/>
          <p:cNvSpPr/>
          <p:nvPr/>
        </p:nvSpPr>
        <p:spPr>
          <a:xfrm flipH="true">
            <a:off x="1987125" y="8481322"/>
            <a:ext cx="682403" cy="442894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4" id="34"/>
          <p:cNvSpPr/>
          <p:nvPr/>
        </p:nvSpPr>
        <p:spPr>
          <a:xfrm flipH="true">
            <a:off x="3264537" y="6629848"/>
            <a:ext cx="119881" cy="908902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5" id="35"/>
          <p:cNvSpPr/>
          <p:nvPr/>
        </p:nvSpPr>
        <p:spPr>
          <a:xfrm flipH="true">
            <a:off x="4056538" y="5661586"/>
            <a:ext cx="721960" cy="197699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6" id="36"/>
          <p:cNvSpPr/>
          <p:nvPr/>
        </p:nvSpPr>
        <p:spPr>
          <a:xfrm>
            <a:off x="4749829" y="4256201"/>
            <a:ext cx="346509" cy="694274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7" id="37"/>
          <p:cNvSpPr/>
          <p:nvPr/>
        </p:nvSpPr>
        <p:spPr>
          <a:xfrm flipH="true">
            <a:off x="4958443" y="2945359"/>
            <a:ext cx="487263" cy="38272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8" id="38"/>
          <p:cNvSpPr/>
          <p:nvPr/>
        </p:nvSpPr>
        <p:spPr>
          <a:xfrm flipV="true">
            <a:off x="6490597" y="2116934"/>
            <a:ext cx="465787" cy="203588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9" id="39"/>
          <p:cNvGrpSpPr/>
          <p:nvPr/>
        </p:nvGrpSpPr>
        <p:grpSpPr>
          <a:xfrm rot="0">
            <a:off x="1213099" y="1576374"/>
            <a:ext cx="3745344" cy="1154948"/>
            <a:chOff x="0" y="0"/>
            <a:chExt cx="986428" cy="304184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986428" cy="304184"/>
            </a:xfrm>
            <a:custGeom>
              <a:avLst/>
              <a:gdLst/>
              <a:ahLst/>
              <a:cxnLst/>
              <a:rect r="r" b="b" t="t" l="l"/>
              <a:pathLst>
                <a:path h="304184" w="986428">
                  <a:moveTo>
                    <a:pt x="0" y="0"/>
                  </a:moveTo>
                  <a:lnTo>
                    <a:pt x="986428" y="0"/>
                  </a:lnTo>
                  <a:lnTo>
                    <a:pt x="986428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1" id="41"/>
            <p:cNvSpPr txBox="true"/>
            <p:nvPr/>
          </p:nvSpPr>
          <p:spPr>
            <a:xfrm>
              <a:off x="0" y="-38100"/>
              <a:ext cx="986428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2" id="42"/>
          <p:cNvGrpSpPr/>
          <p:nvPr/>
        </p:nvGrpSpPr>
        <p:grpSpPr>
          <a:xfrm rot="0">
            <a:off x="3447104" y="8863234"/>
            <a:ext cx="5358833" cy="1197365"/>
            <a:chOff x="0" y="0"/>
            <a:chExt cx="1411380" cy="315356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0" y="0"/>
              <a:ext cx="1411380" cy="315356"/>
            </a:xfrm>
            <a:custGeom>
              <a:avLst/>
              <a:gdLst/>
              <a:ahLst/>
              <a:cxnLst/>
              <a:rect r="r" b="b" t="t" l="l"/>
              <a:pathLst>
                <a:path h="315356" w="1411380">
                  <a:moveTo>
                    <a:pt x="0" y="0"/>
                  </a:moveTo>
                  <a:lnTo>
                    <a:pt x="1411380" y="0"/>
                  </a:lnTo>
                  <a:lnTo>
                    <a:pt x="1411380" y="315356"/>
                  </a:lnTo>
                  <a:lnTo>
                    <a:pt x="0" y="3153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4" id="44"/>
            <p:cNvSpPr txBox="true"/>
            <p:nvPr/>
          </p:nvSpPr>
          <p:spPr>
            <a:xfrm>
              <a:off x="0" y="-38100"/>
              <a:ext cx="1411380" cy="3534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45" id="45"/>
          <p:cNvSpPr/>
          <p:nvPr/>
        </p:nvSpPr>
        <p:spPr>
          <a:xfrm flipH="true" flipV="true">
            <a:off x="3940438" y="8463153"/>
            <a:ext cx="1841555" cy="294805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46" id="46"/>
          <p:cNvSpPr txBox="true"/>
          <p:nvPr/>
        </p:nvSpPr>
        <p:spPr>
          <a:xfrm rot="0">
            <a:off x="9235450" y="5210275"/>
            <a:ext cx="7957175" cy="39192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GilamBG 4"/>
                <a:ea typeface="GilamBG 4"/>
                <a:cs typeface="GilamBG 4"/>
                <a:sym typeface="GilamBG 4"/>
              </a:rPr>
              <a:t>Съществуват много различни видове белтъци и те се състоят от специфична комбинация от аминокиселини, свързани в определен ред. Тяхната подредба е определяща за функциите, които изпълнява дадения белтък в организма.</a:t>
            </a:r>
          </a:p>
        </p:txBody>
      </p:sp>
      <p:sp>
        <p:nvSpPr>
          <p:cNvPr name="TextBox 47" id="47"/>
          <p:cNvSpPr txBox="true"/>
          <p:nvPr/>
        </p:nvSpPr>
        <p:spPr>
          <a:xfrm rot="0">
            <a:off x="9310335" y="1840466"/>
            <a:ext cx="7638215" cy="20954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Каква е ролята на аминокиселините?</a:t>
            </a:r>
          </a:p>
        </p:txBody>
      </p:sp>
      <p:sp>
        <p:nvSpPr>
          <p:cNvPr name="TextBox 48" id="48"/>
          <p:cNvSpPr txBox="true"/>
          <p:nvPr/>
        </p:nvSpPr>
        <p:spPr>
          <a:xfrm rot="0">
            <a:off x="1532177" y="1661321"/>
            <a:ext cx="2943631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Белтък</a:t>
            </a:r>
          </a:p>
        </p:txBody>
      </p:sp>
      <p:sp>
        <p:nvSpPr>
          <p:cNvPr name="TextBox 49" id="49"/>
          <p:cNvSpPr txBox="true"/>
          <p:nvPr/>
        </p:nvSpPr>
        <p:spPr>
          <a:xfrm rot="0">
            <a:off x="3757677" y="8977729"/>
            <a:ext cx="4815664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Аминокиселина</a:t>
            </a:r>
          </a:p>
        </p:txBody>
      </p:sp>
      <p:sp>
        <p:nvSpPr>
          <p:cNvPr name="AutoShape 50" id="50"/>
          <p:cNvSpPr/>
          <p:nvPr/>
        </p:nvSpPr>
        <p:spPr>
          <a:xfrm flipH="true" flipV="true">
            <a:off x="5445707" y="6294659"/>
            <a:ext cx="362241" cy="2621214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51" id="51"/>
          <p:cNvSpPr/>
          <p:nvPr/>
        </p:nvSpPr>
        <p:spPr>
          <a:xfrm flipH="true" flipV="true">
            <a:off x="4056538" y="6629848"/>
            <a:ext cx="1751409" cy="2286026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52" id="52"/>
          <p:cNvGrpSpPr/>
          <p:nvPr/>
        </p:nvGrpSpPr>
        <p:grpSpPr>
          <a:xfrm rot="0">
            <a:off x="-773168" y="-371058"/>
            <a:ext cx="3086100" cy="1543050"/>
            <a:chOff x="0" y="0"/>
            <a:chExt cx="812800" cy="406400"/>
          </a:xfrm>
        </p:grpSpPr>
        <p:sp>
          <p:nvSpPr>
            <p:cNvPr name="Freeform 53" id="53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4" id="54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5" id="55"/>
          <p:cNvSpPr/>
          <p:nvPr/>
        </p:nvSpPr>
        <p:spPr>
          <a:xfrm flipH="false" flipV="false" rot="0">
            <a:off x="0" y="128232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277" y="5143500"/>
            <a:ext cx="8656723" cy="4114800"/>
            <a:chOff x="0" y="0"/>
            <a:chExt cx="2279960" cy="10837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279960" cy="1083733"/>
            </a:xfrm>
            <a:custGeom>
              <a:avLst/>
              <a:gdLst/>
              <a:ahLst/>
              <a:cxnLst/>
              <a:rect r="r" b="b" t="t" l="l"/>
              <a:pathLst>
                <a:path h="1083733" w="2279960">
                  <a:moveTo>
                    <a:pt x="0" y="0"/>
                  </a:moveTo>
                  <a:lnTo>
                    <a:pt x="2279960" y="0"/>
                  </a:lnTo>
                  <a:lnTo>
                    <a:pt x="2279960" y="1083733"/>
                  </a:lnTo>
                  <a:lnTo>
                    <a:pt x="0" y="108373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279960" cy="11218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-126220" y="-646214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7" y="0"/>
                </a:lnTo>
                <a:lnTo>
                  <a:pt x="3553407" y="3553407"/>
                </a:lnTo>
                <a:lnTo>
                  <a:pt x="0" y="35534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451578" y="513317"/>
            <a:ext cx="8692422" cy="3756986"/>
            <a:chOff x="0" y="0"/>
            <a:chExt cx="2289362" cy="98949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289362" cy="989494"/>
            </a:xfrm>
            <a:custGeom>
              <a:avLst/>
              <a:gdLst/>
              <a:ahLst/>
              <a:cxnLst/>
              <a:rect r="r" b="b" t="t" l="l"/>
              <a:pathLst>
                <a:path h="989494" w="2289362">
                  <a:moveTo>
                    <a:pt x="0" y="0"/>
                  </a:moveTo>
                  <a:lnTo>
                    <a:pt x="2289362" y="0"/>
                  </a:lnTo>
                  <a:lnTo>
                    <a:pt x="2289362" y="989494"/>
                  </a:lnTo>
                  <a:lnTo>
                    <a:pt x="0" y="989494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289362" cy="10275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144000" y="-663500"/>
            <a:ext cx="11345640" cy="11614001"/>
            <a:chOff x="0" y="0"/>
            <a:chExt cx="2988152" cy="3058831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988152" cy="3058832"/>
            </a:xfrm>
            <a:custGeom>
              <a:avLst/>
              <a:gdLst/>
              <a:ahLst/>
              <a:cxnLst/>
              <a:rect r="r" b="b" t="t" l="l"/>
              <a:pathLst>
                <a:path h="3058832" w="2988152">
                  <a:moveTo>
                    <a:pt x="0" y="0"/>
                  </a:moveTo>
                  <a:lnTo>
                    <a:pt x="2988152" y="0"/>
                  </a:lnTo>
                  <a:lnTo>
                    <a:pt x="2988152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988152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true" flipV="false" rot="5400000">
            <a:off x="-15921293" y="22216770"/>
            <a:ext cx="55803405" cy="4394518"/>
          </a:xfrm>
          <a:custGeom>
            <a:avLst/>
            <a:gdLst/>
            <a:ahLst/>
            <a:cxnLst/>
            <a:rect r="r" b="b" t="t" l="l"/>
            <a:pathLst>
              <a:path h="4394518" w="55803405">
                <a:moveTo>
                  <a:pt x="55803406" y="0"/>
                </a:moveTo>
                <a:lnTo>
                  <a:pt x="0" y="0"/>
                </a:lnTo>
                <a:lnTo>
                  <a:pt x="0" y="4394518"/>
                </a:lnTo>
                <a:lnTo>
                  <a:pt x="55803406" y="4394518"/>
                </a:lnTo>
                <a:lnTo>
                  <a:pt x="5580340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10010664" y="4345457"/>
            <a:ext cx="1962574" cy="533801"/>
            <a:chOff x="0" y="0"/>
            <a:chExt cx="498125" cy="135485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498125" cy="135485"/>
            </a:xfrm>
            <a:custGeom>
              <a:avLst/>
              <a:gdLst/>
              <a:ahLst/>
              <a:cxnLst/>
              <a:rect r="r" b="b" t="t" l="l"/>
              <a:pathLst>
                <a:path h="135485" w="498125">
                  <a:moveTo>
                    <a:pt x="35503" y="0"/>
                  </a:moveTo>
                  <a:lnTo>
                    <a:pt x="462622" y="0"/>
                  </a:lnTo>
                  <a:cubicBezTo>
                    <a:pt x="482230" y="0"/>
                    <a:pt x="498125" y="15895"/>
                    <a:pt x="498125" y="35503"/>
                  </a:cubicBezTo>
                  <a:lnTo>
                    <a:pt x="498125" y="99982"/>
                  </a:lnTo>
                  <a:cubicBezTo>
                    <a:pt x="498125" y="119590"/>
                    <a:pt x="482230" y="135485"/>
                    <a:pt x="462622" y="135485"/>
                  </a:cubicBezTo>
                  <a:lnTo>
                    <a:pt x="35503" y="135485"/>
                  </a:lnTo>
                  <a:cubicBezTo>
                    <a:pt x="26087" y="135485"/>
                    <a:pt x="17057" y="131745"/>
                    <a:pt x="10399" y="125087"/>
                  </a:cubicBezTo>
                  <a:cubicBezTo>
                    <a:pt x="3740" y="118429"/>
                    <a:pt x="0" y="109398"/>
                    <a:pt x="0" y="99982"/>
                  </a:cubicBezTo>
                  <a:lnTo>
                    <a:pt x="0" y="35503"/>
                  </a:lnTo>
                  <a:cubicBezTo>
                    <a:pt x="0" y="15895"/>
                    <a:pt x="15895" y="0"/>
                    <a:pt x="3550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498125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1973238" y="4345457"/>
            <a:ext cx="1962574" cy="533801"/>
            <a:chOff x="0" y="0"/>
            <a:chExt cx="498125" cy="135485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498125" cy="135485"/>
            </a:xfrm>
            <a:custGeom>
              <a:avLst/>
              <a:gdLst/>
              <a:ahLst/>
              <a:cxnLst/>
              <a:rect r="r" b="b" t="t" l="l"/>
              <a:pathLst>
                <a:path h="135485" w="498125">
                  <a:moveTo>
                    <a:pt x="35503" y="0"/>
                  </a:moveTo>
                  <a:lnTo>
                    <a:pt x="462622" y="0"/>
                  </a:lnTo>
                  <a:cubicBezTo>
                    <a:pt x="482230" y="0"/>
                    <a:pt x="498125" y="15895"/>
                    <a:pt x="498125" y="35503"/>
                  </a:cubicBezTo>
                  <a:lnTo>
                    <a:pt x="498125" y="99982"/>
                  </a:lnTo>
                  <a:cubicBezTo>
                    <a:pt x="498125" y="119590"/>
                    <a:pt x="482230" y="135485"/>
                    <a:pt x="462622" y="135485"/>
                  </a:cubicBezTo>
                  <a:lnTo>
                    <a:pt x="35503" y="135485"/>
                  </a:lnTo>
                  <a:cubicBezTo>
                    <a:pt x="26087" y="135485"/>
                    <a:pt x="17057" y="131745"/>
                    <a:pt x="10399" y="125087"/>
                  </a:cubicBezTo>
                  <a:cubicBezTo>
                    <a:pt x="3740" y="118429"/>
                    <a:pt x="0" y="109398"/>
                    <a:pt x="0" y="99982"/>
                  </a:cubicBezTo>
                  <a:lnTo>
                    <a:pt x="0" y="35503"/>
                  </a:lnTo>
                  <a:cubicBezTo>
                    <a:pt x="0" y="15895"/>
                    <a:pt x="15895" y="0"/>
                    <a:pt x="3550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498125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0010664" y="5372276"/>
            <a:ext cx="1962574" cy="533801"/>
            <a:chOff x="0" y="0"/>
            <a:chExt cx="498125" cy="135485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498125" cy="135485"/>
            </a:xfrm>
            <a:custGeom>
              <a:avLst/>
              <a:gdLst/>
              <a:ahLst/>
              <a:cxnLst/>
              <a:rect r="r" b="b" t="t" l="l"/>
              <a:pathLst>
                <a:path h="135485" w="498125">
                  <a:moveTo>
                    <a:pt x="35503" y="0"/>
                  </a:moveTo>
                  <a:lnTo>
                    <a:pt x="462622" y="0"/>
                  </a:lnTo>
                  <a:cubicBezTo>
                    <a:pt x="482230" y="0"/>
                    <a:pt x="498125" y="15895"/>
                    <a:pt x="498125" y="35503"/>
                  </a:cubicBezTo>
                  <a:lnTo>
                    <a:pt x="498125" y="99982"/>
                  </a:lnTo>
                  <a:cubicBezTo>
                    <a:pt x="498125" y="119590"/>
                    <a:pt x="482230" y="135485"/>
                    <a:pt x="462622" y="135485"/>
                  </a:cubicBezTo>
                  <a:lnTo>
                    <a:pt x="35503" y="135485"/>
                  </a:lnTo>
                  <a:cubicBezTo>
                    <a:pt x="26087" y="135485"/>
                    <a:pt x="17057" y="131745"/>
                    <a:pt x="10399" y="125087"/>
                  </a:cubicBezTo>
                  <a:cubicBezTo>
                    <a:pt x="3740" y="118429"/>
                    <a:pt x="0" y="109398"/>
                    <a:pt x="0" y="99982"/>
                  </a:cubicBezTo>
                  <a:lnTo>
                    <a:pt x="0" y="35503"/>
                  </a:lnTo>
                  <a:cubicBezTo>
                    <a:pt x="0" y="15895"/>
                    <a:pt x="15895" y="0"/>
                    <a:pt x="3550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498125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1973238" y="5372276"/>
            <a:ext cx="1962574" cy="533801"/>
            <a:chOff x="0" y="0"/>
            <a:chExt cx="498125" cy="135485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498125" cy="135485"/>
            </a:xfrm>
            <a:custGeom>
              <a:avLst/>
              <a:gdLst/>
              <a:ahLst/>
              <a:cxnLst/>
              <a:rect r="r" b="b" t="t" l="l"/>
              <a:pathLst>
                <a:path h="135485" w="498125">
                  <a:moveTo>
                    <a:pt x="35503" y="0"/>
                  </a:moveTo>
                  <a:lnTo>
                    <a:pt x="462622" y="0"/>
                  </a:lnTo>
                  <a:cubicBezTo>
                    <a:pt x="482230" y="0"/>
                    <a:pt x="498125" y="15895"/>
                    <a:pt x="498125" y="35503"/>
                  </a:cubicBezTo>
                  <a:lnTo>
                    <a:pt x="498125" y="99982"/>
                  </a:lnTo>
                  <a:cubicBezTo>
                    <a:pt x="498125" y="119590"/>
                    <a:pt x="482230" y="135485"/>
                    <a:pt x="462622" y="135485"/>
                  </a:cubicBezTo>
                  <a:lnTo>
                    <a:pt x="35503" y="135485"/>
                  </a:lnTo>
                  <a:cubicBezTo>
                    <a:pt x="26087" y="135485"/>
                    <a:pt x="17057" y="131745"/>
                    <a:pt x="10399" y="125087"/>
                  </a:cubicBezTo>
                  <a:cubicBezTo>
                    <a:pt x="3740" y="118429"/>
                    <a:pt x="0" y="109398"/>
                    <a:pt x="0" y="99982"/>
                  </a:cubicBezTo>
                  <a:lnTo>
                    <a:pt x="0" y="35503"/>
                  </a:lnTo>
                  <a:cubicBezTo>
                    <a:pt x="0" y="15895"/>
                    <a:pt x="15895" y="0"/>
                    <a:pt x="3550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498125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0948280" y="6400270"/>
            <a:ext cx="1032130" cy="462082"/>
            <a:chOff x="0" y="0"/>
            <a:chExt cx="261967" cy="117282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261967" cy="117282"/>
            </a:xfrm>
            <a:custGeom>
              <a:avLst/>
              <a:gdLst/>
              <a:ahLst/>
              <a:cxnLst/>
              <a:rect r="r" b="b" t="t" l="l"/>
              <a:pathLst>
                <a:path h="117282" w="261967">
                  <a:moveTo>
                    <a:pt x="58641" y="0"/>
                  </a:moveTo>
                  <a:lnTo>
                    <a:pt x="203326" y="0"/>
                  </a:lnTo>
                  <a:cubicBezTo>
                    <a:pt x="235713" y="0"/>
                    <a:pt x="261967" y="26254"/>
                    <a:pt x="261967" y="58641"/>
                  </a:cubicBezTo>
                  <a:lnTo>
                    <a:pt x="261967" y="58641"/>
                  </a:lnTo>
                  <a:cubicBezTo>
                    <a:pt x="261967" y="74194"/>
                    <a:pt x="255789" y="89109"/>
                    <a:pt x="244792" y="100107"/>
                  </a:cubicBezTo>
                  <a:cubicBezTo>
                    <a:pt x="233794" y="111104"/>
                    <a:pt x="218879" y="117282"/>
                    <a:pt x="203326" y="117282"/>
                  </a:cubicBezTo>
                  <a:lnTo>
                    <a:pt x="58641" y="117282"/>
                  </a:lnTo>
                  <a:cubicBezTo>
                    <a:pt x="26254" y="117282"/>
                    <a:pt x="0" y="91028"/>
                    <a:pt x="0" y="58641"/>
                  </a:cubicBezTo>
                  <a:lnTo>
                    <a:pt x="0" y="58641"/>
                  </a:lnTo>
                  <a:cubicBezTo>
                    <a:pt x="0" y="26254"/>
                    <a:pt x="26254" y="0"/>
                    <a:pt x="58641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261967" cy="15538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1980410" y="6400270"/>
            <a:ext cx="1032130" cy="462082"/>
            <a:chOff x="0" y="0"/>
            <a:chExt cx="261967" cy="117282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261967" cy="117282"/>
            </a:xfrm>
            <a:custGeom>
              <a:avLst/>
              <a:gdLst/>
              <a:ahLst/>
              <a:cxnLst/>
              <a:rect r="r" b="b" t="t" l="l"/>
              <a:pathLst>
                <a:path h="117282" w="261967">
                  <a:moveTo>
                    <a:pt x="58641" y="0"/>
                  </a:moveTo>
                  <a:lnTo>
                    <a:pt x="203326" y="0"/>
                  </a:lnTo>
                  <a:cubicBezTo>
                    <a:pt x="235713" y="0"/>
                    <a:pt x="261967" y="26254"/>
                    <a:pt x="261967" y="58641"/>
                  </a:cubicBezTo>
                  <a:lnTo>
                    <a:pt x="261967" y="58641"/>
                  </a:lnTo>
                  <a:cubicBezTo>
                    <a:pt x="261967" y="74194"/>
                    <a:pt x="255789" y="89109"/>
                    <a:pt x="244792" y="100107"/>
                  </a:cubicBezTo>
                  <a:cubicBezTo>
                    <a:pt x="233794" y="111104"/>
                    <a:pt x="218879" y="117282"/>
                    <a:pt x="203326" y="117282"/>
                  </a:cubicBezTo>
                  <a:lnTo>
                    <a:pt x="58641" y="117282"/>
                  </a:lnTo>
                  <a:cubicBezTo>
                    <a:pt x="26254" y="117282"/>
                    <a:pt x="0" y="91028"/>
                    <a:pt x="0" y="58641"/>
                  </a:cubicBezTo>
                  <a:lnTo>
                    <a:pt x="0" y="58641"/>
                  </a:lnTo>
                  <a:cubicBezTo>
                    <a:pt x="0" y="26254"/>
                    <a:pt x="26254" y="0"/>
                    <a:pt x="58641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30" id="30"/>
            <p:cNvSpPr txBox="true"/>
            <p:nvPr/>
          </p:nvSpPr>
          <p:spPr>
            <a:xfrm>
              <a:off x="0" y="-38100"/>
              <a:ext cx="261967" cy="15538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10948280" y="3371393"/>
            <a:ext cx="1032130" cy="476426"/>
            <a:chOff x="0" y="0"/>
            <a:chExt cx="261967" cy="120923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261967" cy="120923"/>
            </a:xfrm>
            <a:custGeom>
              <a:avLst/>
              <a:gdLst/>
              <a:ahLst/>
              <a:cxnLst/>
              <a:rect r="r" b="b" t="t" l="l"/>
              <a:pathLst>
                <a:path h="120923" w="261967">
                  <a:moveTo>
                    <a:pt x="60461" y="0"/>
                  </a:moveTo>
                  <a:lnTo>
                    <a:pt x="201506" y="0"/>
                  </a:lnTo>
                  <a:cubicBezTo>
                    <a:pt x="234898" y="0"/>
                    <a:pt x="261967" y="27069"/>
                    <a:pt x="261967" y="60461"/>
                  </a:cubicBezTo>
                  <a:lnTo>
                    <a:pt x="261967" y="60461"/>
                  </a:lnTo>
                  <a:cubicBezTo>
                    <a:pt x="261967" y="93853"/>
                    <a:pt x="234898" y="120923"/>
                    <a:pt x="201506" y="120923"/>
                  </a:cubicBezTo>
                  <a:lnTo>
                    <a:pt x="60461" y="120923"/>
                  </a:lnTo>
                  <a:cubicBezTo>
                    <a:pt x="27069" y="120923"/>
                    <a:pt x="0" y="93853"/>
                    <a:pt x="0" y="60461"/>
                  </a:cubicBezTo>
                  <a:lnTo>
                    <a:pt x="0" y="60461"/>
                  </a:lnTo>
                  <a:cubicBezTo>
                    <a:pt x="0" y="27069"/>
                    <a:pt x="27069" y="0"/>
                    <a:pt x="60461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33" id="33"/>
            <p:cNvSpPr txBox="true"/>
            <p:nvPr/>
          </p:nvSpPr>
          <p:spPr>
            <a:xfrm>
              <a:off x="0" y="-38100"/>
              <a:ext cx="261967" cy="15902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11980410" y="3371393"/>
            <a:ext cx="1032130" cy="476426"/>
            <a:chOff x="0" y="0"/>
            <a:chExt cx="261967" cy="120923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261967" cy="120923"/>
            </a:xfrm>
            <a:custGeom>
              <a:avLst/>
              <a:gdLst/>
              <a:ahLst/>
              <a:cxnLst/>
              <a:rect r="r" b="b" t="t" l="l"/>
              <a:pathLst>
                <a:path h="120923" w="261967">
                  <a:moveTo>
                    <a:pt x="60461" y="0"/>
                  </a:moveTo>
                  <a:lnTo>
                    <a:pt x="201506" y="0"/>
                  </a:lnTo>
                  <a:cubicBezTo>
                    <a:pt x="234898" y="0"/>
                    <a:pt x="261967" y="27069"/>
                    <a:pt x="261967" y="60461"/>
                  </a:cubicBezTo>
                  <a:lnTo>
                    <a:pt x="261967" y="60461"/>
                  </a:lnTo>
                  <a:cubicBezTo>
                    <a:pt x="261967" y="93853"/>
                    <a:pt x="234898" y="120923"/>
                    <a:pt x="201506" y="120923"/>
                  </a:cubicBezTo>
                  <a:lnTo>
                    <a:pt x="60461" y="120923"/>
                  </a:lnTo>
                  <a:cubicBezTo>
                    <a:pt x="27069" y="120923"/>
                    <a:pt x="0" y="93853"/>
                    <a:pt x="0" y="60461"/>
                  </a:cubicBezTo>
                  <a:lnTo>
                    <a:pt x="0" y="60461"/>
                  </a:lnTo>
                  <a:cubicBezTo>
                    <a:pt x="0" y="27069"/>
                    <a:pt x="27069" y="0"/>
                    <a:pt x="60461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36" id="36"/>
            <p:cNvSpPr txBox="true"/>
            <p:nvPr/>
          </p:nvSpPr>
          <p:spPr>
            <a:xfrm>
              <a:off x="0" y="-38100"/>
              <a:ext cx="261967" cy="15902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14816820" y="4566026"/>
            <a:ext cx="2442480" cy="1154948"/>
            <a:chOff x="0" y="0"/>
            <a:chExt cx="643287" cy="304184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643287" cy="304184"/>
            </a:xfrm>
            <a:custGeom>
              <a:avLst/>
              <a:gdLst/>
              <a:ahLst/>
              <a:cxnLst/>
              <a:rect r="r" b="b" t="t" l="l"/>
              <a:pathLst>
                <a:path h="304184" w="643287">
                  <a:moveTo>
                    <a:pt x="0" y="0"/>
                  </a:moveTo>
                  <a:lnTo>
                    <a:pt x="643287" y="0"/>
                  </a:lnTo>
                  <a:lnTo>
                    <a:pt x="643287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39" id="39"/>
            <p:cNvSpPr txBox="true"/>
            <p:nvPr/>
          </p:nvSpPr>
          <p:spPr>
            <a:xfrm>
              <a:off x="0" y="-38100"/>
              <a:ext cx="643287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0" id="40"/>
          <p:cNvGrpSpPr/>
          <p:nvPr/>
        </p:nvGrpSpPr>
        <p:grpSpPr>
          <a:xfrm rot="0">
            <a:off x="10727262" y="1964366"/>
            <a:ext cx="1254704" cy="475069"/>
            <a:chOff x="0" y="0"/>
            <a:chExt cx="309754" cy="117282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309754" cy="117282"/>
            </a:xfrm>
            <a:custGeom>
              <a:avLst/>
              <a:gdLst/>
              <a:ahLst/>
              <a:cxnLst/>
              <a:rect r="r" b="b" t="t" l="l"/>
              <a:pathLst>
                <a:path h="117282" w="309754">
                  <a:moveTo>
                    <a:pt x="55533" y="0"/>
                  </a:moveTo>
                  <a:lnTo>
                    <a:pt x="254221" y="0"/>
                  </a:lnTo>
                  <a:cubicBezTo>
                    <a:pt x="268949" y="0"/>
                    <a:pt x="283074" y="5851"/>
                    <a:pt x="293488" y="16265"/>
                  </a:cubicBezTo>
                  <a:cubicBezTo>
                    <a:pt x="303903" y="26680"/>
                    <a:pt x="309754" y="40805"/>
                    <a:pt x="309754" y="55533"/>
                  </a:cubicBezTo>
                  <a:lnTo>
                    <a:pt x="309754" y="61749"/>
                  </a:lnTo>
                  <a:cubicBezTo>
                    <a:pt x="309754" y="76477"/>
                    <a:pt x="303903" y="90602"/>
                    <a:pt x="293488" y="101017"/>
                  </a:cubicBezTo>
                  <a:cubicBezTo>
                    <a:pt x="283074" y="111431"/>
                    <a:pt x="268949" y="117282"/>
                    <a:pt x="254221" y="117282"/>
                  </a:cubicBezTo>
                  <a:lnTo>
                    <a:pt x="55533" y="117282"/>
                  </a:lnTo>
                  <a:cubicBezTo>
                    <a:pt x="40805" y="117282"/>
                    <a:pt x="26680" y="111431"/>
                    <a:pt x="16265" y="101017"/>
                  </a:cubicBezTo>
                  <a:cubicBezTo>
                    <a:pt x="5851" y="90602"/>
                    <a:pt x="0" y="76477"/>
                    <a:pt x="0" y="61749"/>
                  </a:cubicBezTo>
                  <a:lnTo>
                    <a:pt x="0" y="55533"/>
                  </a:lnTo>
                  <a:cubicBezTo>
                    <a:pt x="0" y="40805"/>
                    <a:pt x="5851" y="26680"/>
                    <a:pt x="16265" y="16265"/>
                  </a:cubicBezTo>
                  <a:cubicBezTo>
                    <a:pt x="26680" y="5851"/>
                    <a:pt x="40805" y="0"/>
                    <a:pt x="5553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42" id="42"/>
            <p:cNvSpPr txBox="true"/>
            <p:nvPr/>
          </p:nvSpPr>
          <p:spPr>
            <a:xfrm>
              <a:off x="0" y="-38100"/>
              <a:ext cx="309754" cy="15538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11981965" y="1964366"/>
            <a:ext cx="1254704" cy="475069"/>
            <a:chOff x="0" y="0"/>
            <a:chExt cx="309754" cy="117282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309754" cy="117282"/>
            </a:xfrm>
            <a:custGeom>
              <a:avLst/>
              <a:gdLst/>
              <a:ahLst/>
              <a:cxnLst/>
              <a:rect r="r" b="b" t="t" l="l"/>
              <a:pathLst>
                <a:path h="117282" w="309754">
                  <a:moveTo>
                    <a:pt x="55533" y="0"/>
                  </a:moveTo>
                  <a:lnTo>
                    <a:pt x="254221" y="0"/>
                  </a:lnTo>
                  <a:cubicBezTo>
                    <a:pt x="268949" y="0"/>
                    <a:pt x="283074" y="5851"/>
                    <a:pt x="293488" y="16265"/>
                  </a:cubicBezTo>
                  <a:cubicBezTo>
                    <a:pt x="303903" y="26680"/>
                    <a:pt x="309754" y="40805"/>
                    <a:pt x="309754" y="55533"/>
                  </a:cubicBezTo>
                  <a:lnTo>
                    <a:pt x="309754" y="61749"/>
                  </a:lnTo>
                  <a:cubicBezTo>
                    <a:pt x="309754" y="76477"/>
                    <a:pt x="303903" y="90602"/>
                    <a:pt x="293488" y="101017"/>
                  </a:cubicBezTo>
                  <a:cubicBezTo>
                    <a:pt x="283074" y="111431"/>
                    <a:pt x="268949" y="117282"/>
                    <a:pt x="254221" y="117282"/>
                  </a:cubicBezTo>
                  <a:lnTo>
                    <a:pt x="55533" y="117282"/>
                  </a:lnTo>
                  <a:cubicBezTo>
                    <a:pt x="40805" y="117282"/>
                    <a:pt x="26680" y="111431"/>
                    <a:pt x="16265" y="101017"/>
                  </a:cubicBezTo>
                  <a:cubicBezTo>
                    <a:pt x="5851" y="90602"/>
                    <a:pt x="0" y="76477"/>
                    <a:pt x="0" y="61749"/>
                  </a:cubicBezTo>
                  <a:lnTo>
                    <a:pt x="0" y="55533"/>
                  </a:lnTo>
                  <a:cubicBezTo>
                    <a:pt x="0" y="40805"/>
                    <a:pt x="5851" y="26680"/>
                    <a:pt x="16265" y="16265"/>
                  </a:cubicBezTo>
                  <a:cubicBezTo>
                    <a:pt x="26680" y="5851"/>
                    <a:pt x="40805" y="0"/>
                    <a:pt x="5553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5" id="45"/>
            <p:cNvSpPr txBox="true"/>
            <p:nvPr/>
          </p:nvSpPr>
          <p:spPr>
            <a:xfrm>
              <a:off x="0" y="-38100"/>
              <a:ext cx="309754" cy="15538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6" id="46"/>
          <p:cNvGrpSpPr/>
          <p:nvPr/>
        </p:nvGrpSpPr>
        <p:grpSpPr>
          <a:xfrm rot="0">
            <a:off x="10727262" y="7797774"/>
            <a:ext cx="1245976" cy="476426"/>
            <a:chOff x="0" y="0"/>
            <a:chExt cx="316244" cy="120923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316244" cy="120923"/>
            </a:xfrm>
            <a:custGeom>
              <a:avLst/>
              <a:gdLst/>
              <a:ahLst/>
              <a:cxnLst/>
              <a:rect r="r" b="b" t="t" l="l"/>
              <a:pathLst>
                <a:path h="120923" w="316244">
                  <a:moveTo>
                    <a:pt x="55922" y="0"/>
                  </a:moveTo>
                  <a:lnTo>
                    <a:pt x="260322" y="0"/>
                  </a:lnTo>
                  <a:cubicBezTo>
                    <a:pt x="291207" y="0"/>
                    <a:pt x="316244" y="25037"/>
                    <a:pt x="316244" y="55922"/>
                  </a:cubicBezTo>
                  <a:lnTo>
                    <a:pt x="316244" y="65001"/>
                  </a:lnTo>
                  <a:cubicBezTo>
                    <a:pt x="316244" y="79832"/>
                    <a:pt x="310352" y="94056"/>
                    <a:pt x="299865" y="104544"/>
                  </a:cubicBezTo>
                  <a:cubicBezTo>
                    <a:pt x="289378" y="115031"/>
                    <a:pt x="275154" y="120923"/>
                    <a:pt x="260322" y="120923"/>
                  </a:cubicBezTo>
                  <a:lnTo>
                    <a:pt x="55922" y="120923"/>
                  </a:lnTo>
                  <a:cubicBezTo>
                    <a:pt x="41090" y="120923"/>
                    <a:pt x="26867" y="115031"/>
                    <a:pt x="16379" y="104544"/>
                  </a:cubicBezTo>
                  <a:cubicBezTo>
                    <a:pt x="5892" y="94056"/>
                    <a:pt x="0" y="79832"/>
                    <a:pt x="0" y="65001"/>
                  </a:cubicBezTo>
                  <a:lnTo>
                    <a:pt x="0" y="55922"/>
                  </a:lnTo>
                  <a:cubicBezTo>
                    <a:pt x="0" y="41090"/>
                    <a:pt x="5892" y="26867"/>
                    <a:pt x="16379" y="16379"/>
                  </a:cubicBezTo>
                  <a:cubicBezTo>
                    <a:pt x="26867" y="5892"/>
                    <a:pt x="41090" y="0"/>
                    <a:pt x="55922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0" y="-38100"/>
              <a:ext cx="316244" cy="15902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9" id="49"/>
          <p:cNvGrpSpPr/>
          <p:nvPr/>
        </p:nvGrpSpPr>
        <p:grpSpPr>
          <a:xfrm rot="0">
            <a:off x="11973238" y="7797774"/>
            <a:ext cx="1263431" cy="476426"/>
            <a:chOff x="0" y="0"/>
            <a:chExt cx="320674" cy="120923"/>
          </a:xfrm>
        </p:grpSpPr>
        <p:sp>
          <p:nvSpPr>
            <p:cNvPr name="Freeform 50" id="50"/>
            <p:cNvSpPr/>
            <p:nvPr/>
          </p:nvSpPr>
          <p:spPr>
            <a:xfrm flipH="false" flipV="false" rot="0">
              <a:off x="0" y="0"/>
              <a:ext cx="320674" cy="120923"/>
            </a:xfrm>
            <a:custGeom>
              <a:avLst/>
              <a:gdLst/>
              <a:ahLst/>
              <a:cxnLst/>
              <a:rect r="r" b="b" t="t" l="l"/>
              <a:pathLst>
                <a:path h="120923" w="320674">
                  <a:moveTo>
                    <a:pt x="55149" y="0"/>
                  </a:moveTo>
                  <a:lnTo>
                    <a:pt x="265525" y="0"/>
                  </a:lnTo>
                  <a:cubicBezTo>
                    <a:pt x="295983" y="0"/>
                    <a:pt x="320674" y="24691"/>
                    <a:pt x="320674" y="55149"/>
                  </a:cubicBezTo>
                  <a:lnTo>
                    <a:pt x="320674" y="65773"/>
                  </a:lnTo>
                  <a:cubicBezTo>
                    <a:pt x="320674" y="96232"/>
                    <a:pt x="295983" y="120923"/>
                    <a:pt x="265525" y="120923"/>
                  </a:cubicBezTo>
                  <a:lnTo>
                    <a:pt x="55149" y="120923"/>
                  </a:lnTo>
                  <a:cubicBezTo>
                    <a:pt x="24691" y="120923"/>
                    <a:pt x="0" y="96232"/>
                    <a:pt x="0" y="65773"/>
                  </a:cubicBezTo>
                  <a:lnTo>
                    <a:pt x="0" y="55149"/>
                  </a:lnTo>
                  <a:cubicBezTo>
                    <a:pt x="0" y="24691"/>
                    <a:pt x="24691" y="0"/>
                    <a:pt x="55149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51" id="51"/>
            <p:cNvSpPr txBox="true"/>
            <p:nvPr/>
          </p:nvSpPr>
          <p:spPr>
            <a:xfrm>
              <a:off x="0" y="-38100"/>
              <a:ext cx="320674" cy="15902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2" id="52"/>
          <p:cNvSpPr/>
          <p:nvPr/>
        </p:nvSpPr>
        <p:spPr>
          <a:xfrm flipH="false" flipV="false" rot="5400000">
            <a:off x="-15921293" y="22216770"/>
            <a:ext cx="55803405" cy="4394518"/>
          </a:xfrm>
          <a:custGeom>
            <a:avLst/>
            <a:gdLst/>
            <a:ahLst/>
            <a:cxnLst/>
            <a:rect r="r" b="b" t="t" l="l"/>
            <a:pathLst>
              <a:path h="4394518" w="55803405">
                <a:moveTo>
                  <a:pt x="0" y="0"/>
                </a:moveTo>
                <a:lnTo>
                  <a:pt x="55803406" y="0"/>
                </a:lnTo>
                <a:lnTo>
                  <a:pt x="55803406" y="4394518"/>
                </a:lnTo>
                <a:lnTo>
                  <a:pt x="0" y="439451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3" id="53"/>
          <p:cNvGrpSpPr/>
          <p:nvPr/>
        </p:nvGrpSpPr>
        <p:grpSpPr>
          <a:xfrm rot="0">
            <a:off x="9374368" y="9258300"/>
            <a:ext cx="5215195" cy="2764784"/>
            <a:chOff x="0" y="0"/>
            <a:chExt cx="1373549" cy="728174"/>
          </a:xfrm>
        </p:grpSpPr>
        <p:sp>
          <p:nvSpPr>
            <p:cNvPr name="Freeform 54" id="54"/>
            <p:cNvSpPr/>
            <p:nvPr/>
          </p:nvSpPr>
          <p:spPr>
            <a:xfrm flipH="false" flipV="false" rot="0">
              <a:off x="0" y="0"/>
              <a:ext cx="1373549" cy="728174"/>
            </a:xfrm>
            <a:custGeom>
              <a:avLst/>
              <a:gdLst/>
              <a:ahLst/>
              <a:cxnLst/>
              <a:rect r="r" b="b" t="t" l="l"/>
              <a:pathLst>
                <a:path h="728174" w="1373549">
                  <a:moveTo>
                    <a:pt x="0" y="0"/>
                  </a:moveTo>
                  <a:lnTo>
                    <a:pt x="1373549" y="0"/>
                  </a:lnTo>
                  <a:lnTo>
                    <a:pt x="1373549" y="728174"/>
                  </a:lnTo>
                  <a:lnTo>
                    <a:pt x="0" y="728174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55" id="55"/>
            <p:cNvSpPr txBox="true"/>
            <p:nvPr/>
          </p:nvSpPr>
          <p:spPr>
            <a:xfrm>
              <a:off x="0" y="-38100"/>
              <a:ext cx="1373549" cy="76627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6" id="56"/>
          <p:cNvGrpSpPr/>
          <p:nvPr/>
        </p:nvGrpSpPr>
        <p:grpSpPr>
          <a:xfrm rot="0">
            <a:off x="9374368" y="-1295718"/>
            <a:ext cx="5215195" cy="2764784"/>
            <a:chOff x="0" y="0"/>
            <a:chExt cx="1373549" cy="728174"/>
          </a:xfrm>
        </p:grpSpPr>
        <p:sp>
          <p:nvSpPr>
            <p:cNvPr name="Freeform 57" id="57"/>
            <p:cNvSpPr/>
            <p:nvPr/>
          </p:nvSpPr>
          <p:spPr>
            <a:xfrm flipH="false" flipV="false" rot="0">
              <a:off x="0" y="0"/>
              <a:ext cx="1373549" cy="728174"/>
            </a:xfrm>
            <a:custGeom>
              <a:avLst/>
              <a:gdLst/>
              <a:ahLst/>
              <a:cxnLst/>
              <a:rect r="r" b="b" t="t" l="l"/>
              <a:pathLst>
                <a:path h="728174" w="1373549">
                  <a:moveTo>
                    <a:pt x="0" y="0"/>
                  </a:moveTo>
                  <a:lnTo>
                    <a:pt x="1373549" y="0"/>
                  </a:lnTo>
                  <a:lnTo>
                    <a:pt x="1373549" y="728174"/>
                  </a:lnTo>
                  <a:lnTo>
                    <a:pt x="0" y="728174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58" id="58"/>
            <p:cNvSpPr txBox="true"/>
            <p:nvPr/>
          </p:nvSpPr>
          <p:spPr>
            <a:xfrm>
              <a:off x="0" y="-38100"/>
              <a:ext cx="1373549" cy="76627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9" id="59"/>
          <p:cNvSpPr/>
          <p:nvPr/>
        </p:nvSpPr>
        <p:spPr>
          <a:xfrm flipH="false" flipV="false" rot="0">
            <a:off x="15482597" y="7481597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6" y="0"/>
                </a:lnTo>
                <a:lnTo>
                  <a:pt x="3553406" y="3553406"/>
                </a:lnTo>
                <a:lnTo>
                  <a:pt x="0" y="35534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0" id="60"/>
          <p:cNvSpPr txBox="true"/>
          <p:nvPr/>
        </p:nvSpPr>
        <p:spPr>
          <a:xfrm rot="0">
            <a:off x="606694" y="5488940"/>
            <a:ext cx="8403640" cy="3357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GilamBG 4"/>
                <a:ea typeface="GilamBG 4"/>
                <a:cs typeface="GilamBG 4"/>
                <a:sym typeface="GilamBG 4"/>
              </a:rPr>
              <a:t> ДНК съхранява информация за последователността от аминокиселини, необходими за производството на специфичен белтък. ДНК дава инструкции за синтезата на всички белтъци в клетката.</a:t>
            </a:r>
          </a:p>
        </p:txBody>
      </p:sp>
      <p:sp>
        <p:nvSpPr>
          <p:cNvPr name="TextBox 61" id="61"/>
          <p:cNvSpPr txBox="true"/>
          <p:nvPr/>
        </p:nvSpPr>
        <p:spPr>
          <a:xfrm rot="0">
            <a:off x="487277" y="735493"/>
            <a:ext cx="8656723" cy="3162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Как аминокиселините разбират как да се подредят?</a:t>
            </a:r>
          </a:p>
        </p:txBody>
      </p:sp>
      <p:sp>
        <p:nvSpPr>
          <p:cNvPr name="TextBox 62" id="62"/>
          <p:cNvSpPr txBox="true"/>
          <p:nvPr/>
        </p:nvSpPr>
        <p:spPr>
          <a:xfrm rot="0">
            <a:off x="15219829" y="4659313"/>
            <a:ext cx="1636461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ДНК</a:t>
            </a:r>
          </a:p>
        </p:txBody>
      </p:sp>
      <p:grpSp>
        <p:nvGrpSpPr>
          <p:cNvPr name="Group 63" id="63"/>
          <p:cNvGrpSpPr/>
          <p:nvPr/>
        </p:nvGrpSpPr>
        <p:grpSpPr>
          <a:xfrm rot="0">
            <a:off x="15970864" y="-514350"/>
            <a:ext cx="3086100" cy="1543050"/>
            <a:chOff x="0" y="0"/>
            <a:chExt cx="812800" cy="406400"/>
          </a:xfrm>
        </p:grpSpPr>
        <p:sp>
          <p:nvSpPr>
            <p:cNvPr name="Freeform 64" id="64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65" id="65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6" id="66"/>
          <p:cNvSpPr/>
          <p:nvPr/>
        </p:nvSpPr>
        <p:spPr>
          <a:xfrm flipH="false" flipV="false" rot="0">
            <a:off x="16086920" y="0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-663500"/>
            <a:ext cx="11345640" cy="11614001"/>
            <a:chOff x="0" y="0"/>
            <a:chExt cx="2988152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88152" cy="3058832"/>
            </a:xfrm>
            <a:custGeom>
              <a:avLst/>
              <a:gdLst/>
              <a:ahLst/>
              <a:cxnLst/>
              <a:rect r="r" b="b" t="t" l="l"/>
              <a:pathLst>
                <a:path h="3058832" w="2988152">
                  <a:moveTo>
                    <a:pt x="0" y="0"/>
                  </a:moveTo>
                  <a:lnTo>
                    <a:pt x="2988152" y="0"/>
                  </a:lnTo>
                  <a:lnTo>
                    <a:pt x="2988152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988152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4734593" y="-5577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7" y="0"/>
                </a:lnTo>
                <a:lnTo>
                  <a:pt x="3553407" y="3553406"/>
                </a:lnTo>
                <a:lnTo>
                  <a:pt x="0" y="35534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144000" y="5143500"/>
            <a:ext cx="8115300" cy="4114800"/>
            <a:chOff x="0" y="0"/>
            <a:chExt cx="2137363" cy="108373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37363" cy="1083733"/>
            </a:xfrm>
            <a:custGeom>
              <a:avLst/>
              <a:gdLst/>
              <a:ahLst/>
              <a:cxnLst/>
              <a:rect r="r" b="b" t="t" l="l"/>
              <a:pathLst>
                <a:path h="1083733" w="2137363">
                  <a:moveTo>
                    <a:pt x="0" y="0"/>
                  </a:moveTo>
                  <a:lnTo>
                    <a:pt x="2137363" y="0"/>
                  </a:lnTo>
                  <a:lnTo>
                    <a:pt x="2137363" y="1083733"/>
                  </a:lnTo>
                  <a:lnTo>
                    <a:pt x="0" y="108373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137363" cy="11218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144000" y="1172361"/>
            <a:ext cx="7970002" cy="3756986"/>
            <a:chOff x="0" y="0"/>
            <a:chExt cx="2099095" cy="98949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99095" cy="989494"/>
            </a:xfrm>
            <a:custGeom>
              <a:avLst/>
              <a:gdLst/>
              <a:ahLst/>
              <a:cxnLst/>
              <a:rect r="r" b="b" t="t" l="l"/>
              <a:pathLst>
                <a:path h="989494" w="2099095">
                  <a:moveTo>
                    <a:pt x="0" y="0"/>
                  </a:moveTo>
                  <a:lnTo>
                    <a:pt x="2099095" y="0"/>
                  </a:lnTo>
                  <a:lnTo>
                    <a:pt x="2099095" y="989494"/>
                  </a:lnTo>
                  <a:lnTo>
                    <a:pt x="0" y="989494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099095" cy="10275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9471996" y="6007689"/>
            <a:ext cx="7548761" cy="2233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GilamBG 4"/>
                <a:ea typeface="GilamBG 4"/>
                <a:cs typeface="GilamBG 4"/>
                <a:sym typeface="GilamBG 4"/>
              </a:rPr>
              <a:t>Всяка група от три ДНК бази по протежение на ДНК веригата се нарича кодон. Всеки кодон кодира една аминокиселина.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318208" y="1412554"/>
            <a:ext cx="7638215" cy="3162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Как се съхранява информацията за синтез на белтъци?</a:t>
            </a:r>
          </a:p>
        </p:txBody>
      </p:sp>
      <p:sp>
        <p:nvSpPr>
          <p:cNvPr name="AutoShape 14" id="14"/>
          <p:cNvSpPr/>
          <p:nvPr/>
        </p:nvSpPr>
        <p:spPr>
          <a:xfrm flipH="true">
            <a:off x="1028700" y="-171644"/>
            <a:ext cx="0" cy="10630289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5" id="15"/>
          <p:cNvSpPr/>
          <p:nvPr/>
        </p:nvSpPr>
        <p:spPr>
          <a:xfrm flipH="true">
            <a:off x="3775461" y="-171644"/>
            <a:ext cx="0" cy="10630289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6" id="16"/>
          <p:cNvGrpSpPr/>
          <p:nvPr/>
        </p:nvGrpSpPr>
        <p:grpSpPr>
          <a:xfrm rot="0">
            <a:off x="1119188" y="812680"/>
            <a:ext cx="1288342" cy="398470"/>
            <a:chOff x="0" y="0"/>
            <a:chExt cx="438054" cy="135485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2407529" y="812680"/>
            <a:ext cx="1288342" cy="398470"/>
            <a:chOff x="0" y="0"/>
            <a:chExt cx="438054" cy="135485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119188" y="1579175"/>
            <a:ext cx="1288342" cy="398470"/>
            <a:chOff x="0" y="0"/>
            <a:chExt cx="438054" cy="135485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2407529" y="1579175"/>
            <a:ext cx="1288342" cy="398470"/>
            <a:chOff x="0" y="0"/>
            <a:chExt cx="438054" cy="135485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119187" y="2349120"/>
            <a:ext cx="1288342" cy="398470"/>
            <a:chOff x="0" y="0"/>
            <a:chExt cx="438054" cy="135485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30" id="30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2407529" y="2349120"/>
            <a:ext cx="1288342" cy="398470"/>
            <a:chOff x="0" y="0"/>
            <a:chExt cx="438054" cy="135485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33" id="33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1119187" y="3115615"/>
            <a:ext cx="1288342" cy="398470"/>
            <a:chOff x="0" y="0"/>
            <a:chExt cx="438054" cy="135485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36" id="36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2407529" y="3115615"/>
            <a:ext cx="1288342" cy="398470"/>
            <a:chOff x="0" y="0"/>
            <a:chExt cx="438054" cy="135485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39" id="39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0" id="40"/>
          <p:cNvGrpSpPr/>
          <p:nvPr/>
        </p:nvGrpSpPr>
        <p:grpSpPr>
          <a:xfrm rot="0">
            <a:off x="1119188" y="3885560"/>
            <a:ext cx="1288342" cy="398470"/>
            <a:chOff x="0" y="0"/>
            <a:chExt cx="438054" cy="135485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42" id="42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2407529" y="3885560"/>
            <a:ext cx="1288342" cy="398470"/>
            <a:chOff x="0" y="0"/>
            <a:chExt cx="438054" cy="135485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45" id="45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6" id="46"/>
          <p:cNvGrpSpPr/>
          <p:nvPr/>
        </p:nvGrpSpPr>
        <p:grpSpPr>
          <a:xfrm rot="0">
            <a:off x="1119188" y="4652055"/>
            <a:ext cx="1288342" cy="398470"/>
            <a:chOff x="0" y="0"/>
            <a:chExt cx="438054" cy="135485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9" id="49"/>
          <p:cNvGrpSpPr/>
          <p:nvPr/>
        </p:nvGrpSpPr>
        <p:grpSpPr>
          <a:xfrm rot="0">
            <a:off x="2407529" y="4652055"/>
            <a:ext cx="1288342" cy="398470"/>
            <a:chOff x="0" y="0"/>
            <a:chExt cx="438054" cy="135485"/>
          </a:xfrm>
        </p:grpSpPr>
        <p:sp>
          <p:nvSpPr>
            <p:cNvPr name="Freeform 50" id="50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51" id="51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2" id="52"/>
          <p:cNvGrpSpPr/>
          <p:nvPr/>
        </p:nvGrpSpPr>
        <p:grpSpPr>
          <a:xfrm rot="0">
            <a:off x="1119188" y="5422000"/>
            <a:ext cx="1288342" cy="398470"/>
            <a:chOff x="0" y="0"/>
            <a:chExt cx="438054" cy="135485"/>
          </a:xfrm>
        </p:grpSpPr>
        <p:sp>
          <p:nvSpPr>
            <p:cNvPr name="Freeform 53" id="53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54" id="54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5" id="55"/>
          <p:cNvGrpSpPr/>
          <p:nvPr/>
        </p:nvGrpSpPr>
        <p:grpSpPr>
          <a:xfrm rot="0">
            <a:off x="2407529" y="5422000"/>
            <a:ext cx="1288342" cy="398470"/>
            <a:chOff x="0" y="0"/>
            <a:chExt cx="438054" cy="135485"/>
          </a:xfrm>
        </p:grpSpPr>
        <p:sp>
          <p:nvSpPr>
            <p:cNvPr name="Freeform 56" id="56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57" id="57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8" id="58"/>
          <p:cNvGrpSpPr/>
          <p:nvPr/>
        </p:nvGrpSpPr>
        <p:grpSpPr>
          <a:xfrm rot="0">
            <a:off x="1119188" y="6188495"/>
            <a:ext cx="1288342" cy="398470"/>
            <a:chOff x="0" y="0"/>
            <a:chExt cx="438054" cy="135485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0">
            <a:off x="2407529" y="6188495"/>
            <a:ext cx="1288342" cy="398470"/>
            <a:chOff x="0" y="0"/>
            <a:chExt cx="438054" cy="135485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63" id="63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4" id="64"/>
          <p:cNvGrpSpPr/>
          <p:nvPr/>
        </p:nvGrpSpPr>
        <p:grpSpPr>
          <a:xfrm rot="0">
            <a:off x="1119188" y="6958439"/>
            <a:ext cx="1288342" cy="398470"/>
            <a:chOff x="0" y="0"/>
            <a:chExt cx="438054" cy="135485"/>
          </a:xfrm>
        </p:grpSpPr>
        <p:sp>
          <p:nvSpPr>
            <p:cNvPr name="Freeform 65" id="65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66" id="66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7" id="67"/>
          <p:cNvGrpSpPr/>
          <p:nvPr/>
        </p:nvGrpSpPr>
        <p:grpSpPr>
          <a:xfrm rot="0">
            <a:off x="2407529" y="6958439"/>
            <a:ext cx="1288342" cy="398470"/>
            <a:chOff x="0" y="0"/>
            <a:chExt cx="438054" cy="135485"/>
          </a:xfrm>
        </p:grpSpPr>
        <p:sp>
          <p:nvSpPr>
            <p:cNvPr name="Freeform 68" id="68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69" id="69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0" id="70"/>
          <p:cNvGrpSpPr/>
          <p:nvPr/>
        </p:nvGrpSpPr>
        <p:grpSpPr>
          <a:xfrm rot="0">
            <a:off x="1119188" y="7724935"/>
            <a:ext cx="1288342" cy="398470"/>
            <a:chOff x="0" y="0"/>
            <a:chExt cx="438054" cy="135485"/>
          </a:xfrm>
        </p:grpSpPr>
        <p:sp>
          <p:nvSpPr>
            <p:cNvPr name="Freeform 71" id="71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72" id="72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3" id="73"/>
          <p:cNvGrpSpPr/>
          <p:nvPr/>
        </p:nvGrpSpPr>
        <p:grpSpPr>
          <a:xfrm rot="0">
            <a:off x="2407529" y="7724935"/>
            <a:ext cx="1288342" cy="398470"/>
            <a:chOff x="0" y="0"/>
            <a:chExt cx="438054" cy="135485"/>
          </a:xfrm>
        </p:grpSpPr>
        <p:sp>
          <p:nvSpPr>
            <p:cNvPr name="Freeform 74" id="74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75" id="75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6" id="76"/>
          <p:cNvGrpSpPr/>
          <p:nvPr/>
        </p:nvGrpSpPr>
        <p:grpSpPr>
          <a:xfrm rot="0">
            <a:off x="1119188" y="8494879"/>
            <a:ext cx="1288342" cy="398470"/>
            <a:chOff x="0" y="0"/>
            <a:chExt cx="438054" cy="135485"/>
          </a:xfrm>
        </p:grpSpPr>
        <p:sp>
          <p:nvSpPr>
            <p:cNvPr name="Freeform 77" id="77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78" id="78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9" id="79"/>
          <p:cNvGrpSpPr/>
          <p:nvPr/>
        </p:nvGrpSpPr>
        <p:grpSpPr>
          <a:xfrm rot="0">
            <a:off x="2407529" y="8494879"/>
            <a:ext cx="1288342" cy="398470"/>
            <a:chOff x="0" y="0"/>
            <a:chExt cx="438054" cy="135485"/>
          </a:xfrm>
        </p:grpSpPr>
        <p:sp>
          <p:nvSpPr>
            <p:cNvPr name="Freeform 80" id="80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81" id="81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2" id="82"/>
          <p:cNvGrpSpPr/>
          <p:nvPr/>
        </p:nvGrpSpPr>
        <p:grpSpPr>
          <a:xfrm rot="0">
            <a:off x="1119188" y="9261374"/>
            <a:ext cx="1288342" cy="398470"/>
            <a:chOff x="0" y="0"/>
            <a:chExt cx="438054" cy="135485"/>
          </a:xfrm>
        </p:grpSpPr>
        <p:sp>
          <p:nvSpPr>
            <p:cNvPr name="Freeform 83" id="83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84" id="84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5" id="85"/>
          <p:cNvGrpSpPr/>
          <p:nvPr/>
        </p:nvGrpSpPr>
        <p:grpSpPr>
          <a:xfrm rot="0">
            <a:off x="2407529" y="9261374"/>
            <a:ext cx="1288342" cy="398470"/>
            <a:chOff x="0" y="0"/>
            <a:chExt cx="438054" cy="135485"/>
          </a:xfrm>
        </p:grpSpPr>
        <p:sp>
          <p:nvSpPr>
            <p:cNvPr name="Freeform 86" id="86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87" id="87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8" id="88"/>
          <p:cNvGrpSpPr/>
          <p:nvPr/>
        </p:nvGrpSpPr>
        <p:grpSpPr>
          <a:xfrm rot="0">
            <a:off x="5283734" y="1200936"/>
            <a:ext cx="3172043" cy="1154948"/>
            <a:chOff x="0" y="0"/>
            <a:chExt cx="835435" cy="304184"/>
          </a:xfrm>
        </p:grpSpPr>
        <p:sp>
          <p:nvSpPr>
            <p:cNvPr name="Freeform 89" id="89"/>
            <p:cNvSpPr/>
            <p:nvPr/>
          </p:nvSpPr>
          <p:spPr>
            <a:xfrm flipH="false" flipV="false" rot="0">
              <a:off x="0" y="0"/>
              <a:ext cx="835435" cy="304184"/>
            </a:xfrm>
            <a:custGeom>
              <a:avLst/>
              <a:gdLst/>
              <a:ahLst/>
              <a:cxnLst/>
              <a:rect r="r" b="b" t="t" l="l"/>
              <a:pathLst>
                <a:path h="304184" w="835435">
                  <a:moveTo>
                    <a:pt x="0" y="0"/>
                  </a:moveTo>
                  <a:lnTo>
                    <a:pt x="835435" y="0"/>
                  </a:lnTo>
                  <a:lnTo>
                    <a:pt x="835435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90" id="90"/>
            <p:cNvSpPr txBox="true"/>
            <p:nvPr/>
          </p:nvSpPr>
          <p:spPr>
            <a:xfrm>
              <a:off x="0" y="-38100"/>
              <a:ext cx="835435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91" id="91"/>
          <p:cNvSpPr txBox="true"/>
          <p:nvPr/>
        </p:nvSpPr>
        <p:spPr>
          <a:xfrm rot="0">
            <a:off x="5595548" y="1294223"/>
            <a:ext cx="2548415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кодон</a:t>
            </a:r>
          </a:p>
        </p:txBody>
      </p:sp>
      <p:sp>
        <p:nvSpPr>
          <p:cNvPr name="AutoShape 92" id="92"/>
          <p:cNvSpPr/>
          <p:nvPr/>
        </p:nvSpPr>
        <p:spPr>
          <a:xfrm>
            <a:off x="4609920" y="956098"/>
            <a:ext cx="0" cy="1592257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93" id="93"/>
          <p:cNvSpPr/>
          <p:nvPr/>
        </p:nvSpPr>
        <p:spPr>
          <a:xfrm>
            <a:off x="4574841" y="1778410"/>
            <a:ext cx="708893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94" id="94"/>
          <p:cNvSpPr/>
          <p:nvPr/>
        </p:nvSpPr>
        <p:spPr>
          <a:xfrm>
            <a:off x="3865949" y="2548355"/>
            <a:ext cx="834459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95" id="95"/>
          <p:cNvSpPr/>
          <p:nvPr/>
        </p:nvSpPr>
        <p:spPr>
          <a:xfrm>
            <a:off x="3865949" y="938212"/>
            <a:ext cx="834459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96" id="96"/>
          <p:cNvGrpSpPr/>
          <p:nvPr/>
        </p:nvGrpSpPr>
        <p:grpSpPr>
          <a:xfrm rot="0">
            <a:off x="5283734" y="3542447"/>
            <a:ext cx="3172043" cy="1154948"/>
            <a:chOff x="0" y="0"/>
            <a:chExt cx="835435" cy="304184"/>
          </a:xfrm>
        </p:grpSpPr>
        <p:sp>
          <p:nvSpPr>
            <p:cNvPr name="Freeform 97" id="97"/>
            <p:cNvSpPr/>
            <p:nvPr/>
          </p:nvSpPr>
          <p:spPr>
            <a:xfrm flipH="false" flipV="false" rot="0">
              <a:off x="0" y="0"/>
              <a:ext cx="835435" cy="304184"/>
            </a:xfrm>
            <a:custGeom>
              <a:avLst/>
              <a:gdLst/>
              <a:ahLst/>
              <a:cxnLst/>
              <a:rect r="r" b="b" t="t" l="l"/>
              <a:pathLst>
                <a:path h="304184" w="835435">
                  <a:moveTo>
                    <a:pt x="0" y="0"/>
                  </a:moveTo>
                  <a:lnTo>
                    <a:pt x="835435" y="0"/>
                  </a:lnTo>
                  <a:lnTo>
                    <a:pt x="835435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98" id="98"/>
            <p:cNvSpPr txBox="true"/>
            <p:nvPr/>
          </p:nvSpPr>
          <p:spPr>
            <a:xfrm>
              <a:off x="0" y="-38100"/>
              <a:ext cx="835435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99" id="99"/>
          <p:cNvSpPr txBox="true"/>
          <p:nvPr/>
        </p:nvSpPr>
        <p:spPr>
          <a:xfrm rot="0">
            <a:off x="5595548" y="3635734"/>
            <a:ext cx="2548415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кодон</a:t>
            </a:r>
          </a:p>
        </p:txBody>
      </p:sp>
      <p:sp>
        <p:nvSpPr>
          <p:cNvPr name="AutoShape 100" id="100"/>
          <p:cNvSpPr/>
          <p:nvPr/>
        </p:nvSpPr>
        <p:spPr>
          <a:xfrm>
            <a:off x="4609920" y="3297609"/>
            <a:ext cx="0" cy="1592257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01" id="101"/>
          <p:cNvSpPr/>
          <p:nvPr/>
        </p:nvSpPr>
        <p:spPr>
          <a:xfrm>
            <a:off x="4574841" y="4119921"/>
            <a:ext cx="708893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02" id="102"/>
          <p:cNvSpPr/>
          <p:nvPr/>
        </p:nvSpPr>
        <p:spPr>
          <a:xfrm>
            <a:off x="3865949" y="4889866"/>
            <a:ext cx="834459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03" id="103"/>
          <p:cNvSpPr/>
          <p:nvPr/>
        </p:nvSpPr>
        <p:spPr>
          <a:xfrm>
            <a:off x="3865949" y="3279723"/>
            <a:ext cx="834459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04" id="104"/>
          <p:cNvGrpSpPr/>
          <p:nvPr/>
        </p:nvGrpSpPr>
        <p:grpSpPr>
          <a:xfrm rot="0">
            <a:off x="5283734" y="5845382"/>
            <a:ext cx="3172043" cy="1154948"/>
            <a:chOff x="0" y="0"/>
            <a:chExt cx="835435" cy="304184"/>
          </a:xfrm>
        </p:grpSpPr>
        <p:sp>
          <p:nvSpPr>
            <p:cNvPr name="Freeform 105" id="105"/>
            <p:cNvSpPr/>
            <p:nvPr/>
          </p:nvSpPr>
          <p:spPr>
            <a:xfrm flipH="false" flipV="false" rot="0">
              <a:off x="0" y="0"/>
              <a:ext cx="835435" cy="304184"/>
            </a:xfrm>
            <a:custGeom>
              <a:avLst/>
              <a:gdLst/>
              <a:ahLst/>
              <a:cxnLst/>
              <a:rect r="r" b="b" t="t" l="l"/>
              <a:pathLst>
                <a:path h="304184" w="835435">
                  <a:moveTo>
                    <a:pt x="0" y="0"/>
                  </a:moveTo>
                  <a:lnTo>
                    <a:pt x="835435" y="0"/>
                  </a:lnTo>
                  <a:lnTo>
                    <a:pt x="835435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06" id="106"/>
            <p:cNvSpPr txBox="true"/>
            <p:nvPr/>
          </p:nvSpPr>
          <p:spPr>
            <a:xfrm>
              <a:off x="0" y="-38100"/>
              <a:ext cx="835435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7" id="107"/>
          <p:cNvSpPr txBox="true"/>
          <p:nvPr/>
        </p:nvSpPr>
        <p:spPr>
          <a:xfrm rot="0">
            <a:off x="5595548" y="5938669"/>
            <a:ext cx="2548415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кодон</a:t>
            </a:r>
          </a:p>
        </p:txBody>
      </p:sp>
      <p:sp>
        <p:nvSpPr>
          <p:cNvPr name="AutoShape 108" id="108"/>
          <p:cNvSpPr/>
          <p:nvPr/>
        </p:nvSpPr>
        <p:spPr>
          <a:xfrm>
            <a:off x="4609920" y="5600543"/>
            <a:ext cx="0" cy="1592257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09" id="109"/>
          <p:cNvSpPr/>
          <p:nvPr/>
        </p:nvSpPr>
        <p:spPr>
          <a:xfrm>
            <a:off x="4574841" y="6422856"/>
            <a:ext cx="708893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10" id="110"/>
          <p:cNvSpPr/>
          <p:nvPr/>
        </p:nvSpPr>
        <p:spPr>
          <a:xfrm>
            <a:off x="3865949" y="7192801"/>
            <a:ext cx="834459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11" id="111"/>
          <p:cNvSpPr/>
          <p:nvPr/>
        </p:nvSpPr>
        <p:spPr>
          <a:xfrm>
            <a:off x="3865949" y="5582658"/>
            <a:ext cx="834459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12" id="112"/>
          <p:cNvGrpSpPr/>
          <p:nvPr/>
        </p:nvGrpSpPr>
        <p:grpSpPr>
          <a:xfrm rot="0">
            <a:off x="5283734" y="8150849"/>
            <a:ext cx="3172043" cy="1154948"/>
            <a:chOff x="0" y="0"/>
            <a:chExt cx="835435" cy="304184"/>
          </a:xfrm>
        </p:grpSpPr>
        <p:sp>
          <p:nvSpPr>
            <p:cNvPr name="Freeform 113" id="113"/>
            <p:cNvSpPr/>
            <p:nvPr/>
          </p:nvSpPr>
          <p:spPr>
            <a:xfrm flipH="false" flipV="false" rot="0">
              <a:off x="0" y="0"/>
              <a:ext cx="835435" cy="304184"/>
            </a:xfrm>
            <a:custGeom>
              <a:avLst/>
              <a:gdLst/>
              <a:ahLst/>
              <a:cxnLst/>
              <a:rect r="r" b="b" t="t" l="l"/>
              <a:pathLst>
                <a:path h="304184" w="835435">
                  <a:moveTo>
                    <a:pt x="0" y="0"/>
                  </a:moveTo>
                  <a:lnTo>
                    <a:pt x="835435" y="0"/>
                  </a:lnTo>
                  <a:lnTo>
                    <a:pt x="835435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14" id="114"/>
            <p:cNvSpPr txBox="true"/>
            <p:nvPr/>
          </p:nvSpPr>
          <p:spPr>
            <a:xfrm>
              <a:off x="0" y="-38100"/>
              <a:ext cx="835435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15" id="115"/>
          <p:cNvSpPr txBox="true"/>
          <p:nvPr/>
        </p:nvSpPr>
        <p:spPr>
          <a:xfrm rot="0">
            <a:off x="5595548" y="8244136"/>
            <a:ext cx="2548415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кодон</a:t>
            </a:r>
          </a:p>
        </p:txBody>
      </p:sp>
      <p:sp>
        <p:nvSpPr>
          <p:cNvPr name="AutoShape 116" id="116"/>
          <p:cNvSpPr/>
          <p:nvPr/>
        </p:nvSpPr>
        <p:spPr>
          <a:xfrm>
            <a:off x="4609920" y="7906011"/>
            <a:ext cx="0" cy="1592257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17" id="117"/>
          <p:cNvSpPr/>
          <p:nvPr/>
        </p:nvSpPr>
        <p:spPr>
          <a:xfrm>
            <a:off x="4574841" y="8728323"/>
            <a:ext cx="708893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18" id="118"/>
          <p:cNvSpPr/>
          <p:nvPr/>
        </p:nvSpPr>
        <p:spPr>
          <a:xfrm>
            <a:off x="3865949" y="9498268"/>
            <a:ext cx="834459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19" id="119"/>
          <p:cNvSpPr/>
          <p:nvPr/>
        </p:nvSpPr>
        <p:spPr>
          <a:xfrm>
            <a:off x="3865949" y="7888126"/>
            <a:ext cx="834459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20" id="120"/>
          <p:cNvGrpSpPr/>
          <p:nvPr/>
        </p:nvGrpSpPr>
        <p:grpSpPr>
          <a:xfrm rot="0">
            <a:off x="15970864" y="-604838"/>
            <a:ext cx="3086100" cy="1543050"/>
            <a:chOff x="0" y="0"/>
            <a:chExt cx="812800" cy="406400"/>
          </a:xfrm>
        </p:grpSpPr>
        <p:sp>
          <p:nvSpPr>
            <p:cNvPr name="Freeform 121" id="121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22" id="122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3" id="123"/>
          <p:cNvSpPr/>
          <p:nvPr/>
        </p:nvSpPr>
        <p:spPr>
          <a:xfrm flipH="false" flipV="false" rot="0">
            <a:off x="16086920" y="0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5143500"/>
            <a:ext cx="8115300" cy="4114800"/>
            <a:chOff x="0" y="0"/>
            <a:chExt cx="2137363" cy="10837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137363" cy="1083733"/>
            </a:xfrm>
            <a:custGeom>
              <a:avLst/>
              <a:gdLst/>
              <a:ahLst/>
              <a:cxnLst/>
              <a:rect r="r" b="b" t="t" l="l"/>
              <a:pathLst>
                <a:path h="1083733" w="2137363">
                  <a:moveTo>
                    <a:pt x="0" y="0"/>
                  </a:moveTo>
                  <a:lnTo>
                    <a:pt x="2137363" y="0"/>
                  </a:lnTo>
                  <a:lnTo>
                    <a:pt x="2137363" y="1083733"/>
                  </a:lnTo>
                  <a:lnTo>
                    <a:pt x="0" y="108373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137363" cy="11218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-126220" y="-646214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7" y="0"/>
                </a:lnTo>
                <a:lnTo>
                  <a:pt x="3553407" y="3553407"/>
                </a:lnTo>
                <a:lnTo>
                  <a:pt x="0" y="35534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144000" y="-663500"/>
            <a:ext cx="11345640" cy="11614001"/>
            <a:chOff x="0" y="0"/>
            <a:chExt cx="2988152" cy="305883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988152" cy="3058832"/>
            </a:xfrm>
            <a:custGeom>
              <a:avLst/>
              <a:gdLst/>
              <a:ahLst/>
              <a:cxnLst/>
              <a:rect r="r" b="b" t="t" l="l"/>
              <a:pathLst>
                <a:path h="3058832" w="2988152">
                  <a:moveTo>
                    <a:pt x="0" y="0"/>
                  </a:moveTo>
                  <a:lnTo>
                    <a:pt x="2988152" y="0"/>
                  </a:lnTo>
                  <a:lnTo>
                    <a:pt x="2988152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988152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9" id="9"/>
          <p:cNvSpPr/>
          <p:nvPr/>
        </p:nvSpPr>
        <p:spPr>
          <a:xfrm flipH="true">
            <a:off x="14890834" y="-171644"/>
            <a:ext cx="0" cy="10630289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0" id="10"/>
          <p:cNvSpPr/>
          <p:nvPr/>
        </p:nvSpPr>
        <p:spPr>
          <a:xfrm>
            <a:off x="17637595" y="-171644"/>
            <a:ext cx="0" cy="10630289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1" id="11"/>
          <p:cNvGrpSpPr/>
          <p:nvPr/>
        </p:nvGrpSpPr>
        <p:grpSpPr>
          <a:xfrm rot="0">
            <a:off x="14981321" y="812680"/>
            <a:ext cx="1288342" cy="398470"/>
            <a:chOff x="0" y="0"/>
            <a:chExt cx="438054" cy="13548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6269663" y="812680"/>
            <a:ext cx="1288342" cy="398470"/>
            <a:chOff x="0" y="0"/>
            <a:chExt cx="438054" cy="135485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4981321" y="1579175"/>
            <a:ext cx="1288342" cy="398470"/>
            <a:chOff x="0" y="0"/>
            <a:chExt cx="438054" cy="135485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6269663" y="1579175"/>
            <a:ext cx="1288342" cy="398470"/>
            <a:chOff x="0" y="0"/>
            <a:chExt cx="438054" cy="135485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4981321" y="2349120"/>
            <a:ext cx="1288342" cy="398470"/>
            <a:chOff x="0" y="0"/>
            <a:chExt cx="438054" cy="135485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16269663" y="2349120"/>
            <a:ext cx="1288342" cy="398470"/>
            <a:chOff x="0" y="0"/>
            <a:chExt cx="438054" cy="135485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28" id="28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9" id="29"/>
          <p:cNvGrpSpPr/>
          <p:nvPr/>
        </p:nvGrpSpPr>
        <p:grpSpPr>
          <a:xfrm rot="0">
            <a:off x="14981321" y="3115615"/>
            <a:ext cx="1288342" cy="398470"/>
            <a:chOff x="0" y="0"/>
            <a:chExt cx="438054" cy="135485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31" id="31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16269663" y="3115615"/>
            <a:ext cx="1288342" cy="398470"/>
            <a:chOff x="0" y="0"/>
            <a:chExt cx="438054" cy="135485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34" id="34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4981321" y="3885560"/>
            <a:ext cx="1288342" cy="398470"/>
            <a:chOff x="0" y="0"/>
            <a:chExt cx="438054" cy="135485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37" id="37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16269663" y="3885560"/>
            <a:ext cx="1288342" cy="398470"/>
            <a:chOff x="0" y="0"/>
            <a:chExt cx="438054" cy="135485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40" id="40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14981321" y="4652055"/>
            <a:ext cx="1288342" cy="398470"/>
            <a:chOff x="0" y="0"/>
            <a:chExt cx="438054" cy="135485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43" id="43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16269663" y="4652055"/>
            <a:ext cx="1288342" cy="398470"/>
            <a:chOff x="0" y="0"/>
            <a:chExt cx="438054" cy="135485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6" id="46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7" id="47"/>
          <p:cNvGrpSpPr/>
          <p:nvPr/>
        </p:nvGrpSpPr>
        <p:grpSpPr>
          <a:xfrm rot="0">
            <a:off x="14981321" y="5422000"/>
            <a:ext cx="1288342" cy="398470"/>
            <a:chOff x="0" y="0"/>
            <a:chExt cx="438054" cy="135485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9" id="49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0" id="50"/>
          <p:cNvGrpSpPr/>
          <p:nvPr/>
        </p:nvGrpSpPr>
        <p:grpSpPr>
          <a:xfrm rot="0">
            <a:off x="16269663" y="5422000"/>
            <a:ext cx="1288342" cy="398470"/>
            <a:chOff x="0" y="0"/>
            <a:chExt cx="438054" cy="135485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3" id="53"/>
          <p:cNvGrpSpPr/>
          <p:nvPr/>
        </p:nvGrpSpPr>
        <p:grpSpPr>
          <a:xfrm rot="0">
            <a:off x="14981321" y="6188495"/>
            <a:ext cx="1288342" cy="398470"/>
            <a:chOff x="0" y="0"/>
            <a:chExt cx="438054" cy="135485"/>
          </a:xfrm>
        </p:grpSpPr>
        <p:sp>
          <p:nvSpPr>
            <p:cNvPr name="Freeform 54" id="54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55" id="55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6" id="56"/>
          <p:cNvGrpSpPr/>
          <p:nvPr/>
        </p:nvGrpSpPr>
        <p:grpSpPr>
          <a:xfrm rot="0">
            <a:off x="16269663" y="6188495"/>
            <a:ext cx="1288342" cy="398470"/>
            <a:chOff x="0" y="0"/>
            <a:chExt cx="438054" cy="135485"/>
          </a:xfrm>
        </p:grpSpPr>
        <p:sp>
          <p:nvSpPr>
            <p:cNvPr name="Freeform 57" id="57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58" id="58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9" id="59"/>
          <p:cNvGrpSpPr/>
          <p:nvPr/>
        </p:nvGrpSpPr>
        <p:grpSpPr>
          <a:xfrm rot="0">
            <a:off x="14981321" y="6958439"/>
            <a:ext cx="1288342" cy="398470"/>
            <a:chOff x="0" y="0"/>
            <a:chExt cx="438054" cy="135485"/>
          </a:xfrm>
        </p:grpSpPr>
        <p:sp>
          <p:nvSpPr>
            <p:cNvPr name="Freeform 60" id="60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61" id="61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2" id="62"/>
          <p:cNvGrpSpPr/>
          <p:nvPr/>
        </p:nvGrpSpPr>
        <p:grpSpPr>
          <a:xfrm rot="0">
            <a:off x="16269663" y="6958439"/>
            <a:ext cx="1288342" cy="398470"/>
            <a:chOff x="0" y="0"/>
            <a:chExt cx="438054" cy="135485"/>
          </a:xfrm>
        </p:grpSpPr>
        <p:sp>
          <p:nvSpPr>
            <p:cNvPr name="Freeform 63" id="63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64" id="64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5" id="65"/>
          <p:cNvGrpSpPr/>
          <p:nvPr/>
        </p:nvGrpSpPr>
        <p:grpSpPr>
          <a:xfrm rot="0">
            <a:off x="14981321" y="7724935"/>
            <a:ext cx="1288342" cy="398470"/>
            <a:chOff x="0" y="0"/>
            <a:chExt cx="438054" cy="135485"/>
          </a:xfrm>
        </p:grpSpPr>
        <p:sp>
          <p:nvSpPr>
            <p:cNvPr name="Freeform 66" id="66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67" id="67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8" id="68"/>
          <p:cNvGrpSpPr/>
          <p:nvPr/>
        </p:nvGrpSpPr>
        <p:grpSpPr>
          <a:xfrm rot="0">
            <a:off x="16269663" y="7724935"/>
            <a:ext cx="1288342" cy="398470"/>
            <a:chOff x="0" y="0"/>
            <a:chExt cx="438054" cy="135485"/>
          </a:xfrm>
        </p:grpSpPr>
        <p:sp>
          <p:nvSpPr>
            <p:cNvPr name="Freeform 69" id="69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70" id="70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1" id="71"/>
          <p:cNvGrpSpPr/>
          <p:nvPr/>
        </p:nvGrpSpPr>
        <p:grpSpPr>
          <a:xfrm rot="0">
            <a:off x="14981321" y="8494879"/>
            <a:ext cx="1288342" cy="398470"/>
            <a:chOff x="0" y="0"/>
            <a:chExt cx="438054" cy="135485"/>
          </a:xfrm>
        </p:grpSpPr>
        <p:sp>
          <p:nvSpPr>
            <p:cNvPr name="Freeform 72" id="72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73" id="73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4" id="74"/>
          <p:cNvGrpSpPr/>
          <p:nvPr/>
        </p:nvGrpSpPr>
        <p:grpSpPr>
          <a:xfrm rot="0">
            <a:off x="16269663" y="8494879"/>
            <a:ext cx="1288342" cy="398470"/>
            <a:chOff x="0" y="0"/>
            <a:chExt cx="438054" cy="135485"/>
          </a:xfrm>
        </p:grpSpPr>
        <p:sp>
          <p:nvSpPr>
            <p:cNvPr name="Freeform 75" id="75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76" id="76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7" id="77"/>
          <p:cNvGrpSpPr/>
          <p:nvPr/>
        </p:nvGrpSpPr>
        <p:grpSpPr>
          <a:xfrm rot="0">
            <a:off x="14981321" y="9261374"/>
            <a:ext cx="1288342" cy="398470"/>
            <a:chOff x="0" y="0"/>
            <a:chExt cx="438054" cy="135485"/>
          </a:xfrm>
        </p:grpSpPr>
        <p:sp>
          <p:nvSpPr>
            <p:cNvPr name="Freeform 78" id="78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79" id="79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0" id="80"/>
          <p:cNvGrpSpPr/>
          <p:nvPr/>
        </p:nvGrpSpPr>
        <p:grpSpPr>
          <a:xfrm rot="0">
            <a:off x="16269663" y="9261374"/>
            <a:ext cx="1288342" cy="398470"/>
            <a:chOff x="0" y="0"/>
            <a:chExt cx="438054" cy="135485"/>
          </a:xfrm>
        </p:grpSpPr>
        <p:sp>
          <p:nvSpPr>
            <p:cNvPr name="Freeform 81" id="81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82" id="82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83" id="83"/>
          <p:cNvSpPr/>
          <p:nvPr/>
        </p:nvSpPr>
        <p:spPr>
          <a:xfrm flipH="false" flipV="false" rot="-5400000">
            <a:off x="12850731" y="1298030"/>
            <a:ext cx="2196440" cy="1178145"/>
          </a:xfrm>
          <a:custGeom>
            <a:avLst/>
            <a:gdLst/>
            <a:ahLst/>
            <a:cxnLst/>
            <a:rect r="r" b="b" t="t" l="l"/>
            <a:pathLst>
              <a:path h="1178145" w="2196440">
                <a:moveTo>
                  <a:pt x="0" y="0"/>
                </a:moveTo>
                <a:lnTo>
                  <a:pt x="2196440" y="0"/>
                </a:lnTo>
                <a:lnTo>
                  <a:pt x="2196440" y="1178145"/>
                </a:lnTo>
                <a:lnTo>
                  <a:pt x="0" y="117814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84" id="84"/>
          <p:cNvSpPr/>
          <p:nvPr/>
        </p:nvSpPr>
        <p:spPr>
          <a:xfrm flipH="false" flipV="false" rot="-5400000">
            <a:off x="12850731" y="3520414"/>
            <a:ext cx="2196440" cy="1178145"/>
          </a:xfrm>
          <a:custGeom>
            <a:avLst/>
            <a:gdLst/>
            <a:ahLst/>
            <a:cxnLst/>
            <a:rect r="r" b="b" t="t" l="l"/>
            <a:pathLst>
              <a:path h="1178145" w="2196440">
                <a:moveTo>
                  <a:pt x="0" y="0"/>
                </a:moveTo>
                <a:lnTo>
                  <a:pt x="2196440" y="0"/>
                </a:lnTo>
                <a:lnTo>
                  <a:pt x="2196440" y="1178145"/>
                </a:lnTo>
                <a:lnTo>
                  <a:pt x="0" y="11781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85" id="85"/>
          <p:cNvSpPr/>
          <p:nvPr/>
        </p:nvSpPr>
        <p:spPr>
          <a:xfrm flipH="false" flipV="false" rot="-5400000">
            <a:off x="12850731" y="5746483"/>
            <a:ext cx="2196440" cy="1178145"/>
          </a:xfrm>
          <a:custGeom>
            <a:avLst/>
            <a:gdLst/>
            <a:ahLst/>
            <a:cxnLst/>
            <a:rect r="r" b="b" t="t" l="l"/>
            <a:pathLst>
              <a:path h="1178145" w="2196440">
                <a:moveTo>
                  <a:pt x="0" y="0"/>
                </a:moveTo>
                <a:lnTo>
                  <a:pt x="2196440" y="0"/>
                </a:lnTo>
                <a:lnTo>
                  <a:pt x="2196440" y="1178145"/>
                </a:lnTo>
                <a:lnTo>
                  <a:pt x="0" y="117814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86" id="86"/>
          <p:cNvSpPr/>
          <p:nvPr/>
        </p:nvSpPr>
        <p:spPr>
          <a:xfrm flipH="false" flipV="false" rot="-5400000">
            <a:off x="12850731" y="7972551"/>
            <a:ext cx="2196440" cy="1178145"/>
          </a:xfrm>
          <a:custGeom>
            <a:avLst/>
            <a:gdLst/>
            <a:ahLst/>
            <a:cxnLst/>
            <a:rect r="r" b="b" t="t" l="l"/>
            <a:pathLst>
              <a:path h="1178145" w="2196440">
                <a:moveTo>
                  <a:pt x="0" y="0"/>
                </a:moveTo>
                <a:lnTo>
                  <a:pt x="2196440" y="0"/>
                </a:lnTo>
                <a:lnTo>
                  <a:pt x="2196440" y="1178146"/>
                </a:lnTo>
                <a:lnTo>
                  <a:pt x="0" y="117814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82174" t="0" r="0" b="-500633"/>
            </a:stretch>
          </a:blipFill>
        </p:spPr>
      </p:sp>
      <p:grpSp>
        <p:nvGrpSpPr>
          <p:cNvPr name="Group 87" id="87"/>
          <p:cNvGrpSpPr/>
          <p:nvPr/>
        </p:nvGrpSpPr>
        <p:grpSpPr>
          <a:xfrm rot="0">
            <a:off x="9665918" y="4399068"/>
            <a:ext cx="3172043" cy="1436302"/>
            <a:chOff x="0" y="0"/>
            <a:chExt cx="835435" cy="378285"/>
          </a:xfrm>
        </p:grpSpPr>
        <p:sp>
          <p:nvSpPr>
            <p:cNvPr name="Freeform 88" id="88"/>
            <p:cNvSpPr/>
            <p:nvPr/>
          </p:nvSpPr>
          <p:spPr>
            <a:xfrm flipH="false" flipV="false" rot="0">
              <a:off x="0" y="0"/>
              <a:ext cx="835435" cy="378285"/>
            </a:xfrm>
            <a:custGeom>
              <a:avLst/>
              <a:gdLst/>
              <a:ahLst/>
              <a:cxnLst/>
              <a:rect r="r" b="b" t="t" l="l"/>
              <a:pathLst>
                <a:path h="378285" w="835435">
                  <a:moveTo>
                    <a:pt x="0" y="0"/>
                  </a:moveTo>
                  <a:lnTo>
                    <a:pt x="835435" y="0"/>
                  </a:lnTo>
                  <a:lnTo>
                    <a:pt x="835435" y="378285"/>
                  </a:lnTo>
                  <a:lnTo>
                    <a:pt x="0" y="378285"/>
                  </a:lnTo>
                  <a:close/>
                </a:path>
              </a:pathLst>
            </a:custGeom>
            <a:solidFill>
              <a:srgbClr val="FFFFFF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89" id="89"/>
            <p:cNvSpPr txBox="true"/>
            <p:nvPr/>
          </p:nvSpPr>
          <p:spPr>
            <a:xfrm>
              <a:off x="0" y="-38100"/>
              <a:ext cx="835435" cy="4163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90" id="90"/>
          <p:cNvSpPr txBox="true"/>
          <p:nvPr/>
        </p:nvSpPr>
        <p:spPr>
          <a:xfrm rot="0">
            <a:off x="1311969" y="5488940"/>
            <a:ext cx="7548761" cy="3357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GilamBG 4"/>
                <a:ea typeface="GilamBG 4"/>
                <a:cs typeface="GilamBG 4"/>
                <a:sym typeface="GilamBG 4"/>
              </a:rPr>
              <a:t>Верига от информационна РНК (иРНК) се изгражда по модел, който репликира ДНК последователността (като шаблон за образуване на конкретен белтък). Този процес се нарича транскрипция.</a:t>
            </a:r>
          </a:p>
        </p:txBody>
      </p:sp>
      <p:sp>
        <p:nvSpPr>
          <p:cNvPr name="TextBox 91" id="91"/>
          <p:cNvSpPr txBox="true"/>
          <p:nvPr/>
        </p:nvSpPr>
        <p:spPr>
          <a:xfrm rot="0">
            <a:off x="9933171" y="4633032"/>
            <a:ext cx="2637536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иРНК</a:t>
            </a:r>
          </a:p>
        </p:txBody>
      </p:sp>
      <p:sp>
        <p:nvSpPr>
          <p:cNvPr name="AutoShape 92" id="92"/>
          <p:cNvSpPr/>
          <p:nvPr/>
        </p:nvSpPr>
        <p:spPr>
          <a:xfrm flipV="true">
            <a:off x="12792830" y="5117219"/>
            <a:ext cx="567049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93" id="93"/>
          <p:cNvGrpSpPr/>
          <p:nvPr/>
        </p:nvGrpSpPr>
        <p:grpSpPr>
          <a:xfrm rot="0">
            <a:off x="15970864" y="-514350"/>
            <a:ext cx="3086100" cy="1543050"/>
            <a:chOff x="0" y="0"/>
            <a:chExt cx="812800" cy="406400"/>
          </a:xfrm>
        </p:grpSpPr>
        <p:sp>
          <p:nvSpPr>
            <p:cNvPr name="Freeform 94" id="94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5" id="95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6" id="96"/>
          <p:cNvGrpSpPr/>
          <p:nvPr/>
        </p:nvGrpSpPr>
        <p:grpSpPr>
          <a:xfrm rot="0">
            <a:off x="15970864" y="-531135"/>
            <a:ext cx="3086100" cy="1543050"/>
            <a:chOff x="0" y="0"/>
            <a:chExt cx="812800" cy="406400"/>
          </a:xfrm>
        </p:grpSpPr>
        <p:sp>
          <p:nvSpPr>
            <p:cNvPr name="Freeform 97" id="97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8" id="98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9" id="99"/>
          <p:cNvSpPr/>
          <p:nvPr/>
        </p:nvSpPr>
        <p:spPr>
          <a:xfrm flipH="false" flipV="false" rot="0">
            <a:off x="16086920" y="0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grpSp>
        <p:nvGrpSpPr>
          <p:cNvPr name="Group 100" id="100"/>
          <p:cNvGrpSpPr/>
          <p:nvPr/>
        </p:nvGrpSpPr>
        <p:grpSpPr>
          <a:xfrm rot="0">
            <a:off x="451578" y="513317"/>
            <a:ext cx="8692422" cy="3756986"/>
            <a:chOff x="0" y="0"/>
            <a:chExt cx="2289362" cy="989494"/>
          </a:xfrm>
        </p:grpSpPr>
        <p:sp>
          <p:nvSpPr>
            <p:cNvPr name="Freeform 101" id="101"/>
            <p:cNvSpPr/>
            <p:nvPr/>
          </p:nvSpPr>
          <p:spPr>
            <a:xfrm flipH="false" flipV="false" rot="0">
              <a:off x="0" y="0"/>
              <a:ext cx="2289362" cy="989494"/>
            </a:xfrm>
            <a:custGeom>
              <a:avLst/>
              <a:gdLst/>
              <a:ahLst/>
              <a:cxnLst/>
              <a:rect r="r" b="b" t="t" l="l"/>
              <a:pathLst>
                <a:path h="989494" w="2289362">
                  <a:moveTo>
                    <a:pt x="0" y="0"/>
                  </a:moveTo>
                  <a:lnTo>
                    <a:pt x="2289362" y="0"/>
                  </a:lnTo>
                  <a:lnTo>
                    <a:pt x="2289362" y="989494"/>
                  </a:lnTo>
                  <a:lnTo>
                    <a:pt x="0" y="989494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02" id="102"/>
            <p:cNvSpPr txBox="true"/>
            <p:nvPr/>
          </p:nvSpPr>
          <p:spPr>
            <a:xfrm>
              <a:off x="0" y="-38100"/>
              <a:ext cx="2289362" cy="10275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3" id="103"/>
          <p:cNvSpPr txBox="true"/>
          <p:nvPr/>
        </p:nvSpPr>
        <p:spPr>
          <a:xfrm rot="0">
            <a:off x="740139" y="710820"/>
            <a:ext cx="8115300" cy="3162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Транскрипция - издаване на команда за синтез на белтък 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-663500"/>
            <a:ext cx="11345640" cy="11614001"/>
            <a:chOff x="0" y="0"/>
            <a:chExt cx="2988152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88152" cy="3058832"/>
            </a:xfrm>
            <a:custGeom>
              <a:avLst/>
              <a:gdLst/>
              <a:ahLst/>
              <a:cxnLst/>
              <a:rect r="r" b="b" t="t" l="l"/>
              <a:pathLst>
                <a:path h="3058832" w="2988152">
                  <a:moveTo>
                    <a:pt x="0" y="0"/>
                  </a:moveTo>
                  <a:lnTo>
                    <a:pt x="2988152" y="0"/>
                  </a:lnTo>
                  <a:lnTo>
                    <a:pt x="2988152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988152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4734593" y="-5577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7" y="0"/>
                </a:lnTo>
                <a:lnTo>
                  <a:pt x="3553407" y="3553406"/>
                </a:lnTo>
                <a:lnTo>
                  <a:pt x="0" y="35534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144000" y="5143500"/>
            <a:ext cx="8571235" cy="4114800"/>
            <a:chOff x="0" y="0"/>
            <a:chExt cx="2257445" cy="108373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257445" cy="1083733"/>
            </a:xfrm>
            <a:custGeom>
              <a:avLst/>
              <a:gdLst/>
              <a:ahLst/>
              <a:cxnLst/>
              <a:rect r="r" b="b" t="t" l="l"/>
              <a:pathLst>
                <a:path h="1083733" w="2257445">
                  <a:moveTo>
                    <a:pt x="0" y="0"/>
                  </a:moveTo>
                  <a:lnTo>
                    <a:pt x="2257445" y="0"/>
                  </a:lnTo>
                  <a:lnTo>
                    <a:pt x="2257445" y="1083733"/>
                  </a:lnTo>
                  <a:lnTo>
                    <a:pt x="0" y="108373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257445" cy="11218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144000" y="1159877"/>
            <a:ext cx="8561710" cy="3756986"/>
            <a:chOff x="0" y="0"/>
            <a:chExt cx="2254936" cy="98949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254936" cy="989494"/>
            </a:xfrm>
            <a:custGeom>
              <a:avLst/>
              <a:gdLst/>
              <a:ahLst/>
              <a:cxnLst/>
              <a:rect r="r" b="b" t="t" l="l"/>
              <a:pathLst>
                <a:path h="989494" w="2254936">
                  <a:moveTo>
                    <a:pt x="0" y="0"/>
                  </a:moveTo>
                  <a:lnTo>
                    <a:pt x="2254936" y="0"/>
                  </a:lnTo>
                  <a:lnTo>
                    <a:pt x="2254936" y="989494"/>
                  </a:lnTo>
                  <a:lnTo>
                    <a:pt x="0" y="989494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254936" cy="10275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9655237" y="6050915"/>
            <a:ext cx="7548761" cy="2233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GilamBG 4"/>
                <a:ea typeface="GilamBG 4"/>
                <a:cs typeface="GilamBG 4"/>
                <a:sym typeface="GilamBG 4"/>
              </a:rPr>
              <a:t>Информационната РНК напуска ядрото и отнася кодираната аминокиселинна последователност до рибозомите в цитоплазмата.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144000" y="1268893"/>
            <a:ext cx="8571235" cy="3162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Отнасяне на инструкциите за синтез до рибозомите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476932" y="3988552"/>
            <a:ext cx="3372720" cy="1154948"/>
            <a:chOff x="0" y="0"/>
            <a:chExt cx="888288" cy="30418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88288" cy="304184"/>
            </a:xfrm>
            <a:custGeom>
              <a:avLst/>
              <a:gdLst/>
              <a:ahLst/>
              <a:cxnLst/>
              <a:rect r="r" b="b" t="t" l="l"/>
              <a:pathLst>
                <a:path h="304184" w="888288">
                  <a:moveTo>
                    <a:pt x="0" y="0"/>
                  </a:moveTo>
                  <a:lnTo>
                    <a:pt x="888288" y="0"/>
                  </a:lnTo>
                  <a:lnTo>
                    <a:pt x="888288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888288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4444930" y="1028700"/>
            <a:ext cx="3970011" cy="1154948"/>
            <a:chOff x="0" y="0"/>
            <a:chExt cx="1045600" cy="304184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045600" cy="304184"/>
            </a:xfrm>
            <a:custGeom>
              <a:avLst/>
              <a:gdLst/>
              <a:ahLst/>
              <a:cxnLst/>
              <a:rect r="r" b="b" t="t" l="l"/>
              <a:pathLst>
                <a:path h="304184" w="1045600">
                  <a:moveTo>
                    <a:pt x="0" y="0"/>
                  </a:moveTo>
                  <a:lnTo>
                    <a:pt x="1045600" y="0"/>
                  </a:lnTo>
                  <a:lnTo>
                    <a:pt x="1045600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1045600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6204782" y="3569927"/>
            <a:ext cx="450307" cy="450307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660269" y="4081838"/>
            <a:ext cx="3006047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ЯДРО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4586259" y="1121987"/>
            <a:ext cx="3687352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РИБОЗОМА</a:t>
            </a:r>
          </a:p>
        </p:txBody>
      </p:sp>
      <p:grpSp>
        <p:nvGrpSpPr>
          <p:cNvPr name="Group 25" id="25"/>
          <p:cNvGrpSpPr/>
          <p:nvPr/>
        </p:nvGrpSpPr>
        <p:grpSpPr>
          <a:xfrm rot="0">
            <a:off x="3849652" y="8103861"/>
            <a:ext cx="4847111" cy="1154948"/>
            <a:chOff x="0" y="0"/>
            <a:chExt cx="1276605" cy="304184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1276606" cy="304184"/>
            </a:xfrm>
            <a:custGeom>
              <a:avLst/>
              <a:gdLst/>
              <a:ahLst/>
              <a:cxnLst/>
              <a:rect r="r" b="b" t="t" l="l"/>
              <a:pathLst>
                <a:path h="304184" w="1276606">
                  <a:moveTo>
                    <a:pt x="0" y="0"/>
                  </a:moveTo>
                  <a:lnTo>
                    <a:pt x="1276606" y="0"/>
                  </a:lnTo>
                  <a:lnTo>
                    <a:pt x="1276606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1276605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8" id="28"/>
          <p:cNvSpPr txBox="true"/>
          <p:nvPr/>
        </p:nvSpPr>
        <p:spPr>
          <a:xfrm rot="0">
            <a:off x="4049303" y="8197148"/>
            <a:ext cx="4447809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ЦИТОПЛАЗМА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3992311" y="2617551"/>
            <a:ext cx="4889908" cy="4854346"/>
            <a:chOff x="0" y="0"/>
            <a:chExt cx="6519878" cy="6472461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6519878" cy="6472461"/>
            </a:xfrm>
            <a:custGeom>
              <a:avLst/>
              <a:gdLst/>
              <a:ahLst/>
              <a:cxnLst/>
              <a:rect r="r" b="b" t="t" l="l"/>
              <a:pathLst>
                <a:path h="6472461" w="6519878">
                  <a:moveTo>
                    <a:pt x="0" y="0"/>
                  </a:moveTo>
                  <a:lnTo>
                    <a:pt x="6519878" y="0"/>
                  </a:lnTo>
                  <a:lnTo>
                    <a:pt x="6519878" y="6472461"/>
                  </a:lnTo>
                  <a:lnTo>
                    <a:pt x="0" y="64724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1" id="31"/>
            <p:cNvSpPr/>
            <p:nvPr/>
          </p:nvSpPr>
          <p:spPr>
            <a:xfrm flipH="false" flipV="false" rot="-9038171">
              <a:off x="1995230" y="1221318"/>
              <a:ext cx="960997" cy="585334"/>
            </a:xfrm>
            <a:custGeom>
              <a:avLst/>
              <a:gdLst/>
              <a:ahLst/>
              <a:cxnLst/>
              <a:rect r="r" b="b" t="t" l="l"/>
              <a:pathLst>
                <a:path h="585334" w="960997">
                  <a:moveTo>
                    <a:pt x="0" y="0"/>
                  </a:moveTo>
                  <a:lnTo>
                    <a:pt x="960997" y="0"/>
                  </a:lnTo>
                  <a:lnTo>
                    <a:pt x="960997" y="585334"/>
                  </a:lnTo>
                  <a:lnTo>
                    <a:pt x="0" y="5853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2" id="32"/>
            <p:cNvSpPr/>
            <p:nvPr/>
          </p:nvSpPr>
          <p:spPr>
            <a:xfrm flipH="false" flipV="false" rot="-3834424">
              <a:off x="2469406" y="1781568"/>
              <a:ext cx="960997" cy="585334"/>
            </a:xfrm>
            <a:custGeom>
              <a:avLst/>
              <a:gdLst/>
              <a:ahLst/>
              <a:cxnLst/>
              <a:rect r="r" b="b" t="t" l="l"/>
              <a:pathLst>
                <a:path h="585334" w="960997">
                  <a:moveTo>
                    <a:pt x="0" y="0"/>
                  </a:moveTo>
                  <a:lnTo>
                    <a:pt x="960996" y="0"/>
                  </a:lnTo>
                  <a:lnTo>
                    <a:pt x="960996" y="585334"/>
                  </a:lnTo>
                  <a:lnTo>
                    <a:pt x="0" y="5853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3" id="33"/>
            <p:cNvSpPr/>
            <p:nvPr/>
          </p:nvSpPr>
          <p:spPr>
            <a:xfrm flipH="false" flipV="false" rot="-1688567">
              <a:off x="2099914" y="2317194"/>
              <a:ext cx="960997" cy="585334"/>
            </a:xfrm>
            <a:custGeom>
              <a:avLst/>
              <a:gdLst/>
              <a:ahLst/>
              <a:cxnLst/>
              <a:rect r="r" b="b" t="t" l="l"/>
              <a:pathLst>
                <a:path h="585334" w="960997">
                  <a:moveTo>
                    <a:pt x="0" y="0"/>
                  </a:moveTo>
                  <a:lnTo>
                    <a:pt x="960996" y="0"/>
                  </a:lnTo>
                  <a:lnTo>
                    <a:pt x="960996" y="585335"/>
                  </a:lnTo>
                  <a:lnTo>
                    <a:pt x="0" y="5853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4" id="34"/>
            <p:cNvSpPr/>
            <p:nvPr/>
          </p:nvSpPr>
          <p:spPr>
            <a:xfrm flipH="false" flipV="false" rot="3608750">
              <a:off x="1197969" y="2317194"/>
              <a:ext cx="960997" cy="585334"/>
            </a:xfrm>
            <a:custGeom>
              <a:avLst/>
              <a:gdLst/>
              <a:ahLst/>
              <a:cxnLst/>
              <a:rect r="r" b="b" t="t" l="l"/>
              <a:pathLst>
                <a:path h="585334" w="960997">
                  <a:moveTo>
                    <a:pt x="0" y="0"/>
                  </a:moveTo>
                  <a:lnTo>
                    <a:pt x="960996" y="0"/>
                  </a:lnTo>
                  <a:lnTo>
                    <a:pt x="960996" y="585335"/>
                  </a:lnTo>
                  <a:lnTo>
                    <a:pt x="0" y="5853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5" id="35"/>
            <p:cNvSpPr/>
            <p:nvPr/>
          </p:nvSpPr>
          <p:spPr>
            <a:xfrm flipH="false" flipV="false" rot="9405457">
              <a:off x="1266243" y="1512085"/>
              <a:ext cx="960997" cy="585334"/>
            </a:xfrm>
            <a:custGeom>
              <a:avLst/>
              <a:gdLst/>
              <a:ahLst/>
              <a:cxnLst/>
              <a:rect r="r" b="b" t="t" l="l"/>
              <a:pathLst>
                <a:path h="585334" w="960997">
                  <a:moveTo>
                    <a:pt x="0" y="0"/>
                  </a:moveTo>
                  <a:lnTo>
                    <a:pt x="960997" y="0"/>
                  </a:lnTo>
                  <a:lnTo>
                    <a:pt x="960997" y="585334"/>
                  </a:lnTo>
                  <a:lnTo>
                    <a:pt x="0" y="5853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6" id="36"/>
            <p:cNvSpPr/>
            <p:nvPr/>
          </p:nvSpPr>
          <p:spPr>
            <a:xfrm flipH="false" flipV="false" rot="0">
              <a:off x="1465328" y="1513985"/>
              <a:ext cx="1676818" cy="1426820"/>
            </a:xfrm>
            <a:custGeom>
              <a:avLst/>
              <a:gdLst/>
              <a:ahLst/>
              <a:cxnLst/>
              <a:rect r="r" b="b" t="t" l="l"/>
              <a:pathLst>
                <a:path h="1426820" w="1676818">
                  <a:moveTo>
                    <a:pt x="0" y="0"/>
                  </a:moveTo>
                  <a:lnTo>
                    <a:pt x="1676818" y="0"/>
                  </a:lnTo>
                  <a:lnTo>
                    <a:pt x="1676818" y="1426820"/>
                  </a:lnTo>
                  <a:lnTo>
                    <a:pt x="0" y="14268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7" id="37"/>
            <p:cNvSpPr/>
            <p:nvPr/>
          </p:nvSpPr>
          <p:spPr>
            <a:xfrm flipH="false" flipV="false" rot="632857">
              <a:off x="4057194" y="3164057"/>
              <a:ext cx="1293836" cy="1253845"/>
            </a:xfrm>
            <a:custGeom>
              <a:avLst/>
              <a:gdLst/>
              <a:ahLst/>
              <a:cxnLst/>
              <a:rect r="r" b="b" t="t" l="l"/>
              <a:pathLst>
                <a:path h="1253845" w="1293836">
                  <a:moveTo>
                    <a:pt x="0" y="0"/>
                  </a:moveTo>
                  <a:lnTo>
                    <a:pt x="1293836" y="0"/>
                  </a:lnTo>
                  <a:lnTo>
                    <a:pt x="1293836" y="1253845"/>
                  </a:lnTo>
                  <a:lnTo>
                    <a:pt x="0" y="12538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8" id="38"/>
            <p:cNvSpPr/>
            <p:nvPr/>
          </p:nvSpPr>
          <p:spPr>
            <a:xfrm flipH="false" flipV="false" rot="7314160">
              <a:off x="1049518" y="4554829"/>
              <a:ext cx="445765" cy="679143"/>
            </a:xfrm>
            <a:custGeom>
              <a:avLst/>
              <a:gdLst/>
              <a:ahLst/>
              <a:cxnLst/>
              <a:rect r="r" b="b" t="t" l="l"/>
              <a:pathLst>
                <a:path h="679143" w="445765">
                  <a:moveTo>
                    <a:pt x="0" y="0"/>
                  </a:moveTo>
                  <a:lnTo>
                    <a:pt x="445765" y="0"/>
                  </a:lnTo>
                  <a:lnTo>
                    <a:pt x="445765" y="679143"/>
                  </a:lnTo>
                  <a:lnTo>
                    <a:pt x="0" y="6791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9" id="39"/>
            <p:cNvSpPr/>
            <p:nvPr/>
          </p:nvSpPr>
          <p:spPr>
            <a:xfrm flipH="false" flipV="false" rot="3985100">
              <a:off x="3601577" y="5087652"/>
              <a:ext cx="445765" cy="679143"/>
            </a:xfrm>
            <a:custGeom>
              <a:avLst/>
              <a:gdLst/>
              <a:ahLst/>
              <a:cxnLst/>
              <a:rect r="r" b="b" t="t" l="l"/>
              <a:pathLst>
                <a:path h="679143" w="445765">
                  <a:moveTo>
                    <a:pt x="0" y="0"/>
                  </a:moveTo>
                  <a:lnTo>
                    <a:pt x="445765" y="0"/>
                  </a:lnTo>
                  <a:lnTo>
                    <a:pt x="445765" y="679143"/>
                  </a:lnTo>
                  <a:lnTo>
                    <a:pt x="0" y="6791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0" id="40"/>
            <p:cNvSpPr/>
            <p:nvPr/>
          </p:nvSpPr>
          <p:spPr>
            <a:xfrm flipH="false" flipV="false" rot="-4342218">
              <a:off x="4393083" y="1174413"/>
              <a:ext cx="445765" cy="679143"/>
            </a:xfrm>
            <a:custGeom>
              <a:avLst/>
              <a:gdLst/>
              <a:ahLst/>
              <a:cxnLst/>
              <a:rect r="r" b="b" t="t" l="l"/>
              <a:pathLst>
                <a:path h="679143" w="445765">
                  <a:moveTo>
                    <a:pt x="0" y="0"/>
                  </a:moveTo>
                  <a:lnTo>
                    <a:pt x="445765" y="0"/>
                  </a:lnTo>
                  <a:lnTo>
                    <a:pt x="445765" y="679144"/>
                  </a:lnTo>
                  <a:lnTo>
                    <a:pt x="0" y="6791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1" id="41"/>
            <p:cNvSpPr/>
            <p:nvPr/>
          </p:nvSpPr>
          <p:spPr>
            <a:xfrm flipH="false" flipV="false" rot="0">
              <a:off x="4704112" y="2266938"/>
              <a:ext cx="522794" cy="493328"/>
            </a:xfrm>
            <a:custGeom>
              <a:avLst/>
              <a:gdLst/>
              <a:ahLst/>
              <a:cxnLst/>
              <a:rect r="r" b="b" t="t" l="l"/>
              <a:pathLst>
                <a:path h="493328" w="522794">
                  <a:moveTo>
                    <a:pt x="0" y="0"/>
                  </a:moveTo>
                  <a:lnTo>
                    <a:pt x="522794" y="0"/>
                  </a:lnTo>
                  <a:lnTo>
                    <a:pt x="522794" y="493328"/>
                  </a:lnTo>
                  <a:lnTo>
                    <a:pt x="0" y="4933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2" id="42"/>
            <p:cNvSpPr/>
            <p:nvPr/>
          </p:nvSpPr>
          <p:spPr>
            <a:xfrm flipH="false" flipV="false" rot="0">
              <a:off x="685417" y="3094565"/>
              <a:ext cx="522794" cy="493328"/>
            </a:xfrm>
            <a:custGeom>
              <a:avLst/>
              <a:gdLst/>
              <a:ahLst/>
              <a:cxnLst/>
              <a:rect r="r" b="b" t="t" l="l"/>
              <a:pathLst>
                <a:path h="493328" w="522794">
                  <a:moveTo>
                    <a:pt x="0" y="0"/>
                  </a:moveTo>
                  <a:lnTo>
                    <a:pt x="522794" y="0"/>
                  </a:lnTo>
                  <a:lnTo>
                    <a:pt x="522794" y="493328"/>
                  </a:lnTo>
                  <a:lnTo>
                    <a:pt x="0" y="4933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3" id="43"/>
            <p:cNvSpPr/>
            <p:nvPr/>
          </p:nvSpPr>
          <p:spPr>
            <a:xfrm flipH="false" flipV="false" rot="7049015">
              <a:off x="5410679" y="1787905"/>
              <a:ext cx="434177" cy="777842"/>
            </a:xfrm>
            <a:custGeom>
              <a:avLst/>
              <a:gdLst/>
              <a:ahLst/>
              <a:cxnLst/>
              <a:rect r="r" b="b" t="t" l="l"/>
              <a:pathLst>
                <a:path h="777842" w="434177">
                  <a:moveTo>
                    <a:pt x="0" y="0"/>
                  </a:moveTo>
                  <a:lnTo>
                    <a:pt x="434177" y="0"/>
                  </a:lnTo>
                  <a:lnTo>
                    <a:pt x="434177" y="777842"/>
                  </a:lnTo>
                  <a:lnTo>
                    <a:pt x="0" y="7778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4" id="44"/>
            <p:cNvSpPr/>
            <p:nvPr/>
          </p:nvSpPr>
          <p:spPr>
            <a:xfrm flipH="false" flipV="false" rot="-7755442">
              <a:off x="5271475" y="4408671"/>
              <a:ext cx="366768" cy="657076"/>
            </a:xfrm>
            <a:custGeom>
              <a:avLst/>
              <a:gdLst/>
              <a:ahLst/>
              <a:cxnLst/>
              <a:rect r="r" b="b" t="t" l="l"/>
              <a:pathLst>
                <a:path h="657076" w="366768">
                  <a:moveTo>
                    <a:pt x="0" y="0"/>
                  </a:moveTo>
                  <a:lnTo>
                    <a:pt x="366768" y="0"/>
                  </a:lnTo>
                  <a:lnTo>
                    <a:pt x="366768" y="657076"/>
                  </a:lnTo>
                  <a:lnTo>
                    <a:pt x="0" y="65707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5" id="45"/>
            <p:cNvSpPr/>
            <p:nvPr/>
          </p:nvSpPr>
          <p:spPr>
            <a:xfrm flipH="false" flipV="false" rot="-2503886">
              <a:off x="2117059" y="4704864"/>
              <a:ext cx="426721" cy="764483"/>
            </a:xfrm>
            <a:custGeom>
              <a:avLst/>
              <a:gdLst/>
              <a:ahLst/>
              <a:cxnLst/>
              <a:rect r="r" b="b" t="t" l="l"/>
              <a:pathLst>
                <a:path h="764483" w="426721">
                  <a:moveTo>
                    <a:pt x="0" y="0"/>
                  </a:moveTo>
                  <a:lnTo>
                    <a:pt x="426721" y="0"/>
                  </a:lnTo>
                  <a:lnTo>
                    <a:pt x="426721" y="764484"/>
                  </a:lnTo>
                  <a:lnTo>
                    <a:pt x="0" y="7644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6" id="46"/>
            <p:cNvSpPr/>
            <p:nvPr/>
          </p:nvSpPr>
          <p:spPr>
            <a:xfrm flipH="false" flipV="false" rot="5713650">
              <a:off x="1999475" y="398798"/>
              <a:ext cx="344020" cy="616322"/>
            </a:xfrm>
            <a:custGeom>
              <a:avLst/>
              <a:gdLst/>
              <a:ahLst/>
              <a:cxnLst/>
              <a:rect r="r" b="b" t="t" l="l"/>
              <a:pathLst>
                <a:path h="616322" w="344020">
                  <a:moveTo>
                    <a:pt x="0" y="0"/>
                  </a:moveTo>
                  <a:lnTo>
                    <a:pt x="344020" y="0"/>
                  </a:lnTo>
                  <a:lnTo>
                    <a:pt x="344020" y="616322"/>
                  </a:lnTo>
                  <a:lnTo>
                    <a:pt x="0" y="6163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7" id="47"/>
            <p:cNvSpPr/>
            <p:nvPr/>
          </p:nvSpPr>
          <p:spPr>
            <a:xfrm flipH="false" flipV="false" rot="-6048899">
              <a:off x="3224010" y="687177"/>
              <a:ext cx="672255" cy="672255"/>
            </a:xfrm>
            <a:custGeom>
              <a:avLst/>
              <a:gdLst/>
              <a:ahLst/>
              <a:cxnLst/>
              <a:rect r="r" b="b" t="t" l="l"/>
              <a:pathLst>
                <a:path h="672255" w="672255">
                  <a:moveTo>
                    <a:pt x="0" y="0"/>
                  </a:moveTo>
                  <a:lnTo>
                    <a:pt x="672255" y="0"/>
                  </a:lnTo>
                  <a:lnTo>
                    <a:pt x="672255" y="672255"/>
                  </a:lnTo>
                  <a:lnTo>
                    <a:pt x="0" y="6722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8" id="48"/>
            <p:cNvSpPr/>
            <p:nvPr/>
          </p:nvSpPr>
          <p:spPr>
            <a:xfrm flipH="false" flipV="false" rot="10529493">
              <a:off x="2701877" y="3689676"/>
              <a:ext cx="672255" cy="672255"/>
            </a:xfrm>
            <a:custGeom>
              <a:avLst/>
              <a:gdLst/>
              <a:ahLst/>
              <a:cxnLst/>
              <a:rect r="r" b="b" t="t" l="l"/>
              <a:pathLst>
                <a:path h="672255" w="672255">
                  <a:moveTo>
                    <a:pt x="0" y="0"/>
                  </a:moveTo>
                  <a:lnTo>
                    <a:pt x="672255" y="0"/>
                  </a:lnTo>
                  <a:lnTo>
                    <a:pt x="672255" y="672255"/>
                  </a:lnTo>
                  <a:lnTo>
                    <a:pt x="0" y="6722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9" id="49"/>
            <p:cNvSpPr/>
            <p:nvPr/>
          </p:nvSpPr>
          <p:spPr>
            <a:xfrm flipH="false" flipV="false" rot="0">
              <a:off x="5107800" y="2831445"/>
              <a:ext cx="156819" cy="147980"/>
            </a:xfrm>
            <a:custGeom>
              <a:avLst/>
              <a:gdLst/>
              <a:ahLst/>
              <a:cxnLst/>
              <a:rect r="r" b="b" t="t" l="l"/>
              <a:pathLst>
                <a:path h="147980" w="156819">
                  <a:moveTo>
                    <a:pt x="0" y="0"/>
                  </a:moveTo>
                  <a:lnTo>
                    <a:pt x="156820" y="0"/>
                  </a:lnTo>
                  <a:lnTo>
                    <a:pt x="156820" y="147980"/>
                  </a:lnTo>
                  <a:lnTo>
                    <a:pt x="0" y="1479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0" id="50"/>
            <p:cNvSpPr/>
            <p:nvPr/>
          </p:nvSpPr>
          <p:spPr>
            <a:xfrm flipH="false" flipV="false" rot="0">
              <a:off x="1692115" y="3990626"/>
              <a:ext cx="156819" cy="147980"/>
            </a:xfrm>
            <a:custGeom>
              <a:avLst/>
              <a:gdLst/>
              <a:ahLst/>
              <a:cxnLst/>
              <a:rect r="r" b="b" t="t" l="l"/>
              <a:pathLst>
                <a:path h="147980" w="156819">
                  <a:moveTo>
                    <a:pt x="0" y="0"/>
                  </a:moveTo>
                  <a:lnTo>
                    <a:pt x="156819" y="0"/>
                  </a:lnTo>
                  <a:lnTo>
                    <a:pt x="156819" y="147980"/>
                  </a:lnTo>
                  <a:lnTo>
                    <a:pt x="0" y="14798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1" id="51"/>
            <p:cNvSpPr/>
            <p:nvPr/>
          </p:nvSpPr>
          <p:spPr>
            <a:xfrm flipH="false" flipV="false" rot="0">
              <a:off x="3181529" y="1342542"/>
              <a:ext cx="156819" cy="147980"/>
            </a:xfrm>
            <a:custGeom>
              <a:avLst/>
              <a:gdLst/>
              <a:ahLst/>
              <a:cxnLst/>
              <a:rect r="r" b="b" t="t" l="l"/>
              <a:pathLst>
                <a:path h="147980" w="156819">
                  <a:moveTo>
                    <a:pt x="0" y="0"/>
                  </a:moveTo>
                  <a:lnTo>
                    <a:pt x="156820" y="0"/>
                  </a:lnTo>
                  <a:lnTo>
                    <a:pt x="156820" y="147981"/>
                  </a:lnTo>
                  <a:lnTo>
                    <a:pt x="0" y="1479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2" id="52"/>
            <p:cNvSpPr/>
            <p:nvPr/>
          </p:nvSpPr>
          <p:spPr>
            <a:xfrm flipH="false" flipV="false" rot="0">
              <a:off x="5226906" y="3049015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3" id="53"/>
            <p:cNvSpPr/>
            <p:nvPr/>
          </p:nvSpPr>
          <p:spPr>
            <a:xfrm flipH="false" flipV="false" rot="0">
              <a:off x="4958821" y="2814335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2" y="0"/>
                  </a:lnTo>
                  <a:lnTo>
                    <a:pt x="96542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4" id="54"/>
            <p:cNvSpPr/>
            <p:nvPr/>
          </p:nvSpPr>
          <p:spPr>
            <a:xfrm flipH="false" flipV="false" rot="0">
              <a:off x="4224839" y="4737209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5" id="55"/>
            <p:cNvSpPr/>
            <p:nvPr/>
          </p:nvSpPr>
          <p:spPr>
            <a:xfrm flipH="false" flipV="false" rot="0">
              <a:off x="3953365" y="4659828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6" id="56"/>
            <p:cNvSpPr/>
            <p:nvPr/>
          </p:nvSpPr>
          <p:spPr>
            <a:xfrm flipH="false" flipV="false" rot="0">
              <a:off x="1913453" y="4019066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7" id="57"/>
            <p:cNvSpPr/>
            <p:nvPr/>
          </p:nvSpPr>
          <p:spPr>
            <a:xfrm flipH="false" flipV="false" rot="0">
              <a:off x="1465328" y="3899527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099"/>
                  </a:lnTo>
                  <a:lnTo>
                    <a:pt x="0" y="9109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8" id="58"/>
            <p:cNvSpPr/>
            <p:nvPr/>
          </p:nvSpPr>
          <p:spPr>
            <a:xfrm flipH="false" flipV="false" rot="0">
              <a:off x="3724872" y="2634485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9" id="59"/>
            <p:cNvSpPr/>
            <p:nvPr/>
          </p:nvSpPr>
          <p:spPr>
            <a:xfrm flipH="false" flipV="false" rot="0">
              <a:off x="2676495" y="416488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0" id="60"/>
            <p:cNvSpPr/>
            <p:nvPr/>
          </p:nvSpPr>
          <p:spPr>
            <a:xfrm flipH="false" flipV="false" rot="0">
              <a:off x="898543" y="2472756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1" id="61"/>
            <p:cNvSpPr/>
            <p:nvPr/>
          </p:nvSpPr>
          <p:spPr>
            <a:xfrm flipH="false" flipV="false" rot="0">
              <a:off x="1523895" y="1342542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2" id="62"/>
            <p:cNvSpPr/>
            <p:nvPr/>
          </p:nvSpPr>
          <p:spPr>
            <a:xfrm flipH="false" flipV="false" rot="0">
              <a:off x="2009994" y="5767340"/>
              <a:ext cx="96541" cy="91100"/>
            </a:xfrm>
            <a:custGeom>
              <a:avLst/>
              <a:gdLst/>
              <a:ahLst/>
              <a:cxnLst/>
              <a:rect r="r" b="b" t="t" l="l"/>
              <a:pathLst>
                <a:path h="91100" w="96541">
                  <a:moveTo>
                    <a:pt x="0" y="0"/>
                  </a:moveTo>
                  <a:lnTo>
                    <a:pt x="96541" y="0"/>
                  </a:lnTo>
                  <a:lnTo>
                    <a:pt x="96541" y="91100"/>
                  </a:lnTo>
                  <a:lnTo>
                    <a:pt x="0" y="911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AutoShape 63" id="63"/>
          <p:cNvSpPr/>
          <p:nvPr/>
        </p:nvSpPr>
        <p:spPr>
          <a:xfrm flipV="true">
            <a:off x="6429935" y="6317095"/>
            <a:ext cx="0" cy="1887620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arrow" len="sm" w="med"/>
          </a:ln>
        </p:spPr>
      </p:sp>
      <p:sp>
        <p:nvSpPr>
          <p:cNvPr name="AutoShape 64" id="64"/>
          <p:cNvSpPr/>
          <p:nvPr/>
        </p:nvSpPr>
        <p:spPr>
          <a:xfrm flipH="true" flipV="true">
            <a:off x="3849652" y="4566026"/>
            <a:ext cx="1476417" cy="0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arrow" len="sm" w="med"/>
            <a:tailEnd type="none" len="sm" w="sm"/>
          </a:ln>
        </p:spPr>
      </p:sp>
      <p:sp>
        <p:nvSpPr>
          <p:cNvPr name="AutoShape 65" id="65"/>
          <p:cNvSpPr/>
          <p:nvPr/>
        </p:nvSpPr>
        <p:spPr>
          <a:xfrm flipV="true">
            <a:off x="6429935" y="2183648"/>
            <a:ext cx="0" cy="1300791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arrow" len="sm" w="med"/>
            <a:tailEnd type="none" len="sm" w="sm"/>
          </a:ln>
        </p:spPr>
      </p:sp>
      <p:grpSp>
        <p:nvGrpSpPr>
          <p:cNvPr name="Group 66" id="66"/>
          <p:cNvGrpSpPr/>
          <p:nvPr/>
        </p:nvGrpSpPr>
        <p:grpSpPr>
          <a:xfrm rot="0">
            <a:off x="-813961" y="-428862"/>
            <a:ext cx="3086100" cy="1543050"/>
            <a:chOff x="0" y="0"/>
            <a:chExt cx="812800" cy="406400"/>
          </a:xfrm>
        </p:grpSpPr>
        <p:sp>
          <p:nvSpPr>
            <p:cNvPr name="Freeform 67" id="67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68" id="68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9" id="69"/>
          <p:cNvSpPr/>
          <p:nvPr/>
        </p:nvSpPr>
        <p:spPr>
          <a:xfrm flipH="false" flipV="false" rot="0">
            <a:off x="-37788" y="0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43740" y="5143500"/>
            <a:ext cx="8400260" cy="4399760"/>
            <a:chOff x="0" y="0"/>
            <a:chExt cx="2212414" cy="115878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212414" cy="1158784"/>
            </a:xfrm>
            <a:custGeom>
              <a:avLst/>
              <a:gdLst/>
              <a:ahLst/>
              <a:cxnLst/>
              <a:rect r="r" b="b" t="t" l="l"/>
              <a:pathLst>
                <a:path h="1158784" w="2212414">
                  <a:moveTo>
                    <a:pt x="0" y="0"/>
                  </a:moveTo>
                  <a:lnTo>
                    <a:pt x="2212414" y="0"/>
                  </a:lnTo>
                  <a:lnTo>
                    <a:pt x="2212414" y="1158784"/>
                  </a:lnTo>
                  <a:lnTo>
                    <a:pt x="0" y="11587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212414" cy="11968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-126220" y="-646214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7" y="0"/>
                </a:lnTo>
                <a:lnTo>
                  <a:pt x="3553407" y="3553407"/>
                </a:lnTo>
                <a:lnTo>
                  <a:pt x="0" y="35534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743740" y="1028700"/>
            <a:ext cx="8400260" cy="3756986"/>
            <a:chOff x="0" y="0"/>
            <a:chExt cx="2212414" cy="98949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212414" cy="989494"/>
            </a:xfrm>
            <a:custGeom>
              <a:avLst/>
              <a:gdLst/>
              <a:ahLst/>
              <a:cxnLst/>
              <a:rect r="r" b="b" t="t" l="l"/>
              <a:pathLst>
                <a:path h="989494" w="2212414">
                  <a:moveTo>
                    <a:pt x="0" y="0"/>
                  </a:moveTo>
                  <a:lnTo>
                    <a:pt x="2212414" y="0"/>
                  </a:lnTo>
                  <a:lnTo>
                    <a:pt x="2212414" y="989494"/>
                  </a:lnTo>
                  <a:lnTo>
                    <a:pt x="0" y="989494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212414" cy="10275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144000" y="-663500"/>
            <a:ext cx="11345640" cy="11614001"/>
            <a:chOff x="0" y="0"/>
            <a:chExt cx="2988152" cy="3058831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988152" cy="3058832"/>
            </a:xfrm>
            <a:custGeom>
              <a:avLst/>
              <a:gdLst/>
              <a:ahLst/>
              <a:cxnLst/>
              <a:rect r="r" b="b" t="t" l="l"/>
              <a:pathLst>
                <a:path h="3058832" w="2988152">
                  <a:moveTo>
                    <a:pt x="0" y="0"/>
                  </a:moveTo>
                  <a:lnTo>
                    <a:pt x="2988152" y="0"/>
                  </a:lnTo>
                  <a:lnTo>
                    <a:pt x="2988152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988152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5363095" y="5397887"/>
            <a:ext cx="1896205" cy="1017103"/>
          </a:xfrm>
          <a:custGeom>
            <a:avLst/>
            <a:gdLst/>
            <a:ahLst/>
            <a:cxnLst/>
            <a:rect r="r" b="b" t="t" l="l"/>
            <a:pathLst>
              <a:path h="1017103" w="1896205">
                <a:moveTo>
                  <a:pt x="0" y="0"/>
                </a:moveTo>
                <a:lnTo>
                  <a:pt x="1896205" y="0"/>
                </a:lnTo>
                <a:lnTo>
                  <a:pt x="1896205" y="1017103"/>
                </a:lnTo>
                <a:lnTo>
                  <a:pt x="0" y="10171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3444492" y="5397887"/>
            <a:ext cx="1896205" cy="1017103"/>
          </a:xfrm>
          <a:custGeom>
            <a:avLst/>
            <a:gdLst/>
            <a:ahLst/>
            <a:cxnLst/>
            <a:rect r="r" b="b" t="t" l="l"/>
            <a:pathLst>
              <a:path h="1017103" w="1896205">
                <a:moveTo>
                  <a:pt x="0" y="0"/>
                </a:moveTo>
                <a:lnTo>
                  <a:pt x="1896205" y="0"/>
                </a:lnTo>
                <a:lnTo>
                  <a:pt x="1896205" y="1017103"/>
                </a:lnTo>
                <a:lnTo>
                  <a:pt x="0" y="101710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1522708" y="5397887"/>
            <a:ext cx="1896205" cy="1017103"/>
          </a:xfrm>
          <a:custGeom>
            <a:avLst/>
            <a:gdLst/>
            <a:ahLst/>
            <a:cxnLst/>
            <a:rect r="r" b="b" t="t" l="l"/>
            <a:pathLst>
              <a:path h="1017103" w="1896205">
                <a:moveTo>
                  <a:pt x="0" y="0"/>
                </a:moveTo>
                <a:lnTo>
                  <a:pt x="1896205" y="0"/>
                </a:lnTo>
                <a:lnTo>
                  <a:pt x="1896205" y="1017103"/>
                </a:lnTo>
                <a:lnTo>
                  <a:pt x="0" y="10171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9600924" y="5397887"/>
            <a:ext cx="1896205" cy="1017103"/>
          </a:xfrm>
          <a:custGeom>
            <a:avLst/>
            <a:gdLst/>
            <a:ahLst/>
            <a:cxnLst/>
            <a:rect r="r" b="b" t="t" l="l"/>
            <a:pathLst>
              <a:path h="1017103" w="1896205">
                <a:moveTo>
                  <a:pt x="0" y="0"/>
                </a:moveTo>
                <a:lnTo>
                  <a:pt x="1896205" y="0"/>
                </a:lnTo>
                <a:lnTo>
                  <a:pt x="1896205" y="1017103"/>
                </a:lnTo>
                <a:lnTo>
                  <a:pt x="0" y="101710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10800000">
            <a:off x="15710066" y="2849477"/>
            <a:ext cx="1202262" cy="1001728"/>
          </a:xfrm>
          <a:custGeom>
            <a:avLst/>
            <a:gdLst/>
            <a:ahLst/>
            <a:cxnLst/>
            <a:rect r="r" b="b" t="t" l="l"/>
            <a:pathLst>
              <a:path h="1001728" w="1202262">
                <a:moveTo>
                  <a:pt x="0" y="0"/>
                </a:moveTo>
                <a:lnTo>
                  <a:pt x="1202262" y="0"/>
                </a:lnTo>
                <a:lnTo>
                  <a:pt x="1202262" y="1001727"/>
                </a:lnTo>
                <a:lnTo>
                  <a:pt x="0" y="10017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187324" t="0" r="0" b="-509852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5400000">
            <a:off x="15823550" y="2236742"/>
            <a:ext cx="975294" cy="428173"/>
            <a:chOff x="0" y="0"/>
            <a:chExt cx="256868" cy="11277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886220" y="5350432"/>
            <a:ext cx="8115300" cy="39192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GilamBG 4"/>
                <a:ea typeface="GilamBG 4"/>
                <a:cs typeface="GilamBG 4"/>
                <a:sym typeface="GilamBG 4"/>
              </a:rPr>
              <a:t>В цитоплазмата има множество молекули транспортна РНК (тРНК), всяка от които свързва конкретен вид аминокиселина. тРНК свързват необходимите аминокиселини за синтеза на конкретния белтък, кодиран в иРНК, и ги занасят в рибозомите.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86220" y="1220702"/>
            <a:ext cx="8115300" cy="31718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00"/>
              </a:lnSpc>
              <a:spcBef>
                <a:spcPct val="0"/>
              </a:spcBef>
            </a:pPr>
            <a:r>
              <a:rPr lang="en-US" sz="45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Довеждане на необходимите аминокиселини от цитоплазмата до рибозомите</a:t>
            </a:r>
          </a:p>
        </p:txBody>
      </p:sp>
      <p:sp>
        <p:nvSpPr>
          <p:cNvPr name="Freeform 22" id="22"/>
          <p:cNvSpPr/>
          <p:nvPr/>
        </p:nvSpPr>
        <p:spPr>
          <a:xfrm flipH="false" flipV="false" rot="-10800000">
            <a:off x="9947895" y="4696687"/>
            <a:ext cx="1202262" cy="1001728"/>
          </a:xfrm>
          <a:custGeom>
            <a:avLst/>
            <a:gdLst/>
            <a:ahLst/>
            <a:cxnLst/>
            <a:rect r="r" b="b" t="t" l="l"/>
            <a:pathLst>
              <a:path h="1001728" w="1202262">
                <a:moveTo>
                  <a:pt x="0" y="0"/>
                </a:moveTo>
                <a:lnTo>
                  <a:pt x="1202262" y="0"/>
                </a:lnTo>
                <a:lnTo>
                  <a:pt x="1202262" y="1001728"/>
                </a:lnTo>
                <a:lnTo>
                  <a:pt x="0" y="100172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187324" t="0" r="0" b="-509852"/>
            </a:stretch>
          </a:blipFill>
        </p:spPr>
      </p:sp>
      <p:grpSp>
        <p:nvGrpSpPr>
          <p:cNvPr name="Group 23" id="23"/>
          <p:cNvGrpSpPr/>
          <p:nvPr/>
        </p:nvGrpSpPr>
        <p:grpSpPr>
          <a:xfrm rot="5400000">
            <a:off x="10061379" y="4083952"/>
            <a:ext cx="975294" cy="428173"/>
            <a:chOff x="0" y="0"/>
            <a:chExt cx="256868" cy="11277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-10800000">
            <a:off x="13791463" y="3572458"/>
            <a:ext cx="1202262" cy="1001728"/>
          </a:xfrm>
          <a:custGeom>
            <a:avLst/>
            <a:gdLst/>
            <a:ahLst/>
            <a:cxnLst/>
            <a:rect r="r" b="b" t="t" l="l"/>
            <a:pathLst>
              <a:path h="1001728" w="1202262">
                <a:moveTo>
                  <a:pt x="0" y="0"/>
                </a:moveTo>
                <a:lnTo>
                  <a:pt x="1202262" y="0"/>
                </a:lnTo>
                <a:lnTo>
                  <a:pt x="1202262" y="1001728"/>
                </a:lnTo>
                <a:lnTo>
                  <a:pt x="0" y="100172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87324" t="0" r="0" b="-509852"/>
            </a:stretch>
          </a:blipFill>
        </p:spPr>
      </p:sp>
      <p:grpSp>
        <p:nvGrpSpPr>
          <p:cNvPr name="Group 27" id="27"/>
          <p:cNvGrpSpPr/>
          <p:nvPr/>
        </p:nvGrpSpPr>
        <p:grpSpPr>
          <a:xfrm rot="5400000">
            <a:off x="13904947" y="2959724"/>
            <a:ext cx="975294" cy="428173"/>
            <a:chOff x="0" y="0"/>
            <a:chExt cx="256868" cy="11277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82B4BE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30" id="30"/>
          <p:cNvSpPr/>
          <p:nvPr/>
        </p:nvSpPr>
        <p:spPr>
          <a:xfrm flipH="false" flipV="false" rot="-10800000">
            <a:off x="11870755" y="4696687"/>
            <a:ext cx="1202262" cy="1001728"/>
          </a:xfrm>
          <a:custGeom>
            <a:avLst/>
            <a:gdLst/>
            <a:ahLst/>
            <a:cxnLst/>
            <a:rect r="r" b="b" t="t" l="l"/>
            <a:pathLst>
              <a:path h="1001728" w="1202262">
                <a:moveTo>
                  <a:pt x="0" y="0"/>
                </a:moveTo>
                <a:lnTo>
                  <a:pt x="1202262" y="0"/>
                </a:lnTo>
                <a:lnTo>
                  <a:pt x="1202262" y="1001728"/>
                </a:lnTo>
                <a:lnTo>
                  <a:pt x="0" y="10017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87324" t="0" r="0" b="-509852"/>
            </a:stretch>
          </a:blipFill>
        </p:spPr>
      </p:sp>
      <p:grpSp>
        <p:nvGrpSpPr>
          <p:cNvPr name="Group 31" id="31"/>
          <p:cNvGrpSpPr/>
          <p:nvPr/>
        </p:nvGrpSpPr>
        <p:grpSpPr>
          <a:xfrm rot="5400000">
            <a:off x="11984239" y="4083952"/>
            <a:ext cx="975294" cy="428173"/>
            <a:chOff x="0" y="0"/>
            <a:chExt cx="256868" cy="11277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F4F3F1"/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12102944" y="8053290"/>
            <a:ext cx="2683096" cy="1154948"/>
            <a:chOff x="0" y="0"/>
            <a:chExt cx="706659" cy="304184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706659" cy="304184"/>
            </a:xfrm>
            <a:custGeom>
              <a:avLst/>
              <a:gdLst/>
              <a:ahLst/>
              <a:cxnLst/>
              <a:rect r="r" b="b" t="t" l="l"/>
              <a:pathLst>
                <a:path h="304184" w="706659">
                  <a:moveTo>
                    <a:pt x="0" y="0"/>
                  </a:moveTo>
                  <a:lnTo>
                    <a:pt x="706659" y="0"/>
                  </a:lnTo>
                  <a:lnTo>
                    <a:pt x="706659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6" id="36"/>
            <p:cNvSpPr txBox="true"/>
            <p:nvPr/>
          </p:nvSpPr>
          <p:spPr>
            <a:xfrm>
              <a:off x="0" y="-38100"/>
              <a:ext cx="706659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7" id="37"/>
          <p:cNvSpPr txBox="true"/>
          <p:nvPr/>
        </p:nvSpPr>
        <p:spPr>
          <a:xfrm rot="0">
            <a:off x="12248793" y="8146577"/>
            <a:ext cx="2391397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иРНК</a:t>
            </a:r>
          </a:p>
        </p:txBody>
      </p:sp>
      <p:grpSp>
        <p:nvGrpSpPr>
          <p:cNvPr name="Group 38" id="38"/>
          <p:cNvGrpSpPr/>
          <p:nvPr/>
        </p:nvGrpSpPr>
        <p:grpSpPr>
          <a:xfrm rot="0">
            <a:off x="11108367" y="1295880"/>
            <a:ext cx="2683096" cy="1154948"/>
            <a:chOff x="0" y="0"/>
            <a:chExt cx="706659" cy="304184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706659" cy="304184"/>
            </a:xfrm>
            <a:custGeom>
              <a:avLst/>
              <a:gdLst/>
              <a:ahLst/>
              <a:cxnLst/>
              <a:rect r="r" b="b" t="t" l="l"/>
              <a:pathLst>
                <a:path h="304184" w="706659">
                  <a:moveTo>
                    <a:pt x="0" y="0"/>
                  </a:moveTo>
                  <a:lnTo>
                    <a:pt x="706659" y="0"/>
                  </a:lnTo>
                  <a:lnTo>
                    <a:pt x="706659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0" id="40"/>
            <p:cNvSpPr txBox="true"/>
            <p:nvPr/>
          </p:nvSpPr>
          <p:spPr>
            <a:xfrm>
              <a:off x="0" y="-38100"/>
              <a:ext cx="706659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41" id="41"/>
          <p:cNvSpPr txBox="true"/>
          <p:nvPr/>
        </p:nvSpPr>
        <p:spPr>
          <a:xfrm rot="0">
            <a:off x="11254216" y="1389167"/>
            <a:ext cx="2391397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тРНК</a:t>
            </a:r>
          </a:p>
        </p:txBody>
      </p:sp>
      <p:sp>
        <p:nvSpPr>
          <p:cNvPr name="AutoShape 42" id="42"/>
          <p:cNvSpPr/>
          <p:nvPr/>
        </p:nvSpPr>
        <p:spPr>
          <a:xfrm flipV="true">
            <a:off x="12471886" y="2424113"/>
            <a:ext cx="0" cy="1386279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3" id="43"/>
          <p:cNvSpPr/>
          <p:nvPr/>
        </p:nvSpPr>
        <p:spPr>
          <a:xfrm flipV="true">
            <a:off x="9667599" y="6492010"/>
            <a:ext cx="0" cy="708890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4" id="44"/>
          <p:cNvSpPr/>
          <p:nvPr/>
        </p:nvSpPr>
        <p:spPr>
          <a:xfrm flipV="true">
            <a:off x="17192625" y="6492010"/>
            <a:ext cx="0" cy="708890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5" id="45"/>
          <p:cNvSpPr/>
          <p:nvPr/>
        </p:nvSpPr>
        <p:spPr>
          <a:xfrm>
            <a:off x="9600924" y="7234140"/>
            <a:ext cx="7658376" cy="0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6" id="46"/>
          <p:cNvSpPr/>
          <p:nvPr/>
        </p:nvSpPr>
        <p:spPr>
          <a:xfrm flipV="true">
            <a:off x="13444492" y="7244485"/>
            <a:ext cx="0" cy="777829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7" id="47"/>
          <p:cNvSpPr/>
          <p:nvPr/>
        </p:nvSpPr>
        <p:spPr>
          <a:xfrm flipH="false" flipV="false" rot="0">
            <a:off x="16097111" y="8510297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6" y="0"/>
                </a:lnTo>
                <a:lnTo>
                  <a:pt x="3553406" y="3553406"/>
                </a:lnTo>
                <a:lnTo>
                  <a:pt x="0" y="35534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8" id="48"/>
          <p:cNvGrpSpPr/>
          <p:nvPr/>
        </p:nvGrpSpPr>
        <p:grpSpPr>
          <a:xfrm rot="0">
            <a:off x="15970864" y="-514350"/>
            <a:ext cx="3086100" cy="1543050"/>
            <a:chOff x="0" y="0"/>
            <a:chExt cx="812800" cy="406400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0" id="50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1" id="51"/>
          <p:cNvSpPr/>
          <p:nvPr/>
        </p:nvSpPr>
        <p:spPr>
          <a:xfrm flipH="false" flipV="false" rot="0">
            <a:off x="16086920" y="0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-663500"/>
            <a:ext cx="11345640" cy="11614001"/>
            <a:chOff x="0" y="0"/>
            <a:chExt cx="2988152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88152" cy="3058832"/>
            </a:xfrm>
            <a:custGeom>
              <a:avLst/>
              <a:gdLst/>
              <a:ahLst/>
              <a:cxnLst/>
              <a:rect r="r" b="b" t="t" l="l"/>
              <a:pathLst>
                <a:path h="3058832" w="2988152">
                  <a:moveTo>
                    <a:pt x="0" y="0"/>
                  </a:moveTo>
                  <a:lnTo>
                    <a:pt x="2988152" y="0"/>
                  </a:lnTo>
                  <a:lnTo>
                    <a:pt x="2988152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988152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4734593" y="-5577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7" y="0"/>
                </a:lnTo>
                <a:lnTo>
                  <a:pt x="3553407" y="3553406"/>
                </a:lnTo>
                <a:lnTo>
                  <a:pt x="0" y="35534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144000" y="5143500"/>
            <a:ext cx="8115300" cy="4884191"/>
            <a:chOff x="0" y="0"/>
            <a:chExt cx="2137363" cy="128637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37363" cy="1286371"/>
            </a:xfrm>
            <a:custGeom>
              <a:avLst/>
              <a:gdLst/>
              <a:ahLst/>
              <a:cxnLst/>
              <a:rect r="r" b="b" t="t" l="l"/>
              <a:pathLst>
                <a:path h="1286371" w="2137363">
                  <a:moveTo>
                    <a:pt x="0" y="0"/>
                  </a:moveTo>
                  <a:lnTo>
                    <a:pt x="2137363" y="0"/>
                  </a:lnTo>
                  <a:lnTo>
                    <a:pt x="2137363" y="1286371"/>
                  </a:lnTo>
                  <a:lnTo>
                    <a:pt x="0" y="12863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137363" cy="132447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144000" y="1028700"/>
            <a:ext cx="8115300" cy="3756986"/>
            <a:chOff x="0" y="0"/>
            <a:chExt cx="2137363" cy="98949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137363" cy="989494"/>
            </a:xfrm>
            <a:custGeom>
              <a:avLst/>
              <a:gdLst/>
              <a:ahLst/>
              <a:cxnLst/>
              <a:rect r="r" b="b" t="t" l="l"/>
              <a:pathLst>
                <a:path h="989494" w="2137363">
                  <a:moveTo>
                    <a:pt x="0" y="0"/>
                  </a:moveTo>
                  <a:lnTo>
                    <a:pt x="2137363" y="0"/>
                  </a:lnTo>
                  <a:lnTo>
                    <a:pt x="2137363" y="989494"/>
                  </a:lnTo>
                  <a:lnTo>
                    <a:pt x="0" y="989494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137363" cy="10275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9285635" y="5207952"/>
            <a:ext cx="7832031" cy="4481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GilamBG 4"/>
                <a:ea typeface="GilamBG 4"/>
                <a:cs typeface="GilamBG 4"/>
                <a:sym typeface="GilamBG 4"/>
              </a:rPr>
              <a:t>Молекулите тРНК се подреждат по протежение на иРНК. Аминокиселините се свързват и молекулите тРНК се освобождават. Този процес се нарича “Транслация” и продължава, докато новата аминокиселинна последователност е завършена.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382543" y="1251631"/>
            <a:ext cx="7638215" cy="3162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Синтез на полипептидната верига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0">
            <a:off x="6908636" y="7255656"/>
            <a:ext cx="1896205" cy="1017103"/>
          </a:xfrm>
          <a:custGeom>
            <a:avLst/>
            <a:gdLst/>
            <a:ahLst/>
            <a:cxnLst/>
            <a:rect r="r" b="b" t="t" l="l"/>
            <a:pathLst>
              <a:path h="1017103" w="1896205">
                <a:moveTo>
                  <a:pt x="0" y="0"/>
                </a:moveTo>
                <a:lnTo>
                  <a:pt x="1896205" y="0"/>
                </a:lnTo>
                <a:lnTo>
                  <a:pt x="1896205" y="1017103"/>
                </a:lnTo>
                <a:lnTo>
                  <a:pt x="0" y="10171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4990033" y="7255656"/>
            <a:ext cx="1896205" cy="1017103"/>
          </a:xfrm>
          <a:custGeom>
            <a:avLst/>
            <a:gdLst/>
            <a:ahLst/>
            <a:cxnLst/>
            <a:rect r="r" b="b" t="t" l="l"/>
            <a:pathLst>
              <a:path h="1017103" w="1896205">
                <a:moveTo>
                  <a:pt x="0" y="0"/>
                </a:moveTo>
                <a:lnTo>
                  <a:pt x="1896205" y="0"/>
                </a:lnTo>
                <a:lnTo>
                  <a:pt x="1896205" y="1017103"/>
                </a:lnTo>
                <a:lnTo>
                  <a:pt x="0" y="101710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3068249" y="7255656"/>
            <a:ext cx="1896205" cy="1017103"/>
          </a:xfrm>
          <a:custGeom>
            <a:avLst/>
            <a:gdLst/>
            <a:ahLst/>
            <a:cxnLst/>
            <a:rect r="r" b="b" t="t" l="l"/>
            <a:pathLst>
              <a:path h="1017103" w="1896205">
                <a:moveTo>
                  <a:pt x="0" y="0"/>
                </a:moveTo>
                <a:lnTo>
                  <a:pt x="1896205" y="0"/>
                </a:lnTo>
                <a:lnTo>
                  <a:pt x="1896205" y="1017103"/>
                </a:lnTo>
                <a:lnTo>
                  <a:pt x="0" y="10171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146465" y="7255656"/>
            <a:ext cx="1896205" cy="1017103"/>
          </a:xfrm>
          <a:custGeom>
            <a:avLst/>
            <a:gdLst/>
            <a:ahLst/>
            <a:cxnLst/>
            <a:rect r="r" b="b" t="t" l="l"/>
            <a:pathLst>
              <a:path h="1017103" w="1896205">
                <a:moveTo>
                  <a:pt x="0" y="0"/>
                </a:moveTo>
                <a:lnTo>
                  <a:pt x="1896205" y="0"/>
                </a:lnTo>
                <a:lnTo>
                  <a:pt x="1896205" y="1017103"/>
                </a:lnTo>
                <a:lnTo>
                  <a:pt x="0" y="101710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10800000">
            <a:off x="7257713" y="6554456"/>
            <a:ext cx="1202262" cy="1001728"/>
          </a:xfrm>
          <a:custGeom>
            <a:avLst/>
            <a:gdLst/>
            <a:ahLst/>
            <a:cxnLst/>
            <a:rect r="r" b="b" t="t" l="l"/>
            <a:pathLst>
              <a:path h="1001728" w="1202262">
                <a:moveTo>
                  <a:pt x="0" y="0"/>
                </a:moveTo>
                <a:lnTo>
                  <a:pt x="1202262" y="0"/>
                </a:lnTo>
                <a:lnTo>
                  <a:pt x="1202262" y="1001727"/>
                </a:lnTo>
                <a:lnTo>
                  <a:pt x="0" y="100172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187324" t="0" r="0" b="-509852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5400000">
            <a:off x="7380203" y="5941721"/>
            <a:ext cx="975294" cy="428173"/>
            <a:chOff x="0" y="0"/>
            <a:chExt cx="256868" cy="11277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2" id="22"/>
          <p:cNvSpPr/>
          <p:nvPr/>
        </p:nvSpPr>
        <p:spPr>
          <a:xfrm flipH="false" flipV="false" rot="-10800000">
            <a:off x="5337004" y="6554456"/>
            <a:ext cx="1202262" cy="1001728"/>
          </a:xfrm>
          <a:custGeom>
            <a:avLst/>
            <a:gdLst/>
            <a:ahLst/>
            <a:cxnLst/>
            <a:rect r="r" b="b" t="t" l="l"/>
            <a:pathLst>
              <a:path h="1001728" w="1202262">
                <a:moveTo>
                  <a:pt x="0" y="0"/>
                </a:moveTo>
                <a:lnTo>
                  <a:pt x="1202262" y="0"/>
                </a:lnTo>
                <a:lnTo>
                  <a:pt x="1202262" y="1001727"/>
                </a:lnTo>
                <a:lnTo>
                  <a:pt x="0" y="100172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87324" t="0" r="0" b="-509852"/>
            </a:stretch>
          </a:blipFill>
        </p:spPr>
      </p:sp>
      <p:grpSp>
        <p:nvGrpSpPr>
          <p:cNvPr name="Group 23" id="23"/>
          <p:cNvGrpSpPr/>
          <p:nvPr/>
        </p:nvGrpSpPr>
        <p:grpSpPr>
          <a:xfrm rot="5400000">
            <a:off x="5450488" y="5941721"/>
            <a:ext cx="975294" cy="428173"/>
            <a:chOff x="0" y="0"/>
            <a:chExt cx="256868" cy="11277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82B4BE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8796295">
            <a:off x="2973693" y="3138104"/>
            <a:ext cx="1202262" cy="1001728"/>
          </a:xfrm>
          <a:custGeom>
            <a:avLst/>
            <a:gdLst/>
            <a:ahLst/>
            <a:cxnLst/>
            <a:rect r="r" b="b" t="t" l="l"/>
            <a:pathLst>
              <a:path h="1001728" w="1202262">
                <a:moveTo>
                  <a:pt x="0" y="0"/>
                </a:moveTo>
                <a:lnTo>
                  <a:pt x="1202262" y="0"/>
                </a:lnTo>
                <a:lnTo>
                  <a:pt x="1202262" y="1001727"/>
                </a:lnTo>
                <a:lnTo>
                  <a:pt x="0" y="10017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87324" t="0" r="0" b="-509852"/>
            </a:stretch>
          </a:blipFill>
        </p:spPr>
      </p:sp>
      <p:grpSp>
        <p:nvGrpSpPr>
          <p:cNvPr name="Group 27" id="27"/>
          <p:cNvGrpSpPr/>
          <p:nvPr/>
        </p:nvGrpSpPr>
        <p:grpSpPr>
          <a:xfrm rot="3396295">
            <a:off x="2592077" y="2673883"/>
            <a:ext cx="975294" cy="428173"/>
            <a:chOff x="0" y="0"/>
            <a:chExt cx="256868" cy="11277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2952873" y="1028700"/>
            <a:ext cx="2683096" cy="1154948"/>
            <a:chOff x="0" y="0"/>
            <a:chExt cx="706659" cy="304184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706659" cy="304184"/>
            </a:xfrm>
            <a:custGeom>
              <a:avLst/>
              <a:gdLst/>
              <a:ahLst/>
              <a:cxnLst/>
              <a:rect r="r" b="b" t="t" l="l"/>
              <a:pathLst>
                <a:path h="304184" w="706659">
                  <a:moveTo>
                    <a:pt x="0" y="0"/>
                  </a:moveTo>
                  <a:lnTo>
                    <a:pt x="706659" y="0"/>
                  </a:lnTo>
                  <a:lnTo>
                    <a:pt x="706659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0" y="-38100"/>
              <a:ext cx="706659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3" id="33"/>
          <p:cNvSpPr txBox="true"/>
          <p:nvPr/>
        </p:nvSpPr>
        <p:spPr>
          <a:xfrm rot="0">
            <a:off x="3068249" y="1326398"/>
            <a:ext cx="239139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тРНК</a:t>
            </a:r>
          </a:p>
        </p:txBody>
      </p:sp>
      <p:sp>
        <p:nvSpPr>
          <p:cNvPr name="AutoShape 34" id="34"/>
          <p:cNvSpPr/>
          <p:nvPr/>
        </p:nvSpPr>
        <p:spPr>
          <a:xfrm flipV="true">
            <a:off x="3733363" y="2183648"/>
            <a:ext cx="0" cy="837540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5" id="35"/>
          <p:cNvGrpSpPr/>
          <p:nvPr/>
        </p:nvGrpSpPr>
        <p:grpSpPr>
          <a:xfrm rot="-10800000">
            <a:off x="1493436" y="4714900"/>
            <a:ext cx="1227231" cy="1227231"/>
            <a:chOff x="0" y="0"/>
            <a:chExt cx="812800" cy="8128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7" id="3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8" id="38"/>
          <p:cNvGrpSpPr/>
          <p:nvPr/>
        </p:nvGrpSpPr>
        <p:grpSpPr>
          <a:xfrm rot="-10800000">
            <a:off x="3416296" y="4714900"/>
            <a:ext cx="1227231" cy="1227231"/>
            <a:chOff x="0" y="0"/>
            <a:chExt cx="812800" cy="8128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0" id="4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41" id="41"/>
          <p:cNvSpPr/>
          <p:nvPr/>
        </p:nvSpPr>
        <p:spPr>
          <a:xfrm flipH="false" flipV="false" rot="-10519506">
            <a:off x="545333" y="1313945"/>
            <a:ext cx="1202262" cy="1001728"/>
          </a:xfrm>
          <a:custGeom>
            <a:avLst/>
            <a:gdLst/>
            <a:ahLst/>
            <a:cxnLst/>
            <a:rect r="r" b="b" t="t" l="l"/>
            <a:pathLst>
              <a:path h="1001728" w="1202262">
                <a:moveTo>
                  <a:pt x="0" y="0"/>
                </a:moveTo>
                <a:lnTo>
                  <a:pt x="1202263" y="0"/>
                </a:lnTo>
                <a:lnTo>
                  <a:pt x="1202263" y="1001728"/>
                </a:lnTo>
                <a:lnTo>
                  <a:pt x="0" y="100172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187324" t="0" r="0" b="-509852"/>
            </a:stretch>
          </a:blipFill>
        </p:spPr>
      </p:sp>
      <p:grpSp>
        <p:nvGrpSpPr>
          <p:cNvPr name="Group 42" id="42"/>
          <p:cNvGrpSpPr/>
          <p:nvPr/>
        </p:nvGrpSpPr>
        <p:grpSpPr>
          <a:xfrm rot="5680493">
            <a:off x="732129" y="704203"/>
            <a:ext cx="975294" cy="428173"/>
            <a:chOff x="0" y="0"/>
            <a:chExt cx="256868" cy="11277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4" id="44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5" id="45"/>
          <p:cNvGrpSpPr/>
          <p:nvPr/>
        </p:nvGrpSpPr>
        <p:grpSpPr>
          <a:xfrm rot="-10800000">
            <a:off x="5312036" y="4714900"/>
            <a:ext cx="1227231" cy="1227231"/>
            <a:chOff x="0" y="0"/>
            <a:chExt cx="812800" cy="812800"/>
          </a:xfrm>
        </p:grpSpPr>
        <p:sp>
          <p:nvSpPr>
            <p:cNvPr name="Freeform 46" id="4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7" id="4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8" id="48"/>
          <p:cNvGrpSpPr/>
          <p:nvPr/>
        </p:nvGrpSpPr>
        <p:grpSpPr>
          <a:xfrm rot="-10800000">
            <a:off x="7243123" y="4714900"/>
            <a:ext cx="1227231" cy="1227231"/>
            <a:chOff x="0" y="0"/>
            <a:chExt cx="812800" cy="812800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0" id="5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1" id="51"/>
          <p:cNvGrpSpPr/>
          <p:nvPr/>
        </p:nvGrpSpPr>
        <p:grpSpPr>
          <a:xfrm rot="0">
            <a:off x="4990033" y="3021188"/>
            <a:ext cx="3814808" cy="1084112"/>
            <a:chOff x="0" y="0"/>
            <a:chExt cx="1004723" cy="285527"/>
          </a:xfrm>
        </p:grpSpPr>
        <p:sp>
          <p:nvSpPr>
            <p:cNvPr name="Freeform 52" id="52"/>
            <p:cNvSpPr/>
            <p:nvPr/>
          </p:nvSpPr>
          <p:spPr>
            <a:xfrm flipH="false" flipV="false" rot="0">
              <a:off x="0" y="0"/>
              <a:ext cx="1004723" cy="285527"/>
            </a:xfrm>
            <a:custGeom>
              <a:avLst/>
              <a:gdLst/>
              <a:ahLst/>
              <a:cxnLst/>
              <a:rect r="r" b="b" t="t" l="l"/>
              <a:pathLst>
                <a:path h="285527" w="1004723">
                  <a:moveTo>
                    <a:pt x="0" y="0"/>
                  </a:moveTo>
                  <a:lnTo>
                    <a:pt x="1004723" y="0"/>
                  </a:lnTo>
                  <a:lnTo>
                    <a:pt x="1004723" y="285527"/>
                  </a:lnTo>
                  <a:lnTo>
                    <a:pt x="0" y="2855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3" id="53"/>
            <p:cNvSpPr txBox="true"/>
            <p:nvPr/>
          </p:nvSpPr>
          <p:spPr>
            <a:xfrm>
              <a:off x="0" y="-38100"/>
              <a:ext cx="1004723" cy="32362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4" id="54"/>
          <p:cNvSpPr txBox="true"/>
          <p:nvPr/>
        </p:nvSpPr>
        <p:spPr>
          <a:xfrm rot="0">
            <a:off x="4582897" y="3305201"/>
            <a:ext cx="4629080" cy="514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АМИНОКИСЕЛИНА</a:t>
            </a:r>
          </a:p>
        </p:txBody>
      </p:sp>
      <p:sp>
        <p:nvSpPr>
          <p:cNvPr name="AutoShape 55" id="55"/>
          <p:cNvSpPr/>
          <p:nvPr/>
        </p:nvSpPr>
        <p:spPr>
          <a:xfrm flipH="true" flipV="true">
            <a:off x="7157730" y="4076804"/>
            <a:ext cx="683903" cy="638096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arrow" len="sm" w="med"/>
            <a:tailEnd type="none" len="sm" w="sm"/>
          </a:ln>
        </p:spPr>
      </p:sp>
      <p:sp>
        <p:nvSpPr>
          <p:cNvPr name="AutoShape 56" id="56"/>
          <p:cNvSpPr/>
          <p:nvPr/>
        </p:nvSpPr>
        <p:spPr>
          <a:xfrm flipH="true" flipV="true">
            <a:off x="2720667" y="5383124"/>
            <a:ext cx="806203" cy="0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7" id="57"/>
          <p:cNvSpPr/>
          <p:nvPr/>
        </p:nvSpPr>
        <p:spPr>
          <a:xfrm flipH="true" flipV="true">
            <a:off x="4578793" y="5316449"/>
            <a:ext cx="806203" cy="0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8" id="58"/>
          <p:cNvSpPr/>
          <p:nvPr/>
        </p:nvSpPr>
        <p:spPr>
          <a:xfrm flipV="true">
            <a:off x="5925651" y="4015484"/>
            <a:ext cx="729072" cy="699416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arrow" len="sm" w="med"/>
            <a:tailEnd type="none" len="sm" w="sm"/>
          </a:ln>
        </p:spPr>
      </p:sp>
      <p:grpSp>
        <p:nvGrpSpPr>
          <p:cNvPr name="Group 59" id="59"/>
          <p:cNvGrpSpPr/>
          <p:nvPr/>
        </p:nvGrpSpPr>
        <p:grpSpPr>
          <a:xfrm rot="0">
            <a:off x="-770516" y="9258300"/>
            <a:ext cx="3086100" cy="1543050"/>
            <a:chOff x="0" y="0"/>
            <a:chExt cx="812800" cy="406400"/>
          </a:xfrm>
        </p:grpSpPr>
        <p:sp>
          <p:nvSpPr>
            <p:cNvPr name="Freeform 60" id="60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61" id="61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2" id="62"/>
          <p:cNvSpPr/>
          <p:nvPr/>
        </p:nvSpPr>
        <p:spPr>
          <a:xfrm flipH="false" flipV="false" rot="0">
            <a:off x="0" y="9553307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-663500"/>
            <a:ext cx="11345640" cy="11614001"/>
            <a:chOff x="0" y="0"/>
            <a:chExt cx="2988152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88152" cy="3058832"/>
            </a:xfrm>
            <a:custGeom>
              <a:avLst/>
              <a:gdLst/>
              <a:ahLst/>
              <a:cxnLst/>
              <a:rect r="r" b="b" t="t" l="l"/>
              <a:pathLst>
                <a:path h="3058832" w="2988152">
                  <a:moveTo>
                    <a:pt x="0" y="0"/>
                  </a:moveTo>
                  <a:lnTo>
                    <a:pt x="2988152" y="0"/>
                  </a:lnTo>
                  <a:lnTo>
                    <a:pt x="2988152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988152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4734593" y="-5577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7" y="0"/>
                </a:lnTo>
                <a:lnTo>
                  <a:pt x="3553407" y="3553406"/>
                </a:lnTo>
                <a:lnTo>
                  <a:pt x="0" y="35534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9144000" y="4813560"/>
            <a:ext cx="8556987" cy="5343131"/>
            <a:chOff x="0" y="0"/>
            <a:chExt cx="2253692" cy="140724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253692" cy="1407244"/>
            </a:xfrm>
            <a:custGeom>
              <a:avLst/>
              <a:gdLst/>
              <a:ahLst/>
              <a:cxnLst/>
              <a:rect r="r" b="b" t="t" l="l"/>
              <a:pathLst>
                <a:path h="1407244" w="2253692">
                  <a:moveTo>
                    <a:pt x="0" y="0"/>
                  </a:moveTo>
                  <a:lnTo>
                    <a:pt x="2253692" y="0"/>
                  </a:lnTo>
                  <a:lnTo>
                    <a:pt x="2253692" y="1407244"/>
                  </a:lnTo>
                  <a:lnTo>
                    <a:pt x="0" y="140724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253692" cy="144534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9144000" y="656945"/>
            <a:ext cx="8556987" cy="3756986"/>
            <a:chOff x="0" y="0"/>
            <a:chExt cx="2253692" cy="98949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253692" cy="989494"/>
            </a:xfrm>
            <a:custGeom>
              <a:avLst/>
              <a:gdLst/>
              <a:ahLst/>
              <a:cxnLst/>
              <a:rect r="r" b="b" t="t" l="l"/>
              <a:pathLst>
                <a:path h="989494" w="2253692">
                  <a:moveTo>
                    <a:pt x="0" y="0"/>
                  </a:moveTo>
                  <a:lnTo>
                    <a:pt x="2253692" y="0"/>
                  </a:lnTo>
                  <a:lnTo>
                    <a:pt x="2253692" y="989494"/>
                  </a:lnTo>
                  <a:lnTo>
                    <a:pt x="0" y="989494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253692" cy="10275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758286" y="656945"/>
            <a:ext cx="2711592" cy="1240436"/>
            <a:chOff x="0" y="0"/>
            <a:chExt cx="714164" cy="326699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714164" cy="326699"/>
            </a:xfrm>
            <a:custGeom>
              <a:avLst/>
              <a:gdLst/>
              <a:ahLst/>
              <a:cxnLst/>
              <a:rect r="r" b="b" t="t" l="l"/>
              <a:pathLst>
                <a:path h="326699" w="714164">
                  <a:moveTo>
                    <a:pt x="0" y="0"/>
                  </a:moveTo>
                  <a:lnTo>
                    <a:pt x="714164" y="0"/>
                  </a:lnTo>
                  <a:lnTo>
                    <a:pt x="714164" y="326699"/>
                  </a:lnTo>
                  <a:lnTo>
                    <a:pt x="0" y="3266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714164" cy="3647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15" id="15"/>
          <p:cNvSpPr/>
          <p:nvPr/>
        </p:nvSpPr>
        <p:spPr>
          <a:xfrm flipH="true" flipV="true">
            <a:off x="2114082" y="1897381"/>
            <a:ext cx="1020866" cy="1464970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arrow" len="sm" w="med"/>
            <a:tailEnd type="none" len="sm" w="sm"/>
          </a:ln>
        </p:spPr>
      </p:sp>
      <p:grpSp>
        <p:nvGrpSpPr>
          <p:cNvPr name="Group 16" id="16"/>
          <p:cNvGrpSpPr/>
          <p:nvPr/>
        </p:nvGrpSpPr>
        <p:grpSpPr>
          <a:xfrm rot="0">
            <a:off x="4850884" y="1095657"/>
            <a:ext cx="3971536" cy="1582791"/>
            <a:chOff x="0" y="0"/>
            <a:chExt cx="1046001" cy="416867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46001" cy="416867"/>
            </a:xfrm>
            <a:custGeom>
              <a:avLst/>
              <a:gdLst/>
              <a:ahLst/>
              <a:cxnLst/>
              <a:rect r="r" b="b" t="t" l="l"/>
              <a:pathLst>
                <a:path h="416867" w="1046001">
                  <a:moveTo>
                    <a:pt x="0" y="0"/>
                  </a:moveTo>
                  <a:lnTo>
                    <a:pt x="1046001" y="0"/>
                  </a:lnTo>
                  <a:lnTo>
                    <a:pt x="1046001" y="416867"/>
                  </a:lnTo>
                  <a:lnTo>
                    <a:pt x="0" y="41686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1046001" cy="4549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19" id="19"/>
          <p:cNvSpPr/>
          <p:nvPr/>
        </p:nvSpPr>
        <p:spPr>
          <a:xfrm flipV="true">
            <a:off x="6153619" y="2678448"/>
            <a:ext cx="311681" cy="683903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arrow" len="sm" w="med"/>
            <a:tailEnd type="none" len="sm" w="sm"/>
          </a:ln>
        </p:spPr>
      </p:sp>
      <p:grpSp>
        <p:nvGrpSpPr>
          <p:cNvPr name="Group 20" id="20"/>
          <p:cNvGrpSpPr/>
          <p:nvPr/>
        </p:nvGrpSpPr>
        <p:grpSpPr>
          <a:xfrm rot="0">
            <a:off x="-770516" y="9258300"/>
            <a:ext cx="3086100" cy="1543050"/>
            <a:chOff x="0" y="0"/>
            <a:chExt cx="812800" cy="4064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0">
            <a:off x="0" y="9553307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469083" y="3021188"/>
            <a:ext cx="5340989" cy="5274227"/>
          </a:xfrm>
          <a:custGeom>
            <a:avLst/>
            <a:gdLst/>
            <a:ahLst/>
            <a:cxnLst/>
            <a:rect r="r" b="b" t="t" l="l"/>
            <a:pathLst>
              <a:path h="5274227" w="5340989">
                <a:moveTo>
                  <a:pt x="0" y="0"/>
                </a:moveTo>
                <a:lnTo>
                  <a:pt x="5340990" y="0"/>
                </a:lnTo>
                <a:lnTo>
                  <a:pt x="5340990" y="5274227"/>
                </a:lnTo>
                <a:lnTo>
                  <a:pt x="0" y="527422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9283381" y="4930203"/>
            <a:ext cx="8278225" cy="50431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GilamBG 4"/>
                <a:ea typeface="GilamBG 4"/>
                <a:cs typeface="GilamBG 4"/>
                <a:sym typeface="GilamBG 4"/>
              </a:rPr>
              <a:t>Рибозомите са изградени от голяма и малка субединица, съставени от рибозомна РНК (рРНК) и белтъци. В голямата субединица рРНК катализира образуването на пептидната връзка между аминокиселините, а в малката - участва в разпознаването на иРНК и правилното подравняване на стартовия кодон.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9603386" y="897138"/>
            <a:ext cx="7638215" cy="3162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Рибозомите или “белтъчната фабрика”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918383" y="724713"/>
            <a:ext cx="2391397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Голяма субединица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4828443" y="1334603"/>
            <a:ext cx="4016417" cy="10477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Полипептидна верига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6110828" y="8457315"/>
            <a:ext cx="2711592" cy="1240436"/>
            <a:chOff x="0" y="0"/>
            <a:chExt cx="714164" cy="326699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714164" cy="326699"/>
            </a:xfrm>
            <a:custGeom>
              <a:avLst/>
              <a:gdLst/>
              <a:ahLst/>
              <a:cxnLst/>
              <a:rect r="r" b="b" t="t" l="l"/>
              <a:pathLst>
                <a:path h="326699" w="714164">
                  <a:moveTo>
                    <a:pt x="0" y="0"/>
                  </a:moveTo>
                  <a:lnTo>
                    <a:pt x="714164" y="0"/>
                  </a:lnTo>
                  <a:lnTo>
                    <a:pt x="714164" y="326699"/>
                  </a:lnTo>
                  <a:lnTo>
                    <a:pt x="0" y="3266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1" id="31"/>
            <p:cNvSpPr txBox="true"/>
            <p:nvPr/>
          </p:nvSpPr>
          <p:spPr>
            <a:xfrm>
              <a:off x="0" y="-38100"/>
              <a:ext cx="714164" cy="3647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2" id="32"/>
          <p:cNvSpPr txBox="true"/>
          <p:nvPr/>
        </p:nvSpPr>
        <p:spPr>
          <a:xfrm rot="0">
            <a:off x="6270925" y="8514490"/>
            <a:ext cx="2391397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Малка субединица</a:t>
            </a:r>
          </a:p>
        </p:txBody>
      </p:sp>
      <p:sp>
        <p:nvSpPr>
          <p:cNvPr name="AutoShape 33" id="33"/>
          <p:cNvSpPr/>
          <p:nvPr/>
        </p:nvSpPr>
        <p:spPr>
          <a:xfrm>
            <a:off x="6558318" y="7820780"/>
            <a:ext cx="710609" cy="543996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arrow" len="sm" w="med"/>
            <a:tailEnd type="none" len="sm" w="sm"/>
          </a:ln>
        </p:spPr>
      </p:sp>
      <p:grpSp>
        <p:nvGrpSpPr>
          <p:cNvPr name="Group 34" id="34"/>
          <p:cNvGrpSpPr/>
          <p:nvPr/>
        </p:nvGrpSpPr>
        <p:grpSpPr>
          <a:xfrm rot="0">
            <a:off x="7160864" y="5651379"/>
            <a:ext cx="1603004" cy="855741"/>
            <a:chOff x="0" y="0"/>
            <a:chExt cx="422190" cy="22538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422190" cy="225380"/>
            </a:xfrm>
            <a:custGeom>
              <a:avLst/>
              <a:gdLst/>
              <a:ahLst/>
              <a:cxnLst/>
              <a:rect r="r" b="b" t="t" l="l"/>
              <a:pathLst>
                <a:path h="225380" w="422190">
                  <a:moveTo>
                    <a:pt x="0" y="0"/>
                  </a:moveTo>
                  <a:lnTo>
                    <a:pt x="422190" y="0"/>
                  </a:lnTo>
                  <a:lnTo>
                    <a:pt x="422190" y="225380"/>
                  </a:lnTo>
                  <a:lnTo>
                    <a:pt x="0" y="22538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6" id="36"/>
            <p:cNvSpPr txBox="true"/>
            <p:nvPr/>
          </p:nvSpPr>
          <p:spPr>
            <a:xfrm>
              <a:off x="0" y="-38100"/>
              <a:ext cx="422190" cy="26348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7" id="37"/>
          <p:cNvSpPr txBox="true"/>
          <p:nvPr/>
        </p:nvSpPr>
        <p:spPr>
          <a:xfrm rot="0">
            <a:off x="6723262" y="5862055"/>
            <a:ext cx="2391397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иРНК</a:t>
            </a:r>
          </a:p>
        </p:txBody>
      </p:sp>
      <p:sp>
        <p:nvSpPr>
          <p:cNvPr name="AutoShape 38" id="38"/>
          <p:cNvSpPr/>
          <p:nvPr/>
        </p:nvSpPr>
        <p:spPr>
          <a:xfrm flipV="true">
            <a:off x="6592505" y="6507120"/>
            <a:ext cx="1369861" cy="397055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arrow" len="sm" w="med"/>
            <a:tailEnd type="none" len="sm" w="sm"/>
          </a:ln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38225" y="5143500"/>
            <a:ext cx="8105775" cy="4114800"/>
            <a:chOff x="0" y="0"/>
            <a:chExt cx="2134854" cy="10837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134854" cy="1083733"/>
            </a:xfrm>
            <a:custGeom>
              <a:avLst/>
              <a:gdLst/>
              <a:ahLst/>
              <a:cxnLst/>
              <a:rect r="r" b="b" t="t" l="l"/>
              <a:pathLst>
                <a:path h="1083733" w="2134854">
                  <a:moveTo>
                    <a:pt x="0" y="0"/>
                  </a:moveTo>
                  <a:lnTo>
                    <a:pt x="2134854" y="0"/>
                  </a:lnTo>
                  <a:lnTo>
                    <a:pt x="2134854" y="1083733"/>
                  </a:lnTo>
                  <a:lnTo>
                    <a:pt x="0" y="108373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134854" cy="11218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-126220" y="-646214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7" y="0"/>
                </a:lnTo>
                <a:lnTo>
                  <a:pt x="3553407" y="3553407"/>
                </a:lnTo>
                <a:lnTo>
                  <a:pt x="0" y="35534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038225" y="1111440"/>
            <a:ext cx="8115300" cy="3756986"/>
            <a:chOff x="0" y="0"/>
            <a:chExt cx="2137363" cy="98949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37363" cy="989494"/>
            </a:xfrm>
            <a:custGeom>
              <a:avLst/>
              <a:gdLst/>
              <a:ahLst/>
              <a:cxnLst/>
              <a:rect r="r" b="b" t="t" l="l"/>
              <a:pathLst>
                <a:path h="989494" w="2137363">
                  <a:moveTo>
                    <a:pt x="0" y="0"/>
                  </a:moveTo>
                  <a:lnTo>
                    <a:pt x="2137363" y="0"/>
                  </a:lnTo>
                  <a:lnTo>
                    <a:pt x="2137363" y="989494"/>
                  </a:lnTo>
                  <a:lnTo>
                    <a:pt x="0" y="989494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137363" cy="10275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613247" y="6331902"/>
            <a:ext cx="6946206" cy="1671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FFFFF"/>
                </a:solidFill>
                <a:latin typeface="GilamBG 4"/>
                <a:ea typeface="GilamBG 4"/>
                <a:cs typeface="GilamBG 4"/>
                <a:sym typeface="GilamBG 4"/>
              </a:rPr>
              <a:t>Крайният продукт на белтъчния синтез е нова полипептидна белтъчна верига.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2335693"/>
            <a:ext cx="8115300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Краен продукт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9730136" y="1028700"/>
            <a:ext cx="7709217" cy="1154948"/>
            <a:chOff x="0" y="0"/>
            <a:chExt cx="2030411" cy="30418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030411" cy="304184"/>
            </a:xfrm>
            <a:custGeom>
              <a:avLst/>
              <a:gdLst/>
              <a:ahLst/>
              <a:cxnLst/>
              <a:rect r="r" b="b" t="t" l="l"/>
              <a:pathLst>
                <a:path h="304184" w="2030411">
                  <a:moveTo>
                    <a:pt x="0" y="0"/>
                  </a:moveTo>
                  <a:lnTo>
                    <a:pt x="2030411" y="0"/>
                  </a:lnTo>
                  <a:lnTo>
                    <a:pt x="2030411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2030411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9995556" y="1121987"/>
            <a:ext cx="7263744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b="true" sz="5000">
                <a:solidFill>
                  <a:srgbClr val="FFFFFF"/>
                </a:solidFill>
                <a:latin typeface="Gilam Bold"/>
                <a:ea typeface="Gilam Bold"/>
                <a:cs typeface="Gilam Bold"/>
                <a:sym typeface="Gilam Bold"/>
              </a:rPr>
              <a:t>полипептидна верига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9144000" y="-580789"/>
            <a:ext cx="11345640" cy="11614001"/>
            <a:chOff x="0" y="0"/>
            <a:chExt cx="2988152" cy="3058831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988152" cy="3058832"/>
            </a:xfrm>
            <a:custGeom>
              <a:avLst/>
              <a:gdLst/>
              <a:ahLst/>
              <a:cxnLst/>
              <a:rect r="r" b="b" t="t" l="l"/>
              <a:pathLst>
                <a:path h="3058832" w="2988152">
                  <a:moveTo>
                    <a:pt x="0" y="0"/>
                  </a:moveTo>
                  <a:lnTo>
                    <a:pt x="2988152" y="0"/>
                  </a:lnTo>
                  <a:lnTo>
                    <a:pt x="2988152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2988152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-9516561">
            <a:off x="11796575" y="5407743"/>
            <a:ext cx="1227231" cy="1227231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-9516561">
            <a:off x="11516179" y="7533623"/>
            <a:ext cx="1227231" cy="1227231"/>
            <a:chOff x="0" y="0"/>
            <a:chExt cx="812800" cy="8128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3" id="2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-9516561">
            <a:off x="13702261" y="4885897"/>
            <a:ext cx="1227231" cy="1227231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2B4BE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-9516561">
            <a:off x="12807707" y="3093549"/>
            <a:ext cx="1227231" cy="1227231"/>
            <a:chOff x="0" y="0"/>
            <a:chExt cx="812800" cy="8128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9" id="2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0" id="30"/>
          <p:cNvGrpSpPr/>
          <p:nvPr/>
        </p:nvGrpSpPr>
        <p:grpSpPr>
          <a:xfrm rot="-9516561">
            <a:off x="14692808" y="2504159"/>
            <a:ext cx="1227231" cy="1227231"/>
            <a:chOff x="0" y="0"/>
            <a:chExt cx="812800" cy="8128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-9516561">
            <a:off x="16030590" y="3734737"/>
            <a:ext cx="1227231" cy="1227231"/>
            <a:chOff x="0" y="0"/>
            <a:chExt cx="812800" cy="8128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5" id="3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6" id="36"/>
          <p:cNvGrpSpPr/>
          <p:nvPr/>
        </p:nvGrpSpPr>
        <p:grpSpPr>
          <a:xfrm rot="-9516561">
            <a:off x="9484073" y="7234038"/>
            <a:ext cx="1227231" cy="1227231"/>
            <a:chOff x="0" y="0"/>
            <a:chExt cx="812800" cy="81280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8" id="3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39" id="39"/>
          <p:cNvSpPr/>
          <p:nvPr/>
        </p:nvSpPr>
        <p:spPr>
          <a:xfrm flipH="true" flipV="true">
            <a:off x="10704877" y="7937168"/>
            <a:ext cx="817729" cy="120554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0" id="40"/>
          <p:cNvSpPr/>
          <p:nvPr/>
        </p:nvSpPr>
        <p:spPr>
          <a:xfrm flipH="true">
            <a:off x="12210052" y="6629848"/>
            <a:ext cx="119881" cy="908902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1" id="41"/>
          <p:cNvSpPr/>
          <p:nvPr/>
        </p:nvSpPr>
        <p:spPr>
          <a:xfrm flipH="true">
            <a:off x="13002053" y="5661586"/>
            <a:ext cx="721960" cy="197699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2" id="42"/>
          <p:cNvSpPr/>
          <p:nvPr/>
        </p:nvSpPr>
        <p:spPr>
          <a:xfrm>
            <a:off x="13695344" y="4256201"/>
            <a:ext cx="346509" cy="694274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3" id="43"/>
          <p:cNvSpPr/>
          <p:nvPr/>
        </p:nvSpPr>
        <p:spPr>
          <a:xfrm flipH="true">
            <a:off x="14007000" y="3300890"/>
            <a:ext cx="713744" cy="223157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4" id="44"/>
          <p:cNvSpPr/>
          <p:nvPr/>
        </p:nvSpPr>
        <p:spPr>
          <a:xfrm>
            <a:off x="15758153" y="3533305"/>
            <a:ext cx="434322" cy="399517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45" id="45"/>
          <p:cNvGrpSpPr/>
          <p:nvPr/>
        </p:nvGrpSpPr>
        <p:grpSpPr>
          <a:xfrm rot="0">
            <a:off x="12851924" y="6777895"/>
            <a:ext cx="4973201" cy="1056707"/>
            <a:chOff x="0" y="0"/>
            <a:chExt cx="1309814" cy="278310"/>
          </a:xfrm>
        </p:grpSpPr>
        <p:sp>
          <p:nvSpPr>
            <p:cNvPr name="Freeform 46" id="46"/>
            <p:cNvSpPr/>
            <p:nvPr/>
          </p:nvSpPr>
          <p:spPr>
            <a:xfrm flipH="false" flipV="false" rot="0">
              <a:off x="0" y="0"/>
              <a:ext cx="1309814" cy="278310"/>
            </a:xfrm>
            <a:custGeom>
              <a:avLst/>
              <a:gdLst/>
              <a:ahLst/>
              <a:cxnLst/>
              <a:rect r="r" b="b" t="t" l="l"/>
              <a:pathLst>
                <a:path h="278310" w="1309814">
                  <a:moveTo>
                    <a:pt x="0" y="0"/>
                  </a:moveTo>
                  <a:lnTo>
                    <a:pt x="1309814" y="0"/>
                  </a:lnTo>
                  <a:lnTo>
                    <a:pt x="1309814" y="278310"/>
                  </a:lnTo>
                  <a:lnTo>
                    <a:pt x="0" y="27831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7" id="47"/>
            <p:cNvSpPr txBox="true"/>
            <p:nvPr/>
          </p:nvSpPr>
          <p:spPr>
            <a:xfrm>
              <a:off x="0" y="-38100"/>
              <a:ext cx="1309814" cy="31641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48" id="48"/>
          <p:cNvSpPr txBox="true"/>
          <p:nvPr/>
        </p:nvSpPr>
        <p:spPr>
          <a:xfrm rot="0">
            <a:off x="12942702" y="6797456"/>
            <a:ext cx="4797387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аминокиселина</a:t>
            </a:r>
          </a:p>
        </p:txBody>
      </p:sp>
      <p:sp>
        <p:nvSpPr>
          <p:cNvPr name="AutoShape 49" id="49"/>
          <p:cNvSpPr/>
          <p:nvPr/>
        </p:nvSpPr>
        <p:spPr>
          <a:xfrm>
            <a:off x="14816820" y="6166927"/>
            <a:ext cx="521704" cy="610968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arrow" len="sm" w="med"/>
            <a:tailEnd type="none" len="sm" w="sm"/>
          </a:ln>
        </p:spPr>
      </p:sp>
      <p:sp>
        <p:nvSpPr>
          <p:cNvPr name="AutoShape 50" id="50"/>
          <p:cNvSpPr/>
          <p:nvPr/>
        </p:nvSpPr>
        <p:spPr>
          <a:xfrm flipH="true">
            <a:off x="15453911" y="5143500"/>
            <a:ext cx="911611" cy="1634395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arrow" len="sm" w="med"/>
            <a:tailEnd type="none" len="sm" w="sm"/>
          </a:ln>
        </p:spPr>
      </p:sp>
      <p:grpSp>
        <p:nvGrpSpPr>
          <p:cNvPr name="Group 51" id="51"/>
          <p:cNvGrpSpPr/>
          <p:nvPr/>
        </p:nvGrpSpPr>
        <p:grpSpPr>
          <a:xfrm rot="0">
            <a:off x="15999360" y="9206202"/>
            <a:ext cx="3086100" cy="1543050"/>
            <a:chOff x="0" y="0"/>
            <a:chExt cx="812800" cy="406400"/>
          </a:xfrm>
        </p:grpSpPr>
        <p:sp>
          <p:nvSpPr>
            <p:cNvPr name="Freeform 52" id="52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3" id="53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4" id="54"/>
          <p:cNvSpPr/>
          <p:nvPr/>
        </p:nvSpPr>
        <p:spPr>
          <a:xfrm flipH="false" flipV="false" rot="0">
            <a:off x="16101570" y="9596727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DAGyfC6o8eE</dc:identifier>
  <dcterms:modified xsi:type="dcterms:W3CDTF">2011-08-01T06:04:30Z</dcterms:modified>
  <cp:revision>1</cp:revision>
  <dc:title>Prepodavame.bg_9kl_BIO_PBO-Ot-DNK-do-beltuk-kak-raboti-kletuchnata-fabrika_RL-Prezentaciya-Beltuchna-sinteza</dc:title>
</cp:coreProperties>
</file>