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9753600" cy="7315200"/>
  <p:notesSz cx="6858000" cy="9144000"/>
  <p:embeddedFontLst>
    <p:embeddedFont>
      <p:font typeface="Gilam Bold" charset="1" panose="00000800000000000000"/>
      <p:regular r:id="rId20"/>
    </p:embeddedFont>
    <p:embeddedFont>
      <p:font typeface="Gilam" charset="1" panose="00000600000000000000"/>
      <p:regular r:id="rId21"/>
    </p:embeddedFont>
    <p:embeddedFont>
      <p:font typeface="ADYS Bold" charset="1" panose="000008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1.png" Type="http://schemas.openxmlformats.org/officeDocument/2006/relationships/image"/><Relationship Id="rId4" Target="../media/image2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31520" y="1271285"/>
            <a:ext cx="8290560" cy="2386315"/>
            <a:chOff x="0" y="0"/>
            <a:chExt cx="11054080" cy="318175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054080" cy="3181753"/>
            </a:xfrm>
            <a:custGeom>
              <a:avLst/>
              <a:gdLst/>
              <a:ahLst/>
              <a:cxnLst/>
              <a:rect r="r" b="b" t="t" l="l"/>
              <a:pathLst>
                <a:path h="3181753" w="11054080">
                  <a:moveTo>
                    <a:pt x="0" y="0"/>
                  </a:moveTo>
                  <a:lnTo>
                    <a:pt x="11054080" y="0"/>
                  </a:lnTo>
                  <a:lnTo>
                    <a:pt x="11054080" y="3181753"/>
                  </a:lnTo>
                  <a:lnTo>
                    <a:pt x="0" y="318175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"/>
              <a:ext cx="11054080" cy="3191278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5631"/>
                </a:lnSpc>
              </a:pPr>
              <a:r>
                <a:rPr lang="en-US" sz="4693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Д</a:t>
              </a:r>
              <a:r>
                <a:rPr lang="en-US" sz="4693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игитална книга с езикови задачи за спомагателния глагол "съм"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97280" y="3657600"/>
            <a:ext cx="7559040" cy="830595"/>
            <a:chOff x="0" y="0"/>
            <a:chExt cx="10078720" cy="110746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078720" cy="1107460"/>
            </a:xfrm>
            <a:custGeom>
              <a:avLst/>
              <a:gdLst/>
              <a:ahLst/>
              <a:cxnLst/>
              <a:rect r="r" b="b" t="t" l="l"/>
              <a:pathLst>
                <a:path h="1107460" w="10078720">
                  <a:moveTo>
                    <a:pt x="0" y="0"/>
                  </a:moveTo>
                  <a:lnTo>
                    <a:pt x="10078720" y="0"/>
                  </a:lnTo>
                  <a:lnTo>
                    <a:pt x="10078720" y="1107460"/>
                  </a:lnTo>
                  <a:lnTo>
                    <a:pt x="0" y="11074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10078720" cy="1107460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095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Създадена от учениците от 3. клас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731520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Попълни формите на 'съм'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31520" y="2071215"/>
            <a:ext cx="8778240" cy="3777315"/>
            <a:chOff x="0" y="0"/>
            <a:chExt cx="11704320" cy="5036420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11704320" cy="5036420"/>
              <a:chOff x="0" y="0"/>
              <a:chExt cx="11704320" cy="5036420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1704320" cy="5036420"/>
              </a:xfrm>
              <a:custGeom>
                <a:avLst/>
                <a:gdLst/>
                <a:ahLst/>
                <a:cxnLst/>
                <a:rect r="r" b="b" t="t" l="l"/>
                <a:pathLst>
                  <a:path h="503642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5036420"/>
                    </a:lnTo>
                    <a:lnTo>
                      <a:pt x="0" y="503642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0"/>
                <a:ext cx="11704320" cy="503642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4095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Аз        ученик.</a:t>
                </a:r>
              </a:p>
              <a:p>
                <a:pPr algn="l">
                  <a:lnSpc>
                    <a:spcPts val="4095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Ти        мой приятел.</a:t>
                </a:r>
              </a:p>
              <a:p>
                <a:pPr algn="l">
                  <a:lnSpc>
                    <a:spcPts val="4095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Той        зъболекар.</a:t>
                </a:r>
              </a:p>
              <a:p>
                <a:pPr algn="l">
                  <a:lnSpc>
                    <a:spcPts val="4095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Ние       съученици.</a:t>
                </a:r>
              </a:p>
              <a:p>
                <a:pPr algn="l">
                  <a:lnSpc>
                    <a:spcPts val="4095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Вие        спортисти.</a:t>
                </a:r>
              </a:p>
              <a:p>
                <a:pPr algn="l">
                  <a:lnSpc>
                    <a:spcPts val="4095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Те        весели.</a:t>
                </a:r>
              </a:p>
              <a:p>
                <a:pPr algn="l">
                  <a:lnSpc>
                    <a:spcPts val="4095"/>
                  </a:lnSpc>
                </a:pPr>
              </a:p>
            </p:txBody>
          </p:sp>
        </p:grpSp>
        <p:sp>
          <p:nvSpPr>
            <p:cNvPr name="AutoShape 9" id="9"/>
            <p:cNvSpPr/>
            <p:nvPr/>
          </p:nvSpPr>
          <p:spPr>
            <a:xfrm>
              <a:off x="766485" y="675520"/>
              <a:ext cx="881864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0" id="10"/>
            <p:cNvSpPr/>
            <p:nvPr/>
          </p:nvSpPr>
          <p:spPr>
            <a:xfrm>
              <a:off x="766485" y="1359230"/>
              <a:ext cx="881864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1" id="11"/>
            <p:cNvSpPr/>
            <p:nvPr/>
          </p:nvSpPr>
          <p:spPr>
            <a:xfrm>
              <a:off x="1084539" y="2045030"/>
              <a:ext cx="881864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2" id="12"/>
            <p:cNvSpPr/>
            <p:nvPr/>
          </p:nvSpPr>
          <p:spPr>
            <a:xfrm>
              <a:off x="1084539" y="2767003"/>
              <a:ext cx="881864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3" id="13"/>
            <p:cNvSpPr/>
            <p:nvPr/>
          </p:nvSpPr>
          <p:spPr>
            <a:xfrm>
              <a:off x="1084539" y="3414541"/>
              <a:ext cx="881864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4" id="14"/>
            <p:cNvSpPr/>
            <p:nvPr/>
          </p:nvSpPr>
          <p:spPr>
            <a:xfrm>
              <a:off x="766485" y="4100341"/>
              <a:ext cx="881864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731520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Открий грешката. Запиши правилно.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2800858"/>
            <a:ext cx="8778240" cy="2768620"/>
            <a:chOff x="0" y="0"/>
            <a:chExt cx="11704320" cy="3691493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11704320" cy="3691493"/>
              <a:chOff x="0" y="0"/>
              <a:chExt cx="11704320" cy="3691493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1704320" cy="3691493"/>
              </a:xfrm>
              <a:custGeom>
                <a:avLst/>
                <a:gdLst/>
                <a:ahLst/>
                <a:cxnLst/>
                <a:rect r="r" b="b" t="t" l="l"/>
                <a:pathLst>
                  <a:path h="3691493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3691493"/>
                    </a:lnTo>
                    <a:lnTo>
                      <a:pt x="0" y="3691493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0"/>
                <a:ext cx="11704320" cy="3691493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3376"/>
                  </a:lnSpc>
                </a:pPr>
                <a:r>
                  <a:rPr lang="en-US" sz="28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Той съм лекар. → </a:t>
                </a:r>
              </a:p>
              <a:p>
                <a:pPr algn="l">
                  <a:lnSpc>
                    <a:spcPts val="3376"/>
                  </a:lnSpc>
                </a:pPr>
                <a:r>
                  <a:rPr lang="en-US" sz="28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Ние си ученици. → </a:t>
                </a:r>
              </a:p>
              <a:p>
                <a:pPr algn="l">
                  <a:lnSpc>
                    <a:spcPts val="3376"/>
                  </a:lnSpc>
                </a:pPr>
                <a:r>
                  <a:rPr lang="en-US" sz="28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Аз сме кънкьор. →</a:t>
                </a:r>
              </a:p>
              <a:p>
                <a:pPr algn="l">
                  <a:lnSpc>
                    <a:spcPts val="3376"/>
                  </a:lnSpc>
                </a:pPr>
                <a:r>
                  <a:rPr lang="en-US" sz="28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То са добро куче. →</a:t>
                </a:r>
              </a:p>
              <a:p>
                <a:pPr algn="l">
                  <a:lnSpc>
                    <a:spcPts val="3376"/>
                  </a:lnSpc>
                </a:pPr>
                <a:r>
                  <a:rPr lang="en-US" sz="28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Вие е щастливи. →</a:t>
                </a:r>
              </a:p>
              <a:p>
                <a:pPr algn="l">
                  <a:lnSpc>
                    <a:spcPts val="3376"/>
                  </a:lnSpc>
                </a:pPr>
              </a:p>
            </p:txBody>
          </p:sp>
        </p:grpSp>
        <p:sp>
          <p:nvSpPr>
            <p:cNvPr name="AutoShape 9" id="9"/>
            <p:cNvSpPr/>
            <p:nvPr/>
          </p:nvSpPr>
          <p:spPr>
            <a:xfrm>
              <a:off x="3874812" y="536417"/>
              <a:ext cx="6977669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0" id="10"/>
            <p:cNvSpPr/>
            <p:nvPr/>
          </p:nvSpPr>
          <p:spPr>
            <a:xfrm>
              <a:off x="4041149" y="1070286"/>
              <a:ext cx="6811332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1" id="11"/>
            <p:cNvSpPr/>
            <p:nvPr/>
          </p:nvSpPr>
          <p:spPr>
            <a:xfrm>
              <a:off x="4041149" y="1604155"/>
              <a:ext cx="6811332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2" id="12"/>
            <p:cNvSpPr/>
            <p:nvPr/>
          </p:nvSpPr>
          <p:spPr>
            <a:xfrm>
              <a:off x="4268925" y="2200565"/>
              <a:ext cx="6583557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3" id="13"/>
            <p:cNvSpPr/>
            <p:nvPr/>
          </p:nvSpPr>
          <p:spPr>
            <a:xfrm>
              <a:off x="4041149" y="2797465"/>
              <a:ext cx="6811332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272388"/>
            <a:chOff x="0" y="0"/>
            <a:chExt cx="11704320" cy="169651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96517"/>
            </a:xfrm>
            <a:custGeom>
              <a:avLst/>
              <a:gdLst/>
              <a:ahLst/>
              <a:cxnLst/>
              <a:rect r="r" b="b" t="t" l="l"/>
              <a:pathLst>
                <a:path h="1696517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96517"/>
                  </a:lnTo>
                  <a:lnTo>
                    <a:pt x="0" y="16965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9651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Срещу личното местоимение запиши формите на 'съм'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31520" y="1922956"/>
            <a:ext cx="8778240" cy="4660724"/>
            <a:chOff x="0" y="0"/>
            <a:chExt cx="11704320" cy="6214299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11704320" cy="6214299"/>
              <a:chOff x="0" y="0"/>
              <a:chExt cx="11704320" cy="6214299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1704320" cy="6214299"/>
              </a:xfrm>
              <a:custGeom>
                <a:avLst/>
                <a:gdLst/>
                <a:ahLst/>
                <a:cxnLst/>
                <a:rect r="r" b="b" t="t" l="l"/>
                <a:pathLst>
                  <a:path h="6214299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6214299"/>
                    </a:lnTo>
                    <a:lnTo>
                      <a:pt x="0" y="6214299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200025"/>
                <a:ext cx="11704320" cy="6414324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6178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Аз → </a:t>
                </a:r>
              </a:p>
              <a:p>
                <a:pPr algn="l">
                  <a:lnSpc>
                    <a:spcPts val="6178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Ти → </a:t>
                </a:r>
              </a:p>
              <a:p>
                <a:pPr algn="l">
                  <a:lnSpc>
                    <a:spcPts val="6178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Той/Тя/То → </a:t>
                </a:r>
              </a:p>
              <a:p>
                <a:pPr algn="l">
                  <a:lnSpc>
                    <a:spcPts val="6178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Ние → </a:t>
                </a:r>
              </a:p>
              <a:p>
                <a:pPr algn="l">
                  <a:lnSpc>
                    <a:spcPts val="6178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Вие → </a:t>
                </a:r>
              </a:p>
              <a:p>
                <a:pPr algn="l">
                  <a:lnSpc>
                    <a:spcPts val="6178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Те → </a:t>
                </a:r>
              </a:p>
            </p:txBody>
          </p:sp>
        </p:grpSp>
        <p:grpSp>
          <p:nvGrpSpPr>
            <p:cNvPr name="Group 9" id="9"/>
            <p:cNvGrpSpPr/>
            <p:nvPr/>
          </p:nvGrpSpPr>
          <p:grpSpPr>
            <a:xfrm rot="0">
              <a:off x="1869656" y="0"/>
              <a:ext cx="1246437" cy="804426"/>
              <a:chOff x="0" y="0"/>
              <a:chExt cx="346233" cy="223452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346233" cy="223452"/>
              </a:xfrm>
              <a:custGeom>
                <a:avLst/>
                <a:gdLst/>
                <a:ahLst/>
                <a:cxnLst/>
                <a:rect r="r" b="b" t="t" l="l"/>
                <a:pathLst>
                  <a:path h="223452" w="346233">
                    <a:moveTo>
                      <a:pt x="111726" y="0"/>
                    </a:moveTo>
                    <a:lnTo>
                      <a:pt x="234507" y="0"/>
                    </a:lnTo>
                    <a:cubicBezTo>
                      <a:pt x="296211" y="0"/>
                      <a:pt x="346233" y="50021"/>
                      <a:pt x="346233" y="111726"/>
                    </a:cubicBezTo>
                    <a:lnTo>
                      <a:pt x="346233" y="111726"/>
                    </a:lnTo>
                    <a:cubicBezTo>
                      <a:pt x="346233" y="141357"/>
                      <a:pt x="334461" y="169775"/>
                      <a:pt x="313509" y="190728"/>
                    </a:cubicBezTo>
                    <a:cubicBezTo>
                      <a:pt x="292556" y="211681"/>
                      <a:pt x="264138" y="223452"/>
                      <a:pt x="234507" y="223452"/>
                    </a:cubicBezTo>
                    <a:lnTo>
                      <a:pt x="111726" y="223452"/>
                    </a:lnTo>
                    <a:cubicBezTo>
                      <a:pt x="82094" y="223452"/>
                      <a:pt x="53676" y="211681"/>
                      <a:pt x="32724" y="190728"/>
                    </a:cubicBezTo>
                    <a:cubicBezTo>
                      <a:pt x="11771" y="169775"/>
                      <a:pt x="0" y="141357"/>
                      <a:pt x="0" y="111726"/>
                    </a:cubicBezTo>
                    <a:lnTo>
                      <a:pt x="0" y="111726"/>
                    </a:lnTo>
                    <a:cubicBezTo>
                      <a:pt x="0" y="82094"/>
                      <a:pt x="11771" y="53676"/>
                      <a:pt x="32724" y="32724"/>
                    </a:cubicBezTo>
                    <a:cubicBezTo>
                      <a:pt x="53676" y="11771"/>
                      <a:pt x="82094" y="0"/>
                      <a:pt x="111726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28575"/>
                <a:ext cx="346233" cy="2520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1869656" y="1065122"/>
              <a:ext cx="1246437" cy="804426"/>
              <a:chOff x="0" y="0"/>
              <a:chExt cx="346233" cy="223452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346233" cy="223452"/>
              </a:xfrm>
              <a:custGeom>
                <a:avLst/>
                <a:gdLst/>
                <a:ahLst/>
                <a:cxnLst/>
                <a:rect r="r" b="b" t="t" l="l"/>
                <a:pathLst>
                  <a:path h="223452" w="346233">
                    <a:moveTo>
                      <a:pt x="111726" y="0"/>
                    </a:moveTo>
                    <a:lnTo>
                      <a:pt x="234507" y="0"/>
                    </a:lnTo>
                    <a:cubicBezTo>
                      <a:pt x="296211" y="0"/>
                      <a:pt x="346233" y="50021"/>
                      <a:pt x="346233" y="111726"/>
                    </a:cubicBezTo>
                    <a:lnTo>
                      <a:pt x="346233" y="111726"/>
                    </a:lnTo>
                    <a:cubicBezTo>
                      <a:pt x="346233" y="141357"/>
                      <a:pt x="334461" y="169775"/>
                      <a:pt x="313509" y="190728"/>
                    </a:cubicBezTo>
                    <a:cubicBezTo>
                      <a:pt x="292556" y="211681"/>
                      <a:pt x="264138" y="223452"/>
                      <a:pt x="234507" y="223452"/>
                    </a:cubicBezTo>
                    <a:lnTo>
                      <a:pt x="111726" y="223452"/>
                    </a:lnTo>
                    <a:cubicBezTo>
                      <a:pt x="82094" y="223452"/>
                      <a:pt x="53676" y="211681"/>
                      <a:pt x="32724" y="190728"/>
                    </a:cubicBezTo>
                    <a:cubicBezTo>
                      <a:pt x="11771" y="169775"/>
                      <a:pt x="0" y="141357"/>
                      <a:pt x="0" y="111726"/>
                    </a:cubicBezTo>
                    <a:lnTo>
                      <a:pt x="0" y="111726"/>
                    </a:lnTo>
                    <a:cubicBezTo>
                      <a:pt x="0" y="82094"/>
                      <a:pt x="11771" y="53676"/>
                      <a:pt x="32724" y="32724"/>
                    </a:cubicBezTo>
                    <a:cubicBezTo>
                      <a:pt x="53676" y="11771"/>
                      <a:pt x="82094" y="0"/>
                      <a:pt x="111726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28575"/>
                <a:ext cx="346233" cy="2520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15" id="15"/>
            <p:cNvGrpSpPr/>
            <p:nvPr/>
          </p:nvGrpSpPr>
          <p:grpSpPr>
            <a:xfrm rot="0">
              <a:off x="3664096" y="2143303"/>
              <a:ext cx="1246437" cy="804426"/>
              <a:chOff x="0" y="0"/>
              <a:chExt cx="346233" cy="223452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346233" cy="223452"/>
              </a:xfrm>
              <a:custGeom>
                <a:avLst/>
                <a:gdLst/>
                <a:ahLst/>
                <a:cxnLst/>
                <a:rect r="r" b="b" t="t" l="l"/>
                <a:pathLst>
                  <a:path h="223452" w="346233">
                    <a:moveTo>
                      <a:pt x="111726" y="0"/>
                    </a:moveTo>
                    <a:lnTo>
                      <a:pt x="234507" y="0"/>
                    </a:lnTo>
                    <a:cubicBezTo>
                      <a:pt x="296211" y="0"/>
                      <a:pt x="346233" y="50021"/>
                      <a:pt x="346233" y="111726"/>
                    </a:cubicBezTo>
                    <a:lnTo>
                      <a:pt x="346233" y="111726"/>
                    </a:lnTo>
                    <a:cubicBezTo>
                      <a:pt x="346233" y="141357"/>
                      <a:pt x="334461" y="169775"/>
                      <a:pt x="313509" y="190728"/>
                    </a:cubicBezTo>
                    <a:cubicBezTo>
                      <a:pt x="292556" y="211681"/>
                      <a:pt x="264138" y="223452"/>
                      <a:pt x="234507" y="223452"/>
                    </a:cubicBezTo>
                    <a:lnTo>
                      <a:pt x="111726" y="223452"/>
                    </a:lnTo>
                    <a:cubicBezTo>
                      <a:pt x="82094" y="223452"/>
                      <a:pt x="53676" y="211681"/>
                      <a:pt x="32724" y="190728"/>
                    </a:cubicBezTo>
                    <a:cubicBezTo>
                      <a:pt x="11771" y="169775"/>
                      <a:pt x="0" y="141357"/>
                      <a:pt x="0" y="111726"/>
                    </a:cubicBezTo>
                    <a:lnTo>
                      <a:pt x="0" y="111726"/>
                    </a:lnTo>
                    <a:cubicBezTo>
                      <a:pt x="0" y="82094"/>
                      <a:pt x="11771" y="53676"/>
                      <a:pt x="32724" y="32724"/>
                    </a:cubicBezTo>
                    <a:cubicBezTo>
                      <a:pt x="53676" y="11771"/>
                      <a:pt x="82094" y="0"/>
                      <a:pt x="111726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17" id="17"/>
              <p:cNvSpPr txBox="true"/>
              <p:nvPr/>
            </p:nvSpPr>
            <p:spPr>
              <a:xfrm>
                <a:off x="0" y="-28575"/>
                <a:ext cx="346233" cy="2520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18" id="18"/>
            <p:cNvGrpSpPr/>
            <p:nvPr/>
          </p:nvGrpSpPr>
          <p:grpSpPr>
            <a:xfrm rot="0">
              <a:off x="1869656" y="3107149"/>
              <a:ext cx="1246437" cy="804426"/>
              <a:chOff x="0" y="0"/>
              <a:chExt cx="346233" cy="223452"/>
            </a:xfrm>
          </p:grpSpPr>
          <p:sp>
            <p:nvSpPr>
              <p:cNvPr name="Freeform 19" id="19"/>
              <p:cNvSpPr/>
              <p:nvPr/>
            </p:nvSpPr>
            <p:spPr>
              <a:xfrm flipH="false" flipV="false" rot="0">
                <a:off x="0" y="0"/>
                <a:ext cx="346233" cy="223452"/>
              </a:xfrm>
              <a:custGeom>
                <a:avLst/>
                <a:gdLst/>
                <a:ahLst/>
                <a:cxnLst/>
                <a:rect r="r" b="b" t="t" l="l"/>
                <a:pathLst>
                  <a:path h="223452" w="346233">
                    <a:moveTo>
                      <a:pt x="111726" y="0"/>
                    </a:moveTo>
                    <a:lnTo>
                      <a:pt x="234507" y="0"/>
                    </a:lnTo>
                    <a:cubicBezTo>
                      <a:pt x="296211" y="0"/>
                      <a:pt x="346233" y="50021"/>
                      <a:pt x="346233" y="111726"/>
                    </a:cubicBezTo>
                    <a:lnTo>
                      <a:pt x="346233" y="111726"/>
                    </a:lnTo>
                    <a:cubicBezTo>
                      <a:pt x="346233" y="141357"/>
                      <a:pt x="334461" y="169775"/>
                      <a:pt x="313509" y="190728"/>
                    </a:cubicBezTo>
                    <a:cubicBezTo>
                      <a:pt x="292556" y="211681"/>
                      <a:pt x="264138" y="223452"/>
                      <a:pt x="234507" y="223452"/>
                    </a:cubicBezTo>
                    <a:lnTo>
                      <a:pt x="111726" y="223452"/>
                    </a:lnTo>
                    <a:cubicBezTo>
                      <a:pt x="82094" y="223452"/>
                      <a:pt x="53676" y="211681"/>
                      <a:pt x="32724" y="190728"/>
                    </a:cubicBezTo>
                    <a:cubicBezTo>
                      <a:pt x="11771" y="169775"/>
                      <a:pt x="0" y="141357"/>
                      <a:pt x="0" y="111726"/>
                    </a:cubicBezTo>
                    <a:lnTo>
                      <a:pt x="0" y="111726"/>
                    </a:lnTo>
                    <a:cubicBezTo>
                      <a:pt x="0" y="82094"/>
                      <a:pt x="11771" y="53676"/>
                      <a:pt x="32724" y="32724"/>
                    </a:cubicBezTo>
                    <a:cubicBezTo>
                      <a:pt x="53676" y="11771"/>
                      <a:pt x="82094" y="0"/>
                      <a:pt x="111726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0" id="20"/>
              <p:cNvSpPr txBox="true"/>
              <p:nvPr/>
            </p:nvSpPr>
            <p:spPr>
              <a:xfrm>
                <a:off x="0" y="-28575"/>
                <a:ext cx="346233" cy="2520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21" id="21"/>
            <p:cNvGrpSpPr/>
            <p:nvPr/>
          </p:nvGrpSpPr>
          <p:grpSpPr>
            <a:xfrm rot="0">
              <a:off x="1869656" y="4178275"/>
              <a:ext cx="1246437" cy="804426"/>
              <a:chOff x="0" y="0"/>
              <a:chExt cx="346233" cy="223452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346233" cy="223452"/>
              </a:xfrm>
              <a:custGeom>
                <a:avLst/>
                <a:gdLst/>
                <a:ahLst/>
                <a:cxnLst/>
                <a:rect r="r" b="b" t="t" l="l"/>
                <a:pathLst>
                  <a:path h="223452" w="346233">
                    <a:moveTo>
                      <a:pt x="111726" y="0"/>
                    </a:moveTo>
                    <a:lnTo>
                      <a:pt x="234507" y="0"/>
                    </a:lnTo>
                    <a:cubicBezTo>
                      <a:pt x="296211" y="0"/>
                      <a:pt x="346233" y="50021"/>
                      <a:pt x="346233" y="111726"/>
                    </a:cubicBezTo>
                    <a:lnTo>
                      <a:pt x="346233" y="111726"/>
                    </a:lnTo>
                    <a:cubicBezTo>
                      <a:pt x="346233" y="141357"/>
                      <a:pt x="334461" y="169775"/>
                      <a:pt x="313509" y="190728"/>
                    </a:cubicBezTo>
                    <a:cubicBezTo>
                      <a:pt x="292556" y="211681"/>
                      <a:pt x="264138" y="223452"/>
                      <a:pt x="234507" y="223452"/>
                    </a:cubicBezTo>
                    <a:lnTo>
                      <a:pt x="111726" y="223452"/>
                    </a:lnTo>
                    <a:cubicBezTo>
                      <a:pt x="82094" y="223452"/>
                      <a:pt x="53676" y="211681"/>
                      <a:pt x="32724" y="190728"/>
                    </a:cubicBezTo>
                    <a:cubicBezTo>
                      <a:pt x="11771" y="169775"/>
                      <a:pt x="0" y="141357"/>
                      <a:pt x="0" y="111726"/>
                    </a:cubicBezTo>
                    <a:lnTo>
                      <a:pt x="0" y="111726"/>
                    </a:lnTo>
                    <a:cubicBezTo>
                      <a:pt x="0" y="82094"/>
                      <a:pt x="11771" y="53676"/>
                      <a:pt x="32724" y="32724"/>
                    </a:cubicBezTo>
                    <a:cubicBezTo>
                      <a:pt x="53676" y="11771"/>
                      <a:pt x="82094" y="0"/>
                      <a:pt x="111726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0" y="-28575"/>
                <a:ext cx="346233" cy="2520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1869656" y="5240317"/>
              <a:ext cx="1246437" cy="804426"/>
              <a:chOff x="0" y="0"/>
              <a:chExt cx="346233" cy="223452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346233" cy="223452"/>
              </a:xfrm>
              <a:custGeom>
                <a:avLst/>
                <a:gdLst/>
                <a:ahLst/>
                <a:cxnLst/>
                <a:rect r="r" b="b" t="t" l="l"/>
                <a:pathLst>
                  <a:path h="223452" w="346233">
                    <a:moveTo>
                      <a:pt x="111726" y="0"/>
                    </a:moveTo>
                    <a:lnTo>
                      <a:pt x="234507" y="0"/>
                    </a:lnTo>
                    <a:cubicBezTo>
                      <a:pt x="296211" y="0"/>
                      <a:pt x="346233" y="50021"/>
                      <a:pt x="346233" y="111726"/>
                    </a:cubicBezTo>
                    <a:lnTo>
                      <a:pt x="346233" y="111726"/>
                    </a:lnTo>
                    <a:cubicBezTo>
                      <a:pt x="346233" y="141357"/>
                      <a:pt x="334461" y="169775"/>
                      <a:pt x="313509" y="190728"/>
                    </a:cubicBezTo>
                    <a:cubicBezTo>
                      <a:pt x="292556" y="211681"/>
                      <a:pt x="264138" y="223452"/>
                      <a:pt x="234507" y="223452"/>
                    </a:cubicBezTo>
                    <a:lnTo>
                      <a:pt x="111726" y="223452"/>
                    </a:lnTo>
                    <a:cubicBezTo>
                      <a:pt x="82094" y="223452"/>
                      <a:pt x="53676" y="211681"/>
                      <a:pt x="32724" y="190728"/>
                    </a:cubicBezTo>
                    <a:cubicBezTo>
                      <a:pt x="11771" y="169775"/>
                      <a:pt x="0" y="141357"/>
                      <a:pt x="0" y="111726"/>
                    </a:cubicBezTo>
                    <a:lnTo>
                      <a:pt x="0" y="111726"/>
                    </a:lnTo>
                    <a:cubicBezTo>
                      <a:pt x="0" y="82094"/>
                      <a:pt x="11771" y="53676"/>
                      <a:pt x="32724" y="32724"/>
                    </a:cubicBezTo>
                    <a:cubicBezTo>
                      <a:pt x="53676" y="11771"/>
                      <a:pt x="82094" y="0"/>
                      <a:pt x="111726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" cap="rnd">
                <a:solidFill>
                  <a:srgbClr val="FA4155"/>
                </a:solidFill>
                <a:prstDash val="solid"/>
                <a:round/>
              </a:ln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0" y="-28575"/>
                <a:ext cx="346233" cy="252027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  <a:spcBef>
                    <a:spcPct val="0"/>
                  </a:spcBef>
                </a:pPr>
              </a:p>
            </p:txBody>
          </p:sp>
        </p:grpSp>
      </p:grpSp>
      <p:sp>
        <p:nvSpPr>
          <p:cNvPr name="Freeform 27" id="27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731520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Подреди изреченията. Запиши.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2386472"/>
            <a:ext cx="8778240" cy="3976797"/>
            <a:chOff x="0" y="0"/>
            <a:chExt cx="11704320" cy="530239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5302396"/>
            </a:xfrm>
            <a:custGeom>
              <a:avLst/>
              <a:gdLst/>
              <a:ahLst/>
              <a:cxnLst/>
              <a:rect r="r" b="b" t="t" l="l"/>
              <a:pathLst>
                <a:path h="5302396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5302396"/>
                  </a:lnTo>
                  <a:lnTo>
                    <a:pt x="0" y="5302396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09550"/>
              <a:ext cx="11704320" cy="5511946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212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ученик съм Аз → </a:t>
              </a:r>
            </a:p>
            <a:p>
              <a:pPr algn="l">
                <a:lnSpc>
                  <a:spcPts val="6212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сме Ние трети клас в →</a:t>
              </a:r>
            </a:p>
            <a:p>
              <a:pPr algn="l">
                <a:lnSpc>
                  <a:spcPts val="6212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е денят Днес слънчев →</a:t>
              </a:r>
            </a:p>
            <a:p>
              <a:pPr algn="l">
                <a:lnSpc>
                  <a:spcPts val="6212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си приятел Ти мой →</a:t>
              </a:r>
            </a:p>
            <a:p>
              <a:pPr algn="l">
                <a:lnSpc>
                  <a:spcPts val="6212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са деца Те добри →</a:t>
              </a:r>
            </a:p>
          </p:txBody>
        </p:sp>
      </p:grpSp>
      <p:sp>
        <p:nvSpPr>
          <p:cNvPr name="AutoShape 8" id="8"/>
          <p:cNvSpPr/>
          <p:nvPr/>
        </p:nvSpPr>
        <p:spPr>
          <a:xfrm flipV="true">
            <a:off x="3914856" y="2895131"/>
            <a:ext cx="5107224" cy="0"/>
          </a:xfrm>
          <a:prstGeom prst="line">
            <a:avLst/>
          </a:prstGeom>
          <a:ln cap="flat" w="9525">
            <a:solidFill>
              <a:srgbClr val="FA415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" id="9"/>
          <p:cNvSpPr/>
          <p:nvPr/>
        </p:nvSpPr>
        <p:spPr>
          <a:xfrm>
            <a:off x="5045206" y="3652838"/>
            <a:ext cx="3976874" cy="4762"/>
          </a:xfrm>
          <a:prstGeom prst="line">
            <a:avLst/>
          </a:prstGeom>
          <a:ln cap="flat" w="9525">
            <a:solidFill>
              <a:srgbClr val="FA415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0" id="10"/>
          <p:cNvSpPr/>
          <p:nvPr/>
        </p:nvSpPr>
        <p:spPr>
          <a:xfrm>
            <a:off x="5045200" y="4419600"/>
            <a:ext cx="3976874" cy="4762"/>
          </a:xfrm>
          <a:prstGeom prst="line">
            <a:avLst/>
          </a:prstGeom>
          <a:ln cap="flat" w="9525">
            <a:solidFill>
              <a:srgbClr val="FA415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1" id="11"/>
          <p:cNvSpPr/>
          <p:nvPr/>
        </p:nvSpPr>
        <p:spPr>
          <a:xfrm>
            <a:off x="4551158" y="5186362"/>
            <a:ext cx="4470916" cy="0"/>
          </a:xfrm>
          <a:prstGeom prst="line">
            <a:avLst/>
          </a:prstGeom>
          <a:ln cap="flat" w="9525">
            <a:solidFill>
              <a:srgbClr val="FA415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12" id="12"/>
          <p:cNvSpPr/>
          <p:nvPr/>
        </p:nvSpPr>
        <p:spPr>
          <a:xfrm>
            <a:off x="4289173" y="5948362"/>
            <a:ext cx="4732901" cy="0"/>
          </a:xfrm>
          <a:prstGeom prst="line">
            <a:avLst/>
          </a:prstGeom>
          <a:ln cap="flat" w="9525">
            <a:solidFill>
              <a:srgbClr val="FA415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731520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Огради правилната форма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31520" y="2238278"/>
            <a:ext cx="7517249" cy="2838643"/>
            <a:chOff x="0" y="0"/>
            <a:chExt cx="10022999" cy="378485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022998" cy="3784858"/>
            </a:xfrm>
            <a:custGeom>
              <a:avLst/>
              <a:gdLst/>
              <a:ahLst/>
              <a:cxnLst/>
              <a:rect r="r" b="b" t="t" l="l"/>
              <a:pathLst>
                <a:path h="3784858" w="10022998">
                  <a:moveTo>
                    <a:pt x="0" y="0"/>
                  </a:moveTo>
                  <a:lnTo>
                    <a:pt x="10022998" y="0"/>
                  </a:lnTo>
                  <a:lnTo>
                    <a:pt x="10022998" y="3784858"/>
                  </a:lnTo>
                  <a:lnTo>
                    <a:pt x="0" y="37848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10022999" cy="378485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Ние (сме/са) приятели.</a:t>
              </a:r>
            </a:p>
            <a:p>
              <a:pPr algn="l">
                <a:lnSpc>
                  <a:spcPts val="4095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Вие</a:t>
              </a: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 (сте/е) художници.</a:t>
              </a:r>
            </a:p>
            <a:p>
              <a:pPr algn="l">
                <a:lnSpc>
                  <a:spcPts val="4095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Те (е/са) ученици в трети клас.</a:t>
              </a:r>
            </a:p>
            <a:p>
              <a:pPr algn="l">
                <a:lnSpc>
                  <a:spcPts val="4095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Аз (съм/си) добър плувец.</a:t>
              </a:r>
            </a:p>
            <a:p>
              <a:pPr algn="l">
                <a:lnSpc>
                  <a:spcPts val="4095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Тя (сме/е) балерина.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479085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Допълни диалога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018094" y="1698285"/>
            <a:ext cx="7717413" cy="3918629"/>
            <a:chOff x="0" y="0"/>
            <a:chExt cx="10289884" cy="5224839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10289884" cy="5224839"/>
              <a:chOff x="0" y="0"/>
              <a:chExt cx="10289884" cy="5224839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0289884" cy="5224839"/>
              </a:xfrm>
              <a:custGeom>
                <a:avLst/>
                <a:gdLst/>
                <a:ahLst/>
                <a:cxnLst/>
                <a:rect r="r" b="b" t="t" l="l"/>
                <a:pathLst>
                  <a:path h="5224839" w="10289884">
                    <a:moveTo>
                      <a:pt x="0" y="0"/>
                    </a:moveTo>
                    <a:lnTo>
                      <a:pt x="10289884" y="0"/>
                    </a:lnTo>
                    <a:lnTo>
                      <a:pt x="10289884" y="5224839"/>
                    </a:lnTo>
                    <a:lnTo>
                      <a:pt x="0" y="5224839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-209550"/>
                <a:ext cx="10289884" cy="5434389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6246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– Здравей! Аз          Мария.</a:t>
                </a:r>
              </a:p>
              <a:p>
                <a:pPr algn="l">
                  <a:lnSpc>
                    <a:spcPts val="6246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– Приятно ми е! Аз         Иван.</a:t>
                </a:r>
              </a:p>
              <a:p>
                <a:pPr algn="l">
                  <a:lnSpc>
                    <a:spcPts val="6246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– Това          моят приятел Петър.</a:t>
                </a:r>
              </a:p>
              <a:p>
                <a:pPr algn="l">
                  <a:lnSpc>
                    <a:spcPts val="6246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 – Ние          в един клас.</a:t>
                </a:r>
              </a:p>
              <a:p>
                <a:pPr algn="l">
                  <a:lnSpc>
                    <a:spcPts val="6246"/>
                  </a:lnSpc>
                </a:pPr>
                <a:r>
                  <a:rPr lang="en-US" sz="34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 – Ти         новият ученик, нали?</a:t>
                </a:r>
              </a:p>
            </p:txBody>
          </p:sp>
        </p:grpSp>
        <p:sp>
          <p:nvSpPr>
            <p:cNvPr name="AutoShape 9" id="9"/>
            <p:cNvSpPr/>
            <p:nvPr/>
          </p:nvSpPr>
          <p:spPr>
            <a:xfrm>
              <a:off x="3796033" y="636988"/>
              <a:ext cx="1018145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0" id="10"/>
            <p:cNvSpPr/>
            <p:nvPr/>
          </p:nvSpPr>
          <p:spPr>
            <a:xfrm>
              <a:off x="5036893" y="1706727"/>
              <a:ext cx="1018145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1" id="11"/>
            <p:cNvSpPr/>
            <p:nvPr/>
          </p:nvSpPr>
          <p:spPr>
            <a:xfrm>
              <a:off x="1858859" y="2766115"/>
              <a:ext cx="1018145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2" id="12"/>
            <p:cNvSpPr/>
            <p:nvPr/>
          </p:nvSpPr>
          <p:spPr>
            <a:xfrm>
              <a:off x="1809970" y="3820001"/>
              <a:ext cx="1018145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3" id="13"/>
            <p:cNvSpPr/>
            <p:nvPr/>
          </p:nvSpPr>
          <p:spPr>
            <a:xfrm>
              <a:off x="1349786" y="4874101"/>
              <a:ext cx="1018145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487680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Създай 5 изречения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1706880"/>
            <a:ext cx="8778240" cy="4681780"/>
            <a:chOff x="0" y="0"/>
            <a:chExt cx="11704320" cy="6242373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11704320" cy="1825760"/>
              <a:chOff x="0" y="0"/>
              <a:chExt cx="11704320" cy="1825760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1704320" cy="1825760"/>
              </a:xfrm>
              <a:custGeom>
                <a:avLst/>
                <a:gdLst/>
                <a:ahLst/>
                <a:cxnLst/>
                <a:rect r="r" b="b" t="t" l="l"/>
                <a:pathLst>
                  <a:path h="1825760" w="11704320">
                    <a:moveTo>
                      <a:pt x="0" y="0"/>
                    </a:moveTo>
                    <a:lnTo>
                      <a:pt x="11704320" y="0"/>
                    </a:lnTo>
                    <a:lnTo>
                      <a:pt x="11704320" y="1825760"/>
                    </a:lnTo>
                    <a:lnTo>
                      <a:pt x="0" y="1825760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0"/>
                <a:ext cx="11704320" cy="1825760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3256"/>
                  </a:lnSpc>
                </a:pPr>
                <a:r>
                  <a:rPr lang="en-US" sz="2713" b="true">
                    <a:solidFill>
                      <a:srgbClr val="FA4155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Използвай думите:</a:t>
                </a:r>
                <a:r>
                  <a:rPr lang="en-US" sz="2713">
                    <a:solidFill>
                      <a:srgbClr val="FA4155"/>
                    </a:solidFill>
                    <a:latin typeface="Gilam"/>
                    <a:ea typeface="Gilam"/>
                    <a:cs typeface="Gilam"/>
                    <a:sym typeface="Gilam"/>
                  </a:rPr>
                  <a:t> </a:t>
                </a:r>
                <a:r>
                  <a:rPr lang="en-US" sz="27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куче, говорят, дете, ролери, рисуваме.</a:t>
                </a:r>
              </a:p>
              <a:p>
                <a:pPr algn="l">
                  <a:lnSpc>
                    <a:spcPts val="3256"/>
                  </a:lnSpc>
                </a:pPr>
                <a:r>
                  <a:rPr lang="en-US" sz="2713" b="true">
                    <a:solidFill>
                      <a:srgbClr val="FA4155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Пример:</a:t>
                </a:r>
                <a:r>
                  <a:rPr lang="en-US" sz="2713">
                    <a:solidFill>
                      <a:srgbClr val="FA4155"/>
                    </a:solidFill>
                    <a:latin typeface="Gilam"/>
                    <a:ea typeface="Gilam"/>
                    <a:cs typeface="Gilam"/>
                    <a:sym typeface="Gilam"/>
                  </a:rPr>
                  <a:t> </a:t>
                </a:r>
                <a:r>
                  <a:rPr lang="en-US" sz="2713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Това е моето </a:t>
                </a:r>
                <a:r>
                  <a:rPr lang="en-US" sz="2713" b="true">
                    <a:solidFill>
                      <a:srgbClr val="FA4155"/>
                    </a:solidFill>
                    <a:latin typeface="Gilam Bold"/>
                    <a:ea typeface="Gilam Bold"/>
                    <a:cs typeface="Gilam Bold"/>
                    <a:sym typeface="Gilam Bold"/>
                  </a:rPr>
                  <a:t>куче</a:t>
                </a:r>
                <a:r>
                  <a:rPr lang="en-US" sz="2713">
                    <a:solidFill>
                      <a:srgbClr val="FA4155"/>
                    </a:solidFill>
                    <a:latin typeface="Gilam"/>
                    <a:ea typeface="Gilam"/>
                    <a:cs typeface="Gilam"/>
                    <a:sym typeface="Gilam"/>
                  </a:rPr>
                  <a:t>.</a:t>
                </a:r>
              </a:p>
            </p:txBody>
          </p:sp>
        </p:grpSp>
        <p:sp>
          <p:nvSpPr>
            <p:cNvPr name="AutoShape 9" id="9"/>
            <p:cNvSpPr/>
            <p:nvPr/>
          </p:nvSpPr>
          <p:spPr>
            <a:xfrm>
              <a:off x="0" y="2556010"/>
              <a:ext cx="11379200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0" id="10"/>
            <p:cNvSpPr/>
            <p:nvPr/>
          </p:nvSpPr>
          <p:spPr>
            <a:xfrm>
              <a:off x="0" y="3289623"/>
              <a:ext cx="11379200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1" id="11"/>
            <p:cNvSpPr/>
            <p:nvPr/>
          </p:nvSpPr>
          <p:spPr>
            <a:xfrm>
              <a:off x="0" y="4026223"/>
              <a:ext cx="11379200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2" id="12"/>
            <p:cNvSpPr/>
            <p:nvPr/>
          </p:nvSpPr>
          <p:spPr>
            <a:xfrm>
              <a:off x="0" y="4762823"/>
              <a:ext cx="11379200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3" id="13"/>
            <p:cNvSpPr/>
            <p:nvPr/>
          </p:nvSpPr>
          <p:spPr>
            <a:xfrm>
              <a:off x="0" y="5499423"/>
              <a:ext cx="11379200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14" id="14"/>
            <p:cNvSpPr/>
            <p:nvPr/>
          </p:nvSpPr>
          <p:spPr>
            <a:xfrm>
              <a:off x="0" y="6236023"/>
              <a:ext cx="11379200" cy="0"/>
            </a:xfrm>
            <a:prstGeom prst="line">
              <a:avLst/>
            </a:prstGeom>
            <a:ln cap="flat" w="12700">
              <a:solidFill>
                <a:srgbClr val="FA4155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15" id="15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272388"/>
            <a:chOff x="0" y="0"/>
            <a:chExt cx="11704320" cy="169651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96517"/>
            </a:xfrm>
            <a:custGeom>
              <a:avLst/>
              <a:gdLst/>
              <a:ahLst/>
              <a:cxnLst/>
              <a:rect r="r" b="b" t="t" l="l"/>
              <a:pathLst>
                <a:path h="1696517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96517"/>
                  </a:lnTo>
                  <a:lnTo>
                    <a:pt x="0" y="169651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96517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Свържи личното местоимение с </a:t>
              </a:r>
            </a:p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формата на “съм”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31520" y="1963577"/>
            <a:ext cx="3009993" cy="4783985"/>
            <a:chOff x="0" y="0"/>
            <a:chExt cx="4013324" cy="637864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013324" cy="6378647"/>
            </a:xfrm>
            <a:custGeom>
              <a:avLst/>
              <a:gdLst/>
              <a:ahLst/>
              <a:cxnLst/>
              <a:rect r="r" b="b" t="t" l="l"/>
              <a:pathLst>
                <a:path h="6378647" w="4013324">
                  <a:moveTo>
                    <a:pt x="0" y="0"/>
                  </a:moveTo>
                  <a:lnTo>
                    <a:pt x="4013324" y="0"/>
                  </a:lnTo>
                  <a:lnTo>
                    <a:pt x="4013324" y="6378647"/>
                  </a:lnTo>
                  <a:lnTo>
                    <a:pt x="0" y="637864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238125"/>
              <a:ext cx="4013324" cy="6616772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6519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Аз → </a:t>
              </a:r>
            </a:p>
            <a:p>
              <a:pPr algn="l">
                <a:lnSpc>
                  <a:spcPts val="6519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Ти → </a:t>
              </a:r>
            </a:p>
            <a:p>
              <a:pPr algn="l">
                <a:lnSpc>
                  <a:spcPts val="6519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Той/Тя/То → </a:t>
              </a:r>
            </a:p>
            <a:p>
              <a:pPr algn="l">
                <a:lnSpc>
                  <a:spcPts val="6519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Ние → </a:t>
              </a:r>
            </a:p>
            <a:p>
              <a:pPr algn="l">
                <a:lnSpc>
                  <a:spcPts val="6519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Вие →</a:t>
              </a:r>
            </a:p>
            <a:p>
              <a:pPr algn="l">
                <a:lnSpc>
                  <a:spcPts val="6519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Те → </a:t>
              </a: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3497673" y="1963577"/>
            <a:ext cx="1514255" cy="993730"/>
            <a:chOff x="0" y="0"/>
            <a:chExt cx="812800" cy="533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38100" y="31750"/>
              <a:ext cx="736600" cy="4254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са</a:t>
              </a: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5625219" y="3206057"/>
            <a:ext cx="1514255" cy="993730"/>
            <a:chOff x="0" y="0"/>
            <a:chExt cx="812800" cy="5334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38100" y="31750"/>
              <a:ext cx="736600" cy="4254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сте</a:t>
              </a: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7457078" y="1963577"/>
            <a:ext cx="1514255" cy="993730"/>
            <a:chOff x="0" y="0"/>
            <a:chExt cx="812800" cy="5334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38100" y="31750"/>
              <a:ext cx="736600" cy="4254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е</a:t>
              </a: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3616922" y="4643705"/>
            <a:ext cx="1514255" cy="993730"/>
            <a:chOff x="0" y="0"/>
            <a:chExt cx="812800" cy="53340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38100" y="31750"/>
              <a:ext cx="736600" cy="4254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съм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7507825" y="4643705"/>
            <a:ext cx="1514255" cy="993730"/>
            <a:chOff x="0" y="0"/>
            <a:chExt cx="812800" cy="53340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38100" y="31750"/>
              <a:ext cx="736600" cy="4254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сме</a:t>
              </a: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5625219" y="5775128"/>
            <a:ext cx="1514255" cy="993730"/>
            <a:chOff x="0" y="0"/>
            <a:chExt cx="812800" cy="533400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827989" cy="537638"/>
            </a:xfrm>
            <a:custGeom>
              <a:avLst/>
              <a:gdLst/>
              <a:ahLst/>
              <a:cxnLst/>
              <a:rect r="r" b="b" t="t" l="l"/>
              <a:pathLst>
                <a:path h="537638" w="827989">
                  <a:moveTo>
                    <a:pt x="461490" y="0"/>
                  </a:moveTo>
                  <a:cubicBezTo>
                    <a:pt x="470405" y="0"/>
                    <a:pt x="479374" y="0"/>
                    <a:pt x="488272" y="0"/>
                  </a:cubicBezTo>
                  <a:cubicBezTo>
                    <a:pt x="559210" y="8909"/>
                    <a:pt x="603543" y="38564"/>
                    <a:pt x="623736" y="87090"/>
                  </a:cubicBezTo>
                  <a:cubicBezTo>
                    <a:pt x="742003" y="80618"/>
                    <a:pt x="827989" y="172373"/>
                    <a:pt x="775586" y="262426"/>
                  </a:cubicBezTo>
                  <a:cubicBezTo>
                    <a:pt x="793012" y="281349"/>
                    <a:pt x="807550" y="302517"/>
                    <a:pt x="812800" y="330926"/>
                  </a:cubicBezTo>
                  <a:cubicBezTo>
                    <a:pt x="812800" y="339065"/>
                    <a:pt x="812800" y="347184"/>
                    <a:pt x="812800" y="355321"/>
                  </a:cubicBezTo>
                  <a:cubicBezTo>
                    <a:pt x="797154" y="427627"/>
                    <a:pt x="729827" y="476486"/>
                    <a:pt x="619295" y="463333"/>
                  </a:cubicBezTo>
                  <a:cubicBezTo>
                    <a:pt x="590856" y="500459"/>
                    <a:pt x="540252" y="537638"/>
                    <a:pt x="461507" y="533008"/>
                  </a:cubicBezTo>
                  <a:cubicBezTo>
                    <a:pt x="420804" y="530570"/>
                    <a:pt x="392488" y="516453"/>
                    <a:pt x="367697" y="499302"/>
                  </a:cubicBezTo>
                  <a:cubicBezTo>
                    <a:pt x="341584" y="513559"/>
                    <a:pt x="313304" y="524747"/>
                    <a:pt x="272443" y="524871"/>
                  </a:cubicBezTo>
                  <a:cubicBezTo>
                    <a:pt x="177910" y="525082"/>
                    <a:pt x="114672" y="470155"/>
                    <a:pt x="113139" y="394815"/>
                  </a:cubicBezTo>
                  <a:cubicBezTo>
                    <a:pt x="52367" y="377190"/>
                    <a:pt x="11206" y="344291"/>
                    <a:pt x="0" y="287995"/>
                  </a:cubicBezTo>
                  <a:cubicBezTo>
                    <a:pt x="0" y="279858"/>
                    <a:pt x="0" y="271704"/>
                    <a:pt x="0" y="263601"/>
                  </a:cubicBezTo>
                  <a:cubicBezTo>
                    <a:pt x="12369" y="207816"/>
                    <a:pt x="51292" y="172776"/>
                    <a:pt x="116099" y="157922"/>
                  </a:cubicBezTo>
                  <a:cubicBezTo>
                    <a:pt x="112205" y="63818"/>
                    <a:pt x="241837" y="5016"/>
                    <a:pt x="348333" y="46474"/>
                  </a:cubicBezTo>
                  <a:cubicBezTo>
                    <a:pt x="373689" y="25973"/>
                    <a:pt x="409562" y="3613"/>
                    <a:pt x="461490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9525" cap="sq">
              <a:solidFill>
                <a:srgbClr val="FA4155"/>
              </a:solidFill>
              <a:prstDash val="solid"/>
              <a:miter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38100" y="31750"/>
              <a:ext cx="736600" cy="42545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919"/>
                </a:lnSpc>
              </a:pPr>
              <a:r>
                <a:rPr lang="en-US" sz="2799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си</a:t>
              </a:r>
            </a:p>
          </p:txBody>
        </p:sp>
      </p:grpSp>
      <p:sp>
        <p:nvSpPr>
          <p:cNvPr name="Freeform 26" id="26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292947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Оцвети правилното изречение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70094" y="1735942"/>
            <a:ext cx="4253150" cy="1334368"/>
            <a:chOff x="0" y="0"/>
            <a:chExt cx="5670866" cy="177915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5670866" cy="1779158"/>
            </a:xfrm>
            <a:custGeom>
              <a:avLst/>
              <a:gdLst/>
              <a:ahLst/>
              <a:cxnLst/>
              <a:rect r="r" b="b" t="t" l="l"/>
              <a:pathLst>
                <a:path h="1779158" w="5670866">
                  <a:moveTo>
                    <a:pt x="0" y="0"/>
                  </a:moveTo>
                  <a:lnTo>
                    <a:pt x="5670866" y="0"/>
                  </a:lnTo>
                  <a:lnTo>
                    <a:pt x="5670866" y="1779158"/>
                  </a:lnTo>
                  <a:lnTo>
                    <a:pt x="0" y="177915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0"/>
              <a:ext cx="5670866" cy="1779158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l">
                <a:lnSpc>
                  <a:spcPts val="4095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а) Те съм зайци.</a:t>
              </a:r>
            </a:p>
            <a:p>
              <a:pPr algn="l">
                <a:lnSpc>
                  <a:spcPts val="4095"/>
                </a:lnSpc>
              </a:pPr>
              <a:r>
                <a:rPr lang="en-US" sz="3413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б) Те са зайци.</a:t>
              </a: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470094" y="3475088"/>
            <a:ext cx="531733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95"/>
              </a:lnSpc>
            </a:pPr>
            <a:r>
              <a:rPr lang="en-US" b="true" sz="3413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а) Ние са в класната стая.</a:t>
            </a:r>
          </a:p>
          <a:p>
            <a:pPr algn="l">
              <a:lnSpc>
                <a:spcPts val="4095"/>
              </a:lnSpc>
            </a:pPr>
            <a:r>
              <a:rPr lang="en-US" b="true" sz="3413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б) Ние сме в класната стая.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87680" y="4903838"/>
            <a:ext cx="3652480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95"/>
              </a:lnSpc>
            </a:pPr>
            <a:r>
              <a:rPr lang="en-US" b="true" sz="3413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а) Тя си писателка.</a:t>
            </a:r>
          </a:p>
          <a:p>
            <a:pPr algn="l">
              <a:lnSpc>
                <a:spcPts val="4095"/>
              </a:lnSpc>
            </a:pPr>
            <a:r>
              <a:rPr lang="en-US" b="true" sz="3413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б) Тя е писателка.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0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Създай кратък текст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66539" y="955044"/>
            <a:ext cx="9020521" cy="1926794"/>
            <a:chOff x="0" y="0"/>
            <a:chExt cx="12027362" cy="2569058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841867"/>
              <a:ext cx="12027362" cy="1727192"/>
              <a:chOff x="0" y="0"/>
              <a:chExt cx="12027362" cy="1727192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12027361" cy="1727192"/>
              </a:xfrm>
              <a:custGeom>
                <a:avLst/>
                <a:gdLst/>
                <a:ahLst/>
                <a:cxnLst/>
                <a:rect r="r" b="b" t="t" l="l"/>
                <a:pathLst>
                  <a:path h="1727192" w="12027361">
                    <a:moveTo>
                      <a:pt x="0" y="0"/>
                    </a:moveTo>
                    <a:lnTo>
                      <a:pt x="12027361" y="0"/>
                    </a:lnTo>
                    <a:lnTo>
                      <a:pt x="12027361" y="1727192"/>
                    </a:lnTo>
                    <a:lnTo>
                      <a:pt x="0" y="1727192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8" id="8"/>
              <p:cNvSpPr txBox="true"/>
              <p:nvPr/>
            </p:nvSpPr>
            <p:spPr>
              <a:xfrm>
                <a:off x="0" y="0"/>
                <a:ext cx="12027362" cy="1727192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ctr">
                  <a:lnSpc>
                    <a:spcPts val="2760"/>
                  </a:lnSpc>
                </a:pPr>
                <a:r>
                  <a:rPr lang="en-US" sz="2300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Използв</a:t>
                </a:r>
                <a:r>
                  <a:rPr lang="en-US" sz="2300">
                    <a:solidFill>
                      <a:srgbClr val="053264"/>
                    </a:solidFill>
                    <a:latin typeface="Gilam"/>
                    <a:ea typeface="Gilam"/>
                    <a:cs typeface="Gilam"/>
                    <a:sym typeface="Gilam"/>
                  </a:rPr>
                  <a:t>ай тези думи, за да създадеш кратък текст от 3–4 изречения. Включи различни форми на глагола „съм“. Запиши текста в тетрадката.</a:t>
                </a:r>
              </a:p>
            </p:txBody>
          </p:sp>
        </p:grpSp>
        <p:grpSp>
          <p:nvGrpSpPr>
            <p:cNvPr name="Group 9" id="9"/>
            <p:cNvGrpSpPr/>
            <p:nvPr/>
          </p:nvGrpSpPr>
          <p:grpSpPr>
            <a:xfrm rot="0">
              <a:off x="2935141" y="0"/>
              <a:ext cx="6157079" cy="706527"/>
              <a:chOff x="0" y="0"/>
              <a:chExt cx="6157079" cy="706527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6157078" cy="706527"/>
              </a:xfrm>
              <a:custGeom>
                <a:avLst/>
                <a:gdLst/>
                <a:ahLst/>
                <a:cxnLst/>
                <a:rect r="r" b="b" t="t" l="l"/>
                <a:pathLst>
                  <a:path h="706527" w="6157078">
                    <a:moveTo>
                      <a:pt x="0" y="0"/>
                    </a:moveTo>
                    <a:lnTo>
                      <a:pt x="6157078" y="0"/>
                    </a:lnTo>
                    <a:lnTo>
                      <a:pt x="6157078" y="706527"/>
                    </a:lnTo>
                    <a:lnTo>
                      <a:pt x="0" y="706527"/>
                    </a:ln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</p:spPr>
          </p:sp>
          <p:sp>
            <p:nvSpPr>
              <p:cNvPr name="TextBox 11" id="11"/>
              <p:cNvSpPr txBox="true"/>
              <p:nvPr/>
            </p:nvSpPr>
            <p:spPr>
              <a:xfrm>
                <a:off x="0" y="-9525"/>
                <a:ext cx="6157079" cy="716052"/>
              </a:xfrm>
              <a:prstGeom prst="rect">
                <a:avLst/>
              </a:prstGeom>
            </p:spPr>
            <p:txBody>
              <a:bodyPr anchor="t" rtlCol="false" tIns="0" lIns="0" bIns="0" rIns="0"/>
              <a:lstStyle/>
              <a:p>
                <a:pPr algn="l">
                  <a:lnSpc>
                    <a:spcPts val="2880"/>
                  </a:lnSpc>
                </a:pPr>
                <a:r>
                  <a:rPr lang="en-US" sz="2400" b="true">
                    <a:solidFill>
                      <a:srgbClr val="053264"/>
                    </a:solidFill>
                    <a:latin typeface="ADYS Bold"/>
                    <a:ea typeface="ADYS Bold"/>
                    <a:cs typeface="ADYS Bold"/>
                    <a:sym typeface="ADYS Bold"/>
                  </a:rPr>
                  <a:t>зима, студено, сняг, топъл, навън</a:t>
                </a:r>
              </a:p>
            </p:txBody>
          </p:sp>
        </p:grpSp>
        <p:grpSp>
          <p:nvGrpSpPr>
            <p:cNvPr name="Group 12" id="12"/>
            <p:cNvGrpSpPr/>
            <p:nvPr/>
          </p:nvGrpSpPr>
          <p:grpSpPr>
            <a:xfrm rot="0">
              <a:off x="2683143" y="0"/>
              <a:ext cx="6661075" cy="795892"/>
              <a:chOff x="0" y="0"/>
              <a:chExt cx="1850299" cy="221081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1850299" cy="221081"/>
              </a:xfrm>
              <a:custGeom>
                <a:avLst/>
                <a:gdLst/>
                <a:ahLst/>
                <a:cxnLst/>
                <a:rect r="r" b="b" t="t" l="l"/>
                <a:pathLst>
                  <a:path h="221081" w="1850299">
                    <a:moveTo>
                      <a:pt x="1647099" y="0"/>
                    </a:moveTo>
                    <a:cubicBezTo>
                      <a:pt x="1759323" y="0"/>
                      <a:pt x="1850299" y="49491"/>
                      <a:pt x="1850299" y="110541"/>
                    </a:cubicBezTo>
                    <a:cubicBezTo>
                      <a:pt x="1850299" y="171590"/>
                      <a:pt x="1759323" y="221081"/>
                      <a:pt x="1647099" y="221081"/>
                    </a:cubicBezTo>
                    <a:lnTo>
                      <a:pt x="203200" y="221081"/>
                    </a:lnTo>
                    <a:cubicBezTo>
                      <a:pt x="90976" y="221081"/>
                      <a:pt x="0" y="171590"/>
                      <a:pt x="0" y="110541"/>
                    </a:cubicBezTo>
                    <a:cubicBezTo>
                      <a:pt x="0" y="49491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000000">
                  <a:alpha val="0"/>
                </a:srgbClr>
              </a:solidFill>
              <a:ln w="9525" cap="sq">
                <a:solidFill>
                  <a:srgbClr val="FA4155"/>
                </a:solidFill>
                <a:prstDash val="solid"/>
                <a:miter/>
              </a:ln>
            </p:spPr>
          </p:sp>
          <p:sp>
            <p:nvSpPr>
              <p:cNvPr name="TextBox 14" id="14"/>
              <p:cNvSpPr txBox="true"/>
              <p:nvPr/>
            </p:nvSpPr>
            <p:spPr>
              <a:xfrm>
                <a:off x="0" y="-28575"/>
                <a:ext cx="1850299" cy="249656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960"/>
                  </a:lnSpc>
                </a:pPr>
              </a:p>
            </p:txBody>
          </p:sp>
        </p:grpSp>
      </p:grpSp>
      <p:sp>
        <p:nvSpPr>
          <p:cNvPr name="Freeform 15" id="15"/>
          <p:cNvSpPr/>
          <p:nvPr/>
        </p:nvSpPr>
        <p:spPr>
          <a:xfrm flipH="false" flipV="false" rot="0">
            <a:off x="2025769" y="2881838"/>
            <a:ext cx="5702062" cy="3801375"/>
          </a:xfrm>
          <a:custGeom>
            <a:avLst/>
            <a:gdLst/>
            <a:ahLst/>
            <a:cxnLst/>
            <a:rect r="r" b="b" t="t" l="l"/>
            <a:pathLst>
              <a:path h="3801375" w="5702062">
                <a:moveTo>
                  <a:pt x="0" y="0"/>
                </a:moveTo>
                <a:lnTo>
                  <a:pt x="5702062" y="0"/>
                </a:lnTo>
                <a:lnTo>
                  <a:pt x="5702062" y="3801375"/>
                </a:lnTo>
                <a:lnTo>
                  <a:pt x="0" y="380137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1483469" y="1451591"/>
          <a:ext cx="6723691" cy="5018265"/>
        </p:xfrm>
        <a:graphic>
          <a:graphicData uri="http://schemas.openxmlformats.org/drawingml/2006/table">
            <a:tbl>
              <a:tblPr/>
              <a:tblGrid>
                <a:gridCol w="2241230"/>
                <a:gridCol w="2241230"/>
                <a:gridCol w="2241230"/>
              </a:tblGrid>
              <a:tr h="72852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 b="true">
                          <a:solidFill>
                            <a:srgbClr val="FA4155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форма на спомагателния глагол “съм”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 b="true">
                          <a:solidFill>
                            <a:srgbClr val="FA4155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лице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 b="true">
                          <a:solidFill>
                            <a:srgbClr val="FA4155"/>
                          </a:solidFill>
                          <a:latin typeface="Gilam Bold"/>
                          <a:ea typeface="Gilam Bold"/>
                          <a:cs typeface="Gilam Bold"/>
                          <a:sym typeface="Gilam Bold"/>
                        </a:rPr>
                        <a:t>число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52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си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2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ед. ч.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52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2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мн.ч.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52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ед.ч.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52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сме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1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8525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съм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ед.ч.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7117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3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959"/>
                        </a:lnSpc>
                        <a:defRPr/>
                      </a:pPr>
                      <a:r>
                        <a:rPr lang="en-US" sz="1399">
                          <a:solidFill>
                            <a:srgbClr val="053264"/>
                          </a:solidFill>
                          <a:latin typeface="Gilam"/>
                          <a:ea typeface="Gilam"/>
                          <a:cs typeface="Gilam"/>
                          <a:sym typeface="Gilam"/>
                        </a:rPr>
                        <a:t>мн.ч.</a:t>
                      </a:r>
                      <a:endParaRPr lang="en-US" sz="1100"/>
                    </a:p>
                  </a:txBody>
                  <a:tcPr marL="0" marR="0" marT="0" marB="0" anchor="ctr">
                    <a:lnL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28575">
                      <a:solidFill>
                        <a:srgbClr val="0532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TextBox 3" id="3"/>
          <p:cNvSpPr txBox="true"/>
          <p:nvPr/>
        </p:nvSpPr>
        <p:spPr>
          <a:xfrm rot="0">
            <a:off x="2709386" y="460057"/>
            <a:ext cx="4334828" cy="54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  <a:spcBef>
                <a:spcPct val="0"/>
              </a:spcBef>
            </a:pPr>
            <a:r>
              <a:rPr lang="en-US" b="true" sz="3600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Попълни таблицата.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928468" y="1527140"/>
            <a:ext cx="7896665" cy="1447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79"/>
              </a:lnSpc>
              <a:spcBef>
                <a:spcPct val="0"/>
              </a:spcBef>
            </a:pPr>
            <a:r>
              <a:rPr lang="en-US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Промени</a:t>
            </a:r>
            <a:r>
              <a:rPr lang="en-US" b="true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изреченията, като използваш различно време – минало, сегашно и бъдеще – със спомагателния глагол съм.</a:t>
            </a:r>
          </a:p>
          <a:p>
            <a:pPr algn="l">
              <a:lnSpc>
                <a:spcPts val="2879"/>
              </a:lnSpc>
              <a:spcBef>
                <a:spcPct val="0"/>
              </a:spcBef>
            </a:pPr>
            <a:r>
              <a:rPr lang="en-US" b="true" sz="2400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Пример:</a:t>
            </a:r>
            <a:r>
              <a:rPr lang="en-US" b="true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Аз съм... Аз бях... Аз ще бъда...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1473607" y="426812"/>
            <a:ext cx="6806386" cy="11003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56"/>
              </a:lnSpc>
            </a:pPr>
            <a:r>
              <a:rPr lang="en-US" b="true" sz="3600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"Аз бях, сега съм, утре ще бъда"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28468" y="2878092"/>
            <a:ext cx="7896665" cy="3049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68"/>
              </a:lnSpc>
            </a:pPr>
            <a:r>
              <a:rPr lang="en-US" b="true" sz="24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Изречение: </a:t>
            </a:r>
            <a:r>
              <a:rPr lang="en-US" b="true" sz="2400">
                <a:solidFill>
                  <a:srgbClr val="FA4155"/>
                </a:solidFill>
                <a:latin typeface="Gilam Bold"/>
                <a:ea typeface="Gilam Bold"/>
                <a:cs typeface="Gilam Bold"/>
                <a:sym typeface="Gilam Bold"/>
              </a:rPr>
              <a:t>Вики, Миро и Ася са в парка.</a:t>
            </a:r>
          </a:p>
          <a:p>
            <a:pPr algn="l">
              <a:lnSpc>
                <a:spcPts val="6495"/>
              </a:lnSpc>
            </a:pPr>
            <a:r>
              <a:rPr lang="en-US" b="true" sz="27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 минало време: </a:t>
            </a:r>
          </a:p>
          <a:p>
            <a:pPr algn="l">
              <a:lnSpc>
                <a:spcPts val="6495"/>
              </a:lnSpc>
            </a:pPr>
            <a:r>
              <a:rPr lang="en-US" b="true" sz="27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 сегашно време: </a:t>
            </a:r>
          </a:p>
          <a:p>
            <a:pPr algn="l">
              <a:lnSpc>
                <a:spcPts val="6495"/>
              </a:lnSpc>
            </a:pPr>
            <a:r>
              <a:rPr lang="en-US" b="true" sz="27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В бъдеще време: </a:t>
            </a:r>
          </a:p>
        </p:txBody>
      </p:sp>
      <p:sp>
        <p:nvSpPr>
          <p:cNvPr name="AutoShape 5" id="5"/>
          <p:cNvSpPr/>
          <p:nvPr/>
        </p:nvSpPr>
        <p:spPr>
          <a:xfrm>
            <a:off x="3896472" y="4163875"/>
            <a:ext cx="5274936" cy="0"/>
          </a:xfrm>
          <a:prstGeom prst="line">
            <a:avLst/>
          </a:prstGeom>
          <a:ln cap="flat" w="9525">
            <a:solidFill>
              <a:srgbClr val="FA415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" id="6"/>
          <p:cNvSpPr/>
          <p:nvPr/>
        </p:nvSpPr>
        <p:spPr>
          <a:xfrm>
            <a:off x="4093420" y="4998610"/>
            <a:ext cx="5077988" cy="0"/>
          </a:xfrm>
          <a:prstGeom prst="line">
            <a:avLst/>
          </a:prstGeom>
          <a:ln cap="flat" w="9525">
            <a:solidFill>
              <a:srgbClr val="FA415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7" id="7"/>
          <p:cNvSpPr/>
          <p:nvPr/>
        </p:nvSpPr>
        <p:spPr>
          <a:xfrm>
            <a:off x="3896472" y="5918217"/>
            <a:ext cx="5274936" cy="4762"/>
          </a:xfrm>
          <a:prstGeom prst="line">
            <a:avLst/>
          </a:prstGeom>
          <a:ln cap="flat" w="9525">
            <a:solidFill>
              <a:srgbClr val="FA4155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87680" y="731520"/>
            <a:ext cx="8778240" cy="1219200"/>
            <a:chOff x="0" y="0"/>
            <a:chExt cx="11704320" cy="16256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704320" cy="1625600"/>
            </a:xfrm>
            <a:custGeom>
              <a:avLst/>
              <a:gdLst/>
              <a:ahLst/>
              <a:cxnLst/>
              <a:rect r="r" b="b" t="t" l="l"/>
              <a:pathLst>
                <a:path h="1625600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1625600"/>
                  </a:lnTo>
                  <a:lnTo>
                    <a:pt x="0" y="162560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11704320" cy="1625600"/>
            </a:xfrm>
            <a:prstGeom prst="rect">
              <a:avLst/>
            </a:prstGeom>
          </p:spPr>
          <p:txBody>
            <a:bodyPr anchor="ctr" rtlCol="false" tIns="0" lIns="0" bIns="0" rIns="0"/>
            <a:lstStyle/>
            <a:p>
              <a:pPr algn="ctr">
                <a:lnSpc>
                  <a:spcPts val="4320"/>
                </a:lnSpc>
              </a:pPr>
              <a:r>
                <a:rPr lang="en-US" sz="36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Браво! Завърши нашата езикова мисия!</a:t>
              </a: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487680" y="1578515"/>
            <a:ext cx="8778240" cy="4952756"/>
            <a:chOff x="0" y="0"/>
            <a:chExt cx="11704320" cy="660367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704320" cy="6603675"/>
            </a:xfrm>
            <a:custGeom>
              <a:avLst/>
              <a:gdLst/>
              <a:ahLst/>
              <a:cxnLst/>
              <a:rect r="r" b="b" t="t" l="l"/>
              <a:pathLst>
                <a:path h="6603675" w="11704320">
                  <a:moveTo>
                    <a:pt x="0" y="0"/>
                  </a:moveTo>
                  <a:lnTo>
                    <a:pt x="11704320" y="0"/>
                  </a:lnTo>
                  <a:lnTo>
                    <a:pt x="11704320" y="6603675"/>
                  </a:lnTo>
                  <a:lnTo>
                    <a:pt x="0" y="6603675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11704320" cy="6660825"/>
            </a:xfrm>
            <a:prstGeom prst="rect">
              <a:avLst/>
            </a:prstGeom>
          </p:spPr>
          <p:txBody>
            <a:bodyPr anchor="t" rtlCol="false" tIns="0" lIns="0" bIns="0" rIns="0"/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Поздравления за успешно завършената дигитална книга!</a:t>
              </a:r>
            </a:p>
            <a:p>
              <a:pPr algn="just">
                <a:lnSpc>
                  <a:spcPts val="4200"/>
                </a:lnSpc>
              </a:pPr>
            </a:p>
            <a:p>
              <a:pPr algn="ctr">
                <a:lnSpc>
                  <a:spcPts val="4200"/>
                </a:lnSpc>
              </a:pPr>
              <a:r>
                <a:rPr lang="en-US" sz="3000" b="true">
                  <a:solidFill>
                    <a:srgbClr val="FA4155"/>
                  </a:solidFill>
                  <a:latin typeface="Gilam Bold"/>
                  <a:ea typeface="Gilam Bold"/>
                  <a:cs typeface="Gilam Bold"/>
                  <a:sym typeface="Gilam Bold"/>
                </a:rPr>
                <a:t>Какво научихме?</a:t>
              </a:r>
            </a:p>
            <a:p>
              <a:pPr algn="just">
                <a:lnSpc>
                  <a:spcPts val="4200"/>
                </a:lnSpc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– Разпознаваме формите на спомагателния глагол 'съм'.</a:t>
              </a:r>
            </a:p>
            <a:p>
              <a:pPr algn="just">
                <a:lnSpc>
                  <a:spcPts val="4200"/>
                </a:lnSpc>
              </a:pPr>
              <a:r>
                <a:rPr lang="en-US" sz="3000">
                  <a:solidFill>
                    <a:srgbClr val="053264"/>
                  </a:solidFill>
                  <a:latin typeface="Gilam"/>
                  <a:ea typeface="Gilam"/>
                  <a:cs typeface="Gilam"/>
                  <a:sym typeface="Gilam"/>
                </a:rPr>
                <a:t>– Умеем да ги използваме правилно в изречения.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3338778" y="6683213"/>
            <a:ext cx="3076044" cy="631987"/>
          </a:xfrm>
          <a:custGeom>
            <a:avLst/>
            <a:gdLst/>
            <a:ahLst/>
            <a:cxnLst/>
            <a:rect r="r" b="b" t="t" l="l"/>
            <a:pathLst>
              <a:path h="631987" w="3076044">
                <a:moveTo>
                  <a:pt x="0" y="0"/>
                </a:moveTo>
                <a:lnTo>
                  <a:pt x="3076044" y="0"/>
                </a:lnTo>
                <a:lnTo>
                  <a:pt x="3076044" y="631987"/>
                </a:lnTo>
                <a:lnTo>
                  <a:pt x="0" y="63198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DAGr0RehKKE</dc:identifier>
  <dcterms:modified xsi:type="dcterms:W3CDTF">2011-08-01T06:04:30Z</dcterms:modified>
  <cp:revision>1</cp:revision>
  <dc:title>Prepodavame.bg_3kl_BEL_PBO Spomagatelniya-glagol-sum_RL Digitalna-kniga</dc:title>
</cp:coreProperties>
</file>