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Gilam" charset="1" panose="00000600000000000000"/>
      <p:regular r:id="rId20"/>
    </p:embeddedFont>
    <p:embeddedFont>
      <p:font typeface="Gilam Bold" charset="1" panose="000008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png" Type="http://schemas.openxmlformats.org/officeDocument/2006/relationships/image"/><Relationship Id="rId11" Target="../media/image27.svg" Type="http://schemas.openxmlformats.org/officeDocument/2006/relationships/image"/><Relationship Id="rId12" Target="../media/image15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28.png" Type="http://schemas.openxmlformats.org/officeDocument/2006/relationships/image"/><Relationship Id="rId13" Target="../media/image29.svg" Type="http://schemas.openxmlformats.org/officeDocument/2006/relationships/image"/><Relationship Id="rId14" Target="../media/image15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png" Type="http://schemas.openxmlformats.org/officeDocument/2006/relationships/image"/><Relationship Id="rId11" Target="../media/image6.svg" Type="http://schemas.openxmlformats.org/officeDocument/2006/relationships/image"/><Relationship Id="rId12" Target="../media/image28.png" Type="http://schemas.openxmlformats.org/officeDocument/2006/relationships/image"/><Relationship Id="rId13" Target="../media/image29.svg" Type="http://schemas.openxmlformats.org/officeDocument/2006/relationships/image"/><Relationship Id="rId14" Target="../media/image15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15.png" Type="http://schemas.openxmlformats.org/officeDocument/2006/relationships/image"/><Relationship Id="rId12" Target="../media/image41.png" Type="http://schemas.openxmlformats.org/officeDocument/2006/relationships/image"/><Relationship Id="rId13" Target="../media/image42.svg" Type="http://schemas.openxmlformats.org/officeDocument/2006/relationships/image"/><Relationship Id="rId14" Target="../media/image43.png" Type="http://schemas.openxmlformats.org/officeDocument/2006/relationships/image"/><Relationship Id="rId15" Target="../media/image44.svg" Type="http://schemas.openxmlformats.org/officeDocument/2006/relationships/image"/><Relationship Id="rId16" Target="../media/image45.png" Type="http://schemas.openxmlformats.org/officeDocument/2006/relationships/image"/><Relationship Id="rId17" Target="../media/image46.svg" Type="http://schemas.openxmlformats.org/officeDocument/2006/relationships/image"/><Relationship Id="rId18" Target="../media/image47.png" Type="http://schemas.openxmlformats.org/officeDocument/2006/relationships/image"/><Relationship Id="rId19" Target="../media/image48.svg" Type="http://schemas.openxmlformats.org/officeDocument/2006/relationships/image"/><Relationship Id="rId2" Target="../media/image36.png" Type="http://schemas.openxmlformats.org/officeDocument/2006/relationships/image"/><Relationship Id="rId20" Target="../media/image49.png" Type="http://schemas.openxmlformats.org/officeDocument/2006/relationships/image"/><Relationship Id="rId21" Target="../media/image50.svg" Type="http://schemas.openxmlformats.org/officeDocument/2006/relationships/image"/><Relationship Id="rId3" Target="../media/image3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38.png" Type="http://schemas.openxmlformats.org/officeDocument/2006/relationships/image"/><Relationship Id="rId7" Target="../media/image39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51.svg" Type="http://schemas.openxmlformats.org/officeDocument/2006/relationships/image"/><Relationship Id="rId12" Target="../media/image52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51.svg" Type="http://schemas.openxmlformats.org/officeDocument/2006/relationships/image"/><Relationship Id="rId12" Target="../media/image52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5.svg" Type="http://schemas.openxmlformats.org/officeDocument/2006/relationships/image"/><Relationship Id="rId11" Target="../media/image52.png" Type="http://schemas.openxmlformats.org/officeDocument/2006/relationships/image"/><Relationship Id="rId12" Target="../media/image53.png" Type="http://schemas.openxmlformats.org/officeDocument/2006/relationships/image"/><Relationship Id="rId13" Target="../media/image54.svg" Type="http://schemas.openxmlformats.org/officeDocument/2006/relationships/image"/><Relationship Id="rId14" Target="../media/image55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15.png" Type="http://schemas.openxmlformats.org/officeDocument/2006/relationships/image"/><Relationship Id="rId9" Target="../media/image24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7.png" Type="http://schemas.openxmlformats.org/officeDocument/2006/relationships/image"/><Relationship Id="rId11" Target="../media/image58.svg" Type="http://schemas.openxmlformats.org/officeDocument/2006/relationships/image"/><Relationship Id="rId12" Target="../media/image59.png" Type="http://schemas.openxmlformats.org/officeDocument/2006/relationships/image"/><Relationship Id="rId13" Target="../media/image60.svg" Type="http://schemas.openxmlformats.org/officeDocument/2006/relationships/image"/><Relationship Id="rId14" Target="../media/image61.png" Type="http://schemas.openxmlformats.org/officeDocument/2006/relationships/image"/><Relationship Id="rId15" Target="../media/image62.svg" Type="http://schemas.openxmlformats.org/officeDocument/2006/relationships/image"/><Relationship Id="rId16" Target="../media/image63.png" Type="http://schemas.openxmlformats.org/officeDocument/2006/relationships/image"/><Relationship Id="rId17" Target="../media/image64.svg" Type="http://schemas.openxmlformats.org/officeDocument/2006/relationships/image"/><Relationship Id="rId2" Target="../media/image30.png" Type="http://schemas.openxmlformats.org/officeDocument/2006/relationships/image"/><Relationship Id="rId3" Target="../media/image31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34.png" Type="http://schemas.openxmlformats.org/officeDocument/2006/relationships/image"/><Relationship Id="rId7" Target="../media/image35.svg" Type="http://schemas.openxmlformats.org/officeDocument/2006/relationships/image"/><Relationship Id="rId8" Target="../media/image15.png" Type="http://schemas.openxmlformats.org/officeDocument/2006/relationships/image"/><Relationship Id="rId9" Target="../media/image56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3.png" Type="http://schemas.openxmlformats.org/officeDocument/2006/relationships/image"/><Relationship Id="rId13" Target="../media/image14.svg" Type="http://schemas.openxmlformats.org/officeDocument/2006/relationships/image"/><Relationship Id="rId14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30693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655463" y="-511674"/>
            <a:ext cx="5539804" cy="5590357"/>
            <a:chOff x="0" y="0"/>
            <a:chExt cx="7386405" cy="7453809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191719" y="0"/>
              <a:ext cx="7194686" cy="7194686"/>
              <a:chOff x="0" y="0"/>
              <a:chExt cx="812800" cy="8128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8" id="8"/>
            <p:cNvSpPr/>
            <p:nvPr/>
          </p:nvSpPr>
          <p:spPr>
            <a:xfrm flipH="false" flipV="false" rot="1513065">
              <a:off x="671213" y="1878064"/>
              <a:ext cx="6043980" cy="4502765"/>
            </a:xfrm>
            <a:custGeom>
              <a:avLst/>
              <a:gdLst/>
              <a:ahLst/>
              <a:cxnLst/>
              <a:rect r="r" b="b" t="t" l="l"/>
              <a:pathLst>
                <a:path h="4502765" w="6043980">
                  <a:moveTo>
                    <a:pt x="0" y="0"/>
                  </a:moveTo>
                  <a:lnTo>
                    <a:pt x="6043980" y="0"/>
                  </a:lnTo>
                  <a:lnTo>
                    <a:pt x="6043980" y="4502765"/>
                  </a:lnTo>
                  <a:lnTo>
                    <a:pt x="0" y="45027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6736121" y="6095609"/>
            <a:ext cx="2538107" cy="2538107"/>
            <a:chOff x="0" y="0"/>
            <a:chExt cx="3384142" cy="3384142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13" id="13"/>
            <p:cNvSpPr/>
            <p:nvPr/>
          </p:nvSpPr>
          <p:spPr>
            <a:xfrm flipH="false" flipV="false" rot="-413654">
              <a:off x="1214879" y="598214"/>
              <a:ext cx="954385" cy="2187713"/>
            </a:xfrm>
            <a:custGeom>
              <a:avLst/>
              <a:gdLst/>
              <a:ahLst/>
              <a:cxnLst/>
              <a:rect r="r" b="b" t="t" l="l"/>
              <a:pathLst>
                <a:path h="2187713" w="954385">
                  <a:moveTo>
                    <a:pt x="0" y="0"/>
                  </a:moveTo>
                  <a:lnTo>
                    <a:pt x="954385" y="0"/>
                  </a:lnTo>
                  <a:lnTo>
                    <a:pt x="954385" y="2187714"/>
                  </a:lnTo>
                  <a:lnTo>
                    <a:pt x="0" y="21877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2891985" y="-511674"/>
            <a:ext cx="6194169" cy="6194169"/>
            <a:chOff x="0" y="0"/>
            <a:chExt cx="8258892" cy="8258892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8258892" cy="8258892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18" id="18"/>
            <p:cNvSpPr/>
            <p:nvPr/>
          </p:nvSpPr>
          <p:spPr>
            <a:xfrm flipH="false" flipV="false" rot="-3308240">
              <a:off x="2393869" y="949475"/>
              <a:ext cx="3896910" cy="6359943"/>
            </a:xfrm>
            <a:custGeom>
              <a:avLst/>
              <a:gdLst/>
              <a:ahLst/>
              <a:cxnLst/>
              <a:rect r="r" b="b" t="t" l="l"/>
              <a:pathLst>
                <a:path h="6359943" w="3896910">
                  <a:moveTo>
                    <a:pt x="0" y="0"/>
                  </a:moveTo>
                  <a:lnTo>
                    <a:pt x="3896911" y="0"/>
                  </a:lnTo>
                  <a:lnTo>
                    <a:pt x="3896911" y="6359943"/>
                  </a:lnTo>
                  <a:lnTo>
                    <a:pt x="0" y="63599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205804" y="5795656"/>
            <a:ext cx="6194169" cy="6194169"/>
            <a:chOff x="0" y="0"/>
            <a:chExt cx="8258892" cy="8258892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8258892" cy="8258892"/>
              <a:chOff x="0" y="0"/>
              <a:chExt cx="812800" cy="812800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3" id="23"/>
            <p:cNvSpPr/>
            <p:nvPr/>
          </p:nvSpPr>
          <p:spPr>
            <a:xfrm flipH="false" flipV="false" rot="0">
              <a:off x="1317422" y="1240262"/>
              <a:ext cx="5624048" cy="5000290"/>
            </a:xfrm>
            <a:custGeom>
              <a:avLst/>
              <a:gdLst/>
              <a:ahLst/>
              <a:cxnLst/>
              <a:rect r="r" b="b" t="t" l="l"/>
              <a:pathLst>
                <a:path h="5000290" w="5624048">
                  <a:moveTo>
                    <a:pt x="0" y="0"/>
                  </a:moveTo>
                  <a:lnTo>
                    <a:pt x="5624048" y="0"/>
                  </a:lnTo>
                  <a:lnTo>
                    <a:pt x="5624048" y="5000290"/>
                  </a:lnTo>
                  <a:lnTo>
                    <a:pt x="0" y="50002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-654437">
            <a:off x="10491134" y="5892622"/>
            <a:ext cx="5482186" cy="5482186"/>
            <a:chOff x="0" y="0"/>
            <a:chExt cx="7309581" cy="7309581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7309581" cy="7309581"/>
              <a:chOff x="0" y="0"/>
              <a:chExt cx="812800" cy="81280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8" id="28"/>
            <p:cNvSpPr/>
            <p:nvPr/>
          </p:nvSpPr>
          <p:spPr>
            <a:xfrm flipH="false" flipV="false" rot="0">
              <a:off x="1776447" y="1523337"/>
              <a:ext cx="3756688" cy="4262908"/>
            </a:xfrm>
            <a:custGeom>
              <a:avLst/>
              <a:gdLst/>
              <a:ahLst/>
              <a:cxnLst/>
              <a:rect r="r" b="b" t="t" l="l"/>
              <a:pathLst>
                <a:path h="4262908" w="3756688">
                  <a:moveTo>
                    <a:pt x="0" y="0"/>
                  </a:moveTo>
                  <a:lnTo>
                    <a:pt x="3756688" y="0"/>
                  </a:lnTo>
                  <a:lnTo>
                    <a:pt x="3756688" y="4262908"/>
                  </a:lnTo>
                  <a:lnTo>
                    <a:pt x="0" y="42629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16442472" y="5966096"/>
            <a:ext cx="2538107" cy="2538107"/>
            <a:chOff x="0" y="0"/>
            <a:chExt cx="3384142" cy="3384142"/>
          </a:xfrm>
        </p:grpSpPr>
        <p:grpSp>
          <p:nvGrpSpPr>
            <p:cNvPr name="Group 30" id="30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2" id="3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33" id="33"/>
            <p:cNvSpPr/>
            <p:nvPr/>
          </p:nvSpPr>
          <p:spPr>
            <a:xfrm flipH="false" flipV="false" rot="0">
              <a:off x="644268" y="686180"/>
              <a:ext cx="2095606" cy="2011782"/>
            </a:xfrm>
            <a:custGeom>
              <a:avLst/>
              <a:gdLst/>
              <a:ahLst/>
              <a:cxnLst/>
              <a:rect r="r" b="b" t="t" l="l"/>
              <a:pathLst>
                <a:path h="2011782" w="2095606">
                  <a:moveTo>
                    <a:pt x="0" y="0"/>
                  </a:moveTo>
                  <a:lnTo>
                    <a:pt x="2095606" y="0"/>
                  </a:lnTo>
                  <a:lnTo>
                    <a:pt x="2095606" y="2011782"/>
                  </a:lnTo>
                  <a:lnTo>
                    <a:pt x="0" y="20117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8864998" y="-511674"/>
            <a:ext cx="2538107" cy="2538107"/>
            <a:chOff x="0" y="0"/>
            <a:chExt cx="3384142" cy="3384142"/>
          </a:xfrm>
        </p:grpSpPr>
        <p:grpSp>
          <p:nvGrpSpPr>
            <p:cNvPr name="Group 35" id="35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38" id="38"/>
            <p:cNvSpPr/>
            <p:nvPr/>
          </p:nvSpPr>
          <p:spPr>
            <a:xfrm flipH="false" flipV="false" rot="0">
              <a:off x="369758" y="1092071"/>
              <a:ext cx="2644627" cy="1200000"/>
            </a:xfrm>
            <a:custGeom>
              <a:avLst/>
              <a:gdLst/>
              <a:ahLst/>
              <a:cxnLst/>
              <a:rect r="r" b="b" t="t" l="l"/>
              <a:pathLst>
                <a:path h="1200000" w="2644627">
                  <a:moveTo>
                    <a:pt x="0" y="0"/>
                  </a:moveTo>
                  <a:lnTo>
                    <a:pt x="2644627" y="0"/>
                  </a:lnTo>
                  <a:lnTo>
                    <a:pt x="2644627" y="1200000"/>
                  </a:lnTo>
                  <a:lnTo>
                    <a:pt x="0" y="120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2054346" y="3713737"/>
            <a:ext cx="14179307" cy="3010942"/>
            <a:chOff x="0" y="0"/>
            <a:chExt cx="18905743" cy="4014589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18905743" cy="4014589"/>
              <a:chOff x="0" y="0"/>
              <a:chExt cx="5153421" cy="1094316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5153421" cy="1094317"/>
              </a:xfrm>
              <a:custGeom>
                <a:avLst/>
                <a:gdLst/>
                <a:ahLst/>
                <a:cxnLst/>
                <a:rect r="r" b="b" t="t" l="l"/>
                <a:pathLst>
                  <a:path h="1094317" w="5153421">
                    <a:moveTo>
                      <a:pt x="27846" y="0"/>
                    </a:moveTo>
                    <a:lnTo>
                      <a:pt x="5125575" y="0"/>
                    </a:lnTo>
                    <a:cubicBezTo>
                      <a:pt x="5132960" y="0"/>
                      <a:pt x="5140042" y="2934"/>
                      <a:pt x="5145265" y="8156"/>
                    </a:cubicBezTo>
                    <a:cubicBezTo>
                      <a:pt x="5150487" y="13378"/>
                      <a:pt x="5153421" y="20461"/>
                      <a:pt x="5153421" y="27846"/>
                    </a:cubicBezTo>
                    <a:lnTo>
                      <a:pt x="5153421" y="1066470"/>
                    </a:lnTo>
                    <a:cubicBezTo>
                      <a:pt x="5153421" y="1073856"/>
                      <a:pt x="5150487" y="1080938"/>
                      <a:pt x="5145265" y="1086161"/>
                    </a:cubicBezTo>
                    <a:cubicBezTo>
                      <a:pt x="5140042" y="1091383"/>
                      <a:pt x="5132960" y="1094317"/>
                      <a:pt x="5125575" y="1094317"/>
                    </a:cubicBezTo>
                    <a:lnTo>
                      <a:pt x="27846" y="1094317"/>
                    </a:lnTo>
                    <a:cubicBezTo>
                      <a:pt x="20461" y="1094317"/>
                      <a:pt x="13378" y="1091383"/>
                      <a:pt x="8156" y="1086161"/>
                    </a:cubicBezTo>
                    <a:cubicBezTo>
                      <a:pt x="2934" y="1080938"/>
                      <a:pt x="0" y="1073856"/>
                      <a:pt x="0" y="1066470"/>
                    </a:cubicBezTo>
                    <a:lnTo>
                      <a:pt x="0" y="27846"/>
                    </a:lnTo>
                    <a:cubicBezTo>
                      <a:pt x="0" y="20461"/>
                      <a:pt x="2934" y="13378"/>
                      <a:pt x="8156" y="8156"/>
                    </a:cubicBezTo>
                    <a:cubicBezTo>
                      <a:pt x="13378" y="2934"/>
                      <a:pt x="20461" y="0"/>
                      <a:pt x="2784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133350"/>
                <a:ext cx="5153421" cy="122766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90"/>
                  </a:lnSpc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379320" y="912028"/>
              <a:ext cx="18147103" cy="273447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183"/>
                </a:lnSpc>
              </a:pPr>
              <a:r>
                <a:rPr lang="en-US" sz="1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ФОТОСИНТЕЗА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4439348" y="2843979"/>
            <a:ext cx="9409304" cy="1339467"/>
            <a:chOff x="0" y="0"/>
            <a:chExt cx="12545739" cy="1785956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0" y="0"/>
              <a:ext cx="12545739" cy="1785956"/>
              <a:chOff x="0" y="0"/>
              <a:chExt cx="2478171" cy="352781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2478171" cy="352781"/>
              </a:xfrm>
              <a:custGeom>
                <a:avLst/>
                <a:gdLst/>
                <a:ahLst/>
                <a:cxnLst/>
                <a:rect r="r" b="b" t="t" l="l"/>
                <a:pathLst>
                  <a:path h="352781" w="2478171">
                    <a:moveTo>
                      <a:pt x="41963" y="0"/>
                    </a:moveTo>
                    <a:lnTo>
                      <a:pt x="2436208" y="0"/>
                    </a:lnTo>
                    <a:cubicBezTo>
                      <a:pt x="2459383" y="0"/>
                      <a:pt x="2478171" y="18787"/>
                      <a:pt x="2478171" y="41963"/>
                    </a:cubicBezTo>
                    <a:lnTo>
                      <a:pt x="2478171" y="310819"/>
                    </a:lnTo>
                    <a:cubicBezTo>
                      <a:pt x="2478171" y="333994"/>
                      <a:pt x="2459383" y="352781"/>
                      <a:pt x="2436208" y="352781"/>
                    </a:cubicBezTo>
                    <a:lnTo>
                      <a:pt x="41963" y="352781"/>
                    </a:lnTo>
                    <a:cubicBezTo>
                      <a:pt x="18787" y="352781"/>
                      <a:pt x="0" y="333994"/>
                      <a:pt x="0" y="310819"/>
                    </a:cubicBezTo>
                    <a:lnTo>
                      <a:pt x="0" y="41963"/>
                    </a:lnTo>
                    <a:cubicBezTo>
                      <a:pt x="0" y="18787"/>
                      <a:pt x="18787" y="0"/>
                      <a:pt x="4196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-38100"/>
                <a:ext cx="2478171" cy="3908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8" id="48"/>
            <p:cNvSpPr txBox="true"/>
            <p:nvPr/>
          </p:nvSpPr>
          <p:spPr>
            <a:xfrm rot="0">
              <a:off x="951165" y="282320"/>
              <a:ext cx="10643409" cy="11165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sz="5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Основни характеристики</a:t>
              </a: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630575" y="-22570"/>
            <a:ext cx="4344092" cy="3630937"/>
          </a:xfrm>
          <a:custGeom>
            <a:avLst/>
            <a:gdLst/>
            <a:ahLst/>
            <a:cxnLst/>
            <a:rect r="r" b="b" t="t" l="l"/>
            <a:pathLst>
              <a:path h="3630937" w="4344092">
                <a:moveTo>
                  <a:pt x="0" y="0"/>
                </a:moveTo>
                <a:lnTo>
                  <a:pt x="4344093" y="0"/>
                </a:lnTo>
                <a:lnTo>
                  <a:pt x="4344093" y="3630938"/>
                </a:lnTo>
                <a:lnTo>
                  <a:pt x="0" y="36309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4601419" y="-882917"/>
            <a:ext cx="4584342" cy="4787825"/>
          </a:xfrm>
          <a:custGeom>
            <a:avLst/>
            <a:gdLst/>
            <a:ahLst/>
            <a:cxnLst/>
            <a:rect r="r" b="b" t="t" l="l"/>
            <a:pathLst>
              <a:path h="4787825" w="4584342">
                <a:moveTo>
                  <a:pt x="0" y="0"/>
                </a:moveTo>
                <a:lnTo>
                  <a:pt x="4584342" y="0"/>
                </a:lnTo>
                <a:lnTo>
                  <a:pt x="4584342" y="4787825"/>
                </a:lnTo>
                <a:lnTo>
                  <a:pt x="0" y="47878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3717735" y="6563981"/>
            <a:ext cx="7435470" cy="2756243"/>
          </a:xfrm>
          <a:custGeom>
            <a:avLst/>
            <a:gdLst/>
            <a:ahLst/>
            <a:cxnLst/>
            <a:rect r="r" b="b" t="t" l="l"/>
            <a:pathLst>
              <a:path h="2756243" w="7435470">
                <a:moveTo>
                  <a:pt x="0" y="0"/>
                </a:moveTo>
                <a:lnTo>
                  <a:pt x="7435470" y="0"/>
                </a:lnTo>
                <a:lnTo>
                  <a:pt x="7435470" y="2756242"/>
                </a:lnTo>
                <a:lnTo>
                  <a:pt x="0" y="27562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5209100" y="7703886"/>
            <a:ext cx="4100399" cy="4108102"/>
          </a:xfrm>
          <a:custGeom>
            <a:avLst/>
            <a:gdLst/>
            <a:ahLst/>
            <a:cxnLst/>
            <a:rect r="r" b="b" t="t" l="l"/>
            <a:pathLst>
              <a:path h="4108102" w="4100399">
                <a:moveTo>
                  <a:pt x="0" y="0"/>
                </a:moveTo>
                <a:lnTo>
                  <a:pt x="4100400" y="0"/>
                </a:lnTo>
                <a:lnTo>
                  <a:pt x="4100400" y="4108102"/>
                </a:lnTo>
                <a:lnTo>
                  <a:pt x="0" y="41081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927508" y="3425572"/>
            <a:ext cx="14432984" cy="5443093"/>
            <a:chOff x="0" y="0"/>
            <a:chExt cx="19243979" cy="725745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9243979" cy="7257458"/>
              <a:chOff x="0" y="0"/>
              <a:chExt cx="5245619" cy="1978274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5245619" cy="1978274"/>
              </a:xfrm>
              <a:custGeom>
                <a:avLst/>
                <a:gdLst/>
                <a:ahLst/>
                <a:cxnLst/>
                <a:rect r="r" b="b" t="t" l="l"/>
                <a:pathLst>
                  <a:path h="1978274" w="5245619">
                    <a:moveTo>
                      <a:pt x="27357" y="0"/>
                    </a:moveTo>
                    <a:lnTo>
                      <a:pt x="5218262" y="0"/>
                    </a:lnTo>
                    <a:cubicBezTo>
                      <a:pt x="5225518" y="0"/>
                      <a:pt x="5232476" y="2882"/>
                      <a:pt x="5237606" y="8013"/>
                    </a:cubicBezTo>
                    <a:cubicBezTo>
                      <a:pt x="5242737" y="13143"/>
                      <a:pt x="5245619" y="20101"/>
                      <a:pt x="5245619" y="27357"/>
                    </a:cubicBezTo>
                    <a:lnTo>
                      <a:pt x="5245619" y="1950917"/>
                    </a:lnTo>
                    <a:cubicBezTo>
                      <a:pt x="5245619" y="1958173"/>
                      <a:pt x="5242737" y="1965131"/>
                      <a:pt x="5237606" y="1970261"/>
                    </a:cubicBezTo>
                    <a:cubicBezTo>
                      <a:pt x="5232476" y="1975392"/>
                      <a:pt x="5225518" y="1978274"/>
                      <a:pt x="5218262" y="1978274"/>
                    </a:cubicBezTo>
                    <a:lnTo>
                      <a:pt x="27357" y="1978274"/>
                    </a:lnTo>
                    <a:cubicBezTo>
                      <a:pt x="20101" y="1978274"/>
                      <a:pt x="13143" y="1975392"/>
                      <a:pt x="8013" y="1970261"/>
                    </a:cubicBezTo>
                    <a:cubicBezTo>
                      <a:pt x="2882" y="1965131"/>
                      <a:pt x="0" y="1958173"/>
                      <a:pt x="0" y="1950917"/>
                    </a:cubicBezTo>
                    <a:lnTo>
                      <a:pt x="0" y="27357"/>
                    </a:lnTo>
                    <a:cubicBezTo>
                      <a:pt x="0" y="20101"/>
                      <a:pt x="2882" y="13143"/>
                      <a:pt x="8013" y="8013"/>
                    </a:cubicBezTo>
                    <a:cubicBezTo>
                      <a:pt x="13143" y="2882"/>
                      <a:pt x="20101" y="0"/>
                      <a:pt x="2735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5245619" cy="211162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26318" y="1680477"/>
              <a:ext cx="17591343" cy="49011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Фотосинтезата е биохимичен процес, чрез който растенията, водораслите и някои бактерии преобразуват слънчевата енергия в химична енергия. С помощта на тази енергия в огранизма се синтезират органични съединения и се отделя кислород, а като изходни вещества се използват вода и въглероден диоксид.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086503" y="1379824"/>
            <a:ext cx="12114994" cy="2844543"/>
            <a:chOff x="0" y="0"/>
            <a:chExt cx="16153326" cy="3792724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6153326" cy="3792724"/>
              <a:chOff x="0" y="0"/>
              <a:chExt cx="3190780" cy="74918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3190780" cy="749180"/>
              </a:xfrm>
              <a:custGeom>
                <a:avLst/>
                <a:gdLst/>
                <a:ahLst/>
                <a:cxnLst/>
                <a:rect r="r" b="b" t="t" l="l"/>
                <a:pathLst>
                  <a:path h="749180" w="3190780">
                    <a:moveTo>
                      <a:pt x="32591" y="0"/>
                    </a:moveTo>
                    <a:lnTo>
                      <a:pt x="3158190" y="0"/>
                    </a:lnTo>
                    <a:cubicBezTo>
                      <a:pt x="3176189" y="0"/>
                      <a:pt x="3190780" y="14591"/>
                      <a:pt x="3190780" y="32591"/>
                    </a:cubicBezTo>
                    <a:lnTo>
                      <a:pt x="3190780" y="716589"/>
                    </a:lnTo>
                    <a:cubicBezTo>
                      <a:pt x="3190780" y="734589"/>
                      <a:pt x="3176189" y="749180"/>
                      <a:pt x="3158190" y="749180"/>
                    </a:cubicBezTo>
                    <a:lnTo>
                      <a:pt x="32591" y="749180"/>
                    </a:lnTo>
                    <a:cubicBezTo>
                      <a:pt x="14591" y="749180"/>
                      <a:pt x="0" y="734589"/>
                      <a:pt x="0" y="716589"/>
                    </a:cubicBezTo>
                    <a:lnTo>
                      <a:pt x="0" y="32591"/>
                    </a:lnTo>
                    <a:cubicBezTo>
                      <a:pt x="0" y="14591"/>
                      <a:pt x="14591" y="0"/>
                      <a:pt x="3259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3190780" cy="82538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815267" y="202394"/>
              <a:ext cx="14522792" cy="33974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029"/>
                </a:lnSpc>
              </a:pPr>
              <a:r>
                <a:rPr lang="en-US" sz="8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Какво е фотосинтеза?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30693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463360">
            <a:off x="-392783" y="8087777"/>
            <a:ext cx="3255416" cy="2720985"/>
          </a:xfrm>
          <a:custGeom>
            <a:avLst/>
            <a:gdLst/>
            <a:ahLst/>
            <a:cxnLst/>
            <a:rect r="r" b="b" t="t" l="l"/>
            <a:pathLst>
              <a:path h="2720985" w="3255416">
                <a:moveTo>
                  <a:pt x="0" y="0"/>
                </a:moveTo>
                <a:lnTo>
                  <a:pt x="3255417" y="0"/>
                </a:lnTo>
                <a:lnTo>
                  <a:pt x="3255417" y="2720986"/>
                </a:lnTo>
                <a:lnTo>
                  <a:pt x="0" y="27209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105474" y="-538243"/>
            <a:ext cx="3001574" cy="3134803"/>
          </a:xfrm>
          <a:custGeom>
            <a:avLst/>
            <a:gdLst/>
            <a:ahLst/>
            <a:cxnLst/>
            <a:rect r="r" b="b" t="t" l="l"/>
            <a:pathLst>
              <a:path h="3134803" w="3001574">
                <a:moveTo>
                  <a:pt x="0" y="0"/>
                </a:moveTo>
                <a:lnTo>
                  <a:pt x="3001574" y="0"/>
                </a:lnTo>
                <a:lnTo>
                  <a:pt x="3001574" y="3134802"/>
                </a:lnTo>
                <a:lnTo>
                  <a:pt x="0" y="31348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3089295" y="-239871"/>
            <a:ext cx="6987462" cy="2590171"/>
          </a:xfrm>
          <a:custGeom>
            <a:avLst/>
            <a:gdLst/>
            <a:ahLst/>
            <a:cxnLst/>
            <a:rect r="r" b="b" t="t" l="l"/>
            <a:pathLst>
              <a:path h="2590171" w="6987462">
                <a:moveTo>
                  <a:pt x="0" y="0"/>
                </a:moveTo>
                <a:lnTo>
                  <a:pt x="6987462" y="0"/>
                </a:lnTo>
                <a:lnTo>
                  <a:pt x="6987462" y="2590171"/>
                </a:lnTo>
                <a:lnTo>
                  <a:pt x="0" y="25901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5565627" y="8463819"/>
            <a:ext cx="3410237" cy="3416644"/>
          </a:xfrm>
          <a:custGeom>
            <a:avLst/>
            <a:gdLst/>
            <a:ahLst/>
            <a:cxnLst/>
            <a:rect r="r" b="b" t="t" l="l"/>
            <a:pathLst>
              <a:path h="3416644" w="3410237">
                <a:moveTo>
                  <a:pt x="0" y="0"/>
                </a:moveTo>
                <a:lnTo>
                  <a:pt x="3410237" y="0"/>
                </a:lnTo>
                <a:lnTo>
                  <a:pt x="3410237" y="3416643"/>
                </a:lnTo>
                <a:lnTo>
                  <a:pt x="0" y="341664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3382848" y="1028700"/>
            <a:ext cx="11522304" cy="2435056"/>
            <a:chOff x="0" y="0"/>
            <a:chExt cx="3034681" cy="6413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034681" cy="641332"/>
            </a:xfrm>
            <a:custGeom>
              <a:avLst/>
              <a:gdLst/>
              <a:ahLst/>
              <a:cxnLst/>
              <a:rect r="r" b="b" t="t" l="l"/>
              <a:pathLst>
                <a:path h="641332" w="3034681">
                  <a:moveTo>
                    <a:pt x="34267" y="0"/>
                  </a:moveTo>
                  <a:lnTo>
                    <a:pt x="3000414" y="0"/>
                  </a:lnTo>
                  <a:cubicBezTo>
                    <a:pt x="3009502" y="0"/>
                    <a:pt x="3018218" y="3610"/>
                    <a:pt x="3024644" y="10037"/>
                  </a:cubicBezTo>
                  <a:cubicBezTo>
                    <a:pt x="3031071" y="16463"/>
                    <a:pt x="3034681" y="25179"/>
                    <a:pt x="3034681" y="34267"/>
                  </a:cubicBezTo>
                  <a:lnTo>
                    <a:pt x="3034681" y="607064"/>
                  </a:lnTo>
                  <a:cubicBezTo>
                    <a:pt x="3034681" y="625990"/>
                    <a:pt x="3019339" y="641332"/>
                    <a:pt x="3000414" y="641332"/>
                  </a:cubicBezTo>
                  <a:lnTo>
                    <a:pt x="34267" y="641332"/>
                  </a:lnTo>
                  <a:cubicBezTo>
                    <a:pt x="25179" y="641332"/>
                    <a:pt x="16463" y="637721"/>
                    <a:pt x="10037" y="631295"/>
                  </a:cubicBezTo>
                  <a:cubicBezTo>
                    <a:pt x="3610" y="624869"/>
                    <a:pt x="0" y="616153"/>
                    <a:pt x="0" y="607064"/>
                  </a:cubicBezTo>
                  <a:lnTo>
                    <a:pt x="0" y="34267"/>
                  </a:lnTo>
                  <a:cubicBezTo>
                    <a:pt x="0" y="25179"/>
                    <a:pt x="3610" y="16463"/>
                    <a:pt x="10037" y="10037"/>
                  </a:cubicBezTo>
                  <a:cubicBezTo>
                    <a:pt x="16463" y="3610"/>
                    <a:pt x="25179" y="0"/>
                    <a:pt x="34267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3034681" cy="6699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964385" y="1173352"/>
            <a:ext cx="10359231" cy="20172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05"/>
              </a:lnSpc>
            </a:pPr>
            <a:r>
              <a:rPr lang="en-US" sz="66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Фотосинтезата е биохимична реакция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5955853" y="4189973"/>
            <a:ext cx="1907054" cy="1907054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6297636" y="4831972"/>
            <a:ext cx="1223486" cy="578387"/>
          </a:xfrm>
          <a:custGeom>
            <a:avLst/>
            <a:gdLst/>
            <a:ahLst/>
            <a:cxnLst/>
            <a:rect r="r" b="b" t="t" l="l"/>
            <a:pathLst>
              <a:path h="578387" w="1223486">
                <a:moveTo>
                  <a:pt x="0" y="0"/>
                </a:moveTo>
                <a:lnTo>
                  <a:pt x="1223487" y="0"/>
                </a:lnTo>
                <a:lnTo>
                  <a:pt x="1223487" y="578386"/>
                </a:lnTo>
                <a:lnTo>
                  <a:pt x="0" y="57838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40883" t="-91294" r="-357014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3095272" y="4189973"/>
            <a:ext cx="1907054" cy="1907054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9" id="19"/>
          <p:cNvSpPr/>
          <p:nvPr/>
        </p:nvSpPr>
        <p:spPr>
          <a:xfrm flipH="false" flipV="false" rot="0">
            <a:off x="3465468" y="4853682"/>
            <a:ext cx="1166662" cy="589492"/>
          </a:xfrm>
          <a:custGeom>
            <a:avLst/>
            <a:gdLst/>
            <a:ahLst/>
            <a:cxnLst/>
            <a:rect r="r" b="b" t="t" l="l"/>
            <a:pathLst>
              <a:path h="589492" w="1166662">
                <a:moveTo>
                  <a:pt x="0" y="0"/>
                </a:moveTo>
                <a:lnTo>
                  <a:pt x="1166662" y="0"/>
                </a:lnTo>
                <a:lnTo>
                  <a:pt x="1166662" y="589492"/>
                </a:lnTo>
                <a:lnTo>
                  <a:pt x="0" y="589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87691" r="-527019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1104482" y="4189973"/>
            <a:ext cx="1907054" cy="1907054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1184404" y="4834809"/>
            <a:ext cx="1726640" cy="572712"/>
          </a:xfrm>
          <a:custGeom>
            <a:avLst/>
            <a:gdLst/>
            <a:ahLst/>
            <a:cxnLst/>
            <a:rect r="r" b="b" t="t" l="l"/>
            <a:pathLst>
              <a:path h="572712" w="1726640">
                <a:moveTo>
                  <a:pt x="0" y="0"/>
                </a:moveTo>
                <a:lnTo>
                  <a:pt x="1726641" y="0"/>
                </a:lnTo>
                <a:lnTo>
                  <a:pt x="1726641" y="572712"/>
                </a:lnTo>
                <a:lnTo>
                  <a:pt x="0" y="57271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240605" t="-93190" r="-83061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13285674" y="4189973"/>
            <a:ext cx="1907054" cy="1907054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3784822" y="4834809"/>
            <a:ext cx="908758" cy="525878"/>
          </a:xfrm>
          <a:custGeom>
            <a:avLst/>
            <a:gdLst/>
            <a:ahLst/>
            <a:cxnLst/>
            <a:rect r="r" b="b" t="t" l="l"/>
            <a:pathLst>
              <a:path h="525878" w="908758">
                <a:moveTo>
                  <a:pt x="0" y="0"/>
                </a:moveTo>
                <a:lnTo>
                  <a:pt x="908758" y="0"/>
                </a:lnTo>
                <a:lnTo>
                  <a:pt x="908758" y="525879"/>
                </a:lnTo>
                <a:lnTo>
                  <a:pt x="0" y="5258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704966" t="-103483" r="0" b="-6912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grpSp>
        <p:nvGrpSpPr>
          <p:cNvPr name="Group 29" id="29"/>
          <p:cNvGrpSpPr/>
          <p:nvPr/>
        </p:nvGrpSpPr>
        <p:grpSpPr>
          <a:xfrm rot="0">
            <a:off x="2087448" y="6319113"/>
            <a:ext cx="14113103" cy="2063247"/>
            <a:chOff x="0" y="0"/>
            <a:chExt cx="18817471" cy="2750996"/>
          </a:xfrm>
        </p:grpSpPr>
        <p:grpSp>
          <p:nvGrpSpPr>
            <p:cNvPr name="Group 30" id="30"/>
            <p:cNvGrpSpPr/>
            <p:nvPr/>
          </p:nvGrpSpPr>
          <p:grpSpPr>
            <a:xfrm rot="0">
              <a:off x="0" y="0"/>
              <a:ext cx="18817471" cy="2750996"/>
              <a:chOff x="0" y="0"/>
              <a:chExt cx="5129359" cy="749880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5129359" cy="749880"/>
              </a:xfrm>
              <a:custGeom>
                <a:avLst/>
                <a:gdLst/>
                <a:ahLst/>
                <a:cxnLst/>
                <a:rect r="r" b="b" t="t" l="l"/>
                <a:pathLst>
                  <a:path h="749880" w="5129359">
                    <a:moveTo>
                      <a:pt x="27977" y="0"/>
                    </a:moveTo>
                    <a:lnTo>
                      <a:pt x="5101383" y="0"/>
                    </a:lnTo>
                    <a:cubicBezTo>
                      <a:pt x="5108803" y="0"/>
                      <a:pt x="5115919" y="2948"/>
                      <a:pt x="5121165" y="8194"/>
                    </a:cubicBezTo>
                    <a:cubicBezTo>
                      <a:pt x="5126412" y="13441"/>
                      <a:pt x="5129359" y="20557"/>
                      <a:pt x="5129359" y="27977"/>
                    </a:cubicBezTo>
                    <a:lnTo>
                      <a:pt x="5129359" y="721903"/>
                    </a:lnTo>
                    <a:cubicBezTo>
                      <a:pt x="5129359" y="729323"/>
                      <a:pt x="5126412" y="736439"/>
                      <a:pt x="5121165" y="741686"/>
                    </a:cubicBezTo>
                    <a:cubicBezTo>
                      <a:pt x="5115919" y="746933"/>
                      <a:pt x="5108803" y="749880"/>
                      <a:pt x="5101383" y="749880"/>
                    </a:cubicBezTo>
                    <a:lnTo>
                      <a:pt x="27977" y="749880"/>
                    </a:lnTo>
                    <a:cubicBezTo>
                      <a:pt x="20557" y="749880"/>
                      <a:pt x="13441" y="746933"/>
                      <a:pt x="8194" y="741686"/>
                    </a:cubicBezTo>
                    <a:cubicBezTo>
                      <a:pt x="2948" y="736439"/>
                      <a:pt x="0" y="729323"/>
                      <a:pt x="0" y="721903"/>
                    </a:cubicBezTo>
                    <a:lnTo>
                      <a:pt x="0" y="27977"/>
                    </a:lnTo>
                    <a:cubicBezTo>
                      <a:pt x="0" y="20557"/>
                      <a:pt x="2948" y="13441"/>
                      <a:pt x="8194" y="8194"/>
                    </a:cubicBezTo>
                    <a:cubicBezTo>
                      <a:pt x="13441" y="2948"/>
                      <a:pt x="20557" y="0"/>
                      <a:pt x="2797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2" id="32"/>
              <p:cNvSpPr txBox="true"/>
              <p:nvPr/>
            </p:nvSpPr>
            <p:spPr>
              <a:xfrm>
                <a:off x="0" y="-57150"/>
                <a:ext cx="5129359" cy="8070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3" id="33"/>
            <p:cNvSpPr txBox="true"/>
            <p:nvPr/>
          </p:nvSpPr>
          <p:spPr>
            <a:xfrm rot="0">
              <a:off x="10764821" y="944332"/>
              <a:ext cx="6757548" cy="7956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глюкоза + кислород </a:t>
              </a:r>
            </a:p>
          </p:txBody>
        </p:sp>
        <p:sp>
          <p:nvSpPr>
            <p:cNvPr name="TextBox 34" id="34"/>
            <p:cNvSpPr txBox="true"/>
            <p:nvPr/>
          </p:nvSpPr>
          <p:spPr>
            <a:xfrm rot="0">
              <a:off x="604623" y="944332"/>
              <a:ext cx="7749769" cy="7956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въглероден диоксид + вода</a:t>
              </a:r>
            </a:p>
          </p:txBody>
        </p:sp>
        <p:grpSp>
          <p:nvGrpSpPr>
            <p:cNvPr name="Group 35" id="35"/>
            <p:cNvGrpSpPr/>
            <p:nvPr/>
          </p:nvGrpSpPr>
          <p:grpSpPr>
            <a:xfrm rot="0">
              <a:off x="9393076" y="828660"/>
              <a:ext cx="1171262" cy="1225140"/>
              <a:chOff x="0" y="0"/>
              <a:chExt cx="777055" cy="812800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777055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777055">
                    <a:moveTo>
                      <a:pt x="777055" y="406400"/>
                    </a:moveTo>
                    <a:lnTo>
                      <a:pt x="370655" y="0"/>
                    </a:lnTo>
                    <a:lnTo>
                      <a:pt x="370655" y="203200"/>
                    </a:lnTo>
                    <a:lnTo>
                      <a:pt x="0" y="203200"/>
                    </a:lnTo>
                    <a:lnTo>
                      <a:pt x="0" y="609600"/>
                    </a:lnTo>
                    <a:lnTo>
                      <a:pt x="370655" y="609600"/>
                    </a:lnTo>
                    <a:lnTo>
                      <a:pt x="370655" y="812800"/>
                    </a:lnTo>
                    <a:lnTo>
                      <a:pt x="777055" y="406400"/>
                    </a:lnTo>
                    <a:close/>
                  </a:path>
                </a:pathLst>
              </a:custGeom>
              <a:solidFill>
                <a:srgbClr val="FA4155"/>
              </a:solidFill>
              <a:ln w="38100" cap="sq">
                <a:solidFill>
                  <a:srgbClr val="053264"/>
                </a:solidFill>
                <a:prstDash val="solid"/>
                <a:miter/>
              </a:ln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0" y="165100"/>
                <a:ext cx="675455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8" id="38"/>
            <p:cNvSpPr txBox="true"/>
            <p:nvPr/>
          </p:nvSpPr>
          <p:spPr>
            <a:xfrm rot="0">
              <a:off x="604623" y="2015700"/>
              <a:ext cx="7749769" cy="39623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изходни вещества</a:t>
              </a:r>
            </a:p>
          </p:txBody>
        </p:sp>
        <p:sp>
          <p:nvSpPr>
            <p:cNvPr name="TextBox 39" id="39"/>
            <p:cNvSpPr txBox="true"/>
            <p:nvPr/>
          </p:nvSpPr>
          <p:spPr>
            <a:xfrm rot="0">
              <a:off x="10268711" y="2015700"/>
              <a:ext cx="7749769" cy="39623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продукти на реакцията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463360">
            <a:off x="-399354" y="8053442"/>
            <a:ext cx="3269221" cy="2732524"/>
          </a:xfrm>
          <a:custGeom>
            <a:avLst/>
            <a:gdLst/>
            <a:ahLst/>
            <a:cxnLst/>
            <a:rect r="r" b="b" t="t" l="l"/>
            <a:pathLst>
              <a:path h="2732524" w="3269221">
                <a:moveTo>
                  <a:pt x="0" y="0"/>
                </a:moveTo>
                <a:lnTo>
                  <a:pt x="3269221" y="0"/>
                </a:lnTo>
                <a:lnTo>
                  <a:pt x="3269221" y="2732524"/>
                </a:lnTo>
                <a:lnTo>
                  <a:pt x="0" y="27325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667251" y="-167653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1"/>
                </a:lnTo>
                <a:lnTo>
                  <a:pt x="0" y="224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276678">
            <a:off x="-2772811" y="-359957"/>
            <a:ext cx="6516654" cy="2415648"/>
          </a:xfrm>
          <a:custGeom>
            <a:avLst/>
            <a:gdLst/>
            <a:ahLst/>
            <a:cxnLst/>
            <a:rect r="r" b="b" t="t" l="l"/>
            <a:pathLst>
              <a:path h="2415648" w="6516654">
                <a:moveTo>
                  <a:pt x="0" y="0"/>
                </a:moveTo>
                <a:lnTo>
                  <a:pt x="6516654" y="0"/>
                </a:lnTo>
                <a:lnTo>
                  <a:pt x="6516654" y="2415648"/>
                </a:lnTo>
                <a:lnTo>
                  <a:pt x="0" y="24156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5927380" y="8466940"/>
            <a:ext cx="3633294" cy="3640119"/>
          </a:xfrm>
          <a:custGeom>
            <a:avLst/>
            <a:gdLst/>
            <a:ahLst/>
            <a:cxnLst/>
            <a:rect r="r" b="b" t="t" l="l"/>
            <a:pathLst>
              <a:path h="3640119" w="3633294">
                <a:moveTo>
                  <a:pt x="0" y="0"/>
                </a:moveTo>
                <a:lnTo>
                  <a:pt x="3633294" y="0"/>
                </a:lnTo>
                <a:lnTo>
                  <a:pt x="3633294" y="3640120"/>
                </a:lnTo>
                <a:lnTo>
                  <a:pt x="0" y="36401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144000" y="1885957"/>
            <a:ext cx="8115300" cy="6943599"/>
            <a:chOff x="0" y="0"/>
            <a:chExt cx="2949478" cy="252362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949478" cy="2523627"/>
            </a:xfrm>
            <a:custGeom>
              <a:avLst/>
              <a:gdLst/>
              <a:ahLst/>
              <a:cxnLst/>
              <a:rect r="r" b="b" t="t" l="l"/>
              <a:pathLst>
                <a:path h="2523627" w="2949478">
                  <a:moveTo>
                    <a:pt x="48654" y="0"/>
                  </a:moveTo>
                  <a:lnTo>
                    <a:pt x="2900825" y="0"/>
                  </a:lnTo>
                  <a:cubicBezTo>
                    <a:pt x="2913728" y="0"/>
                    <a:pt x="2926104" y="5126"/>
                    <a:pt x="2935228" y="14250"/>
                  </a:cubicBezTo>
                  <a:cubicBezTo>
                    <a:pt x="2944352" y="23375"/>
                    <a:pt x="2949478" y="35750"/>
                    <a:pt x="2949478" y="48654"/>
                  </a:cubicBezTo>
                  <a:lnTo>
                    <a:pt x="2949478" y="2474974"/>
                  </a:lnTo>
                  <a:cubicBezTo>
                    <a:pt x="2949478" y="2501844"/>
                    <a:pt x="2927695" y="2523627"/>
                    <a:pt x="2900825" y="2523627"/>
                  </a:cubicBezTo>
                  <a:lnTo>
                    <a:pt x="48654" y="2523627"/>
                  </a:lnTo>
                  <a:cubicBezTo>
                    <a:pt x="21783" y="2523627"/>
                    <a:pt x="0" y="2501844"/>
                    <a:pt x="0" y="2474974"/>
                  </a:cubicBezTo>
                  <a:lnTo>
                    <a:pt x="0" y="48654"/>
                  </a:lnTo>
                  <a:cubicBezTo>
                    <a:pt x="0" y="21783"/>
                    <a:pt x="21783" y="0"/>
                    <a:pt x="48654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2949478" cy="2656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9394621" y="2968742"/>
            <a:ext cx="7614059" cy="540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9"/>
              </a:lnSpc>
            </a:pPr>
            <a:r>
              <a:rPr lang="en-US" sz="30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Въглеродният диоксид, необходим за фотосинтезата, е във въздуха. Той навлиза в листата през устицата  Водата навлиза в растението през корените и се транспортира нагоре по растението до листата чрез ксилемата в стъблото.</a:t>
            </a:r>
            <a:r>
              <a:rPr lang="en-US" sz="3099">
                <a:solidFill>
                  <a:srgbClr val="000000"/>
                </a:solidFill>
                <a:latin typeface="Gilam"/>
                <a:ea typeface="Gilam"/>
                <a:cs typeface="Gilam"/>
                <a:sym typeface="Gilam"/>
              </a:rPr>
              <a:t> </a:t>
            </a:r>
            <a:r>
              <a:rPr lang="en-US" sz="30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Образуваният кислород е отпадъчен продукт, но част от него може да се използва за дишане на растенията.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9512466" y="1620774"/>
            <a:ext cx="7378367" cy="1122424"/>
            <a:chOff x="0" y="0"/>
            <a:chExt cx="9837823" cy="1496565"/>
          </a:xfrm>
        </p:grpSpPr>
        <p:grpSp>
          <p:nvGrpSpPr>
            <p:cNvPr name="Group 13" id="13"/>
            <p:cNvGrpSpPr/>
            <p:nvPr/>
          </p:nvGrpSpPr>
          <p:grpSpPr>
            <a:xfrm rot="0">
              <a:off x="0" y="0"/>
              <a:ext cx="9837823" cy="1496565"/>
              <a:chOff x="0" y="0"/>
              <a:chExt cx="1943274" cy="295618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1943274" cy="295618"/>
              </a:xfrm>
              <a:custGeom>
                <a:avLst/>
                <a:gdLst/>
                <a:ahLst/>
                <a:cxnLst/>
                <a:rect r="r" b="b" t="t" l="l"/>
                <a:pathLst>
                  <a:path h="295618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242105"/>
                    </a:lnTo>
                    <a:cubicBezTo>
                      <a:pt x="1943274" y="271659"/>
                      <a:pt x="1919315" y="295618"/>
                      <a:pt x="1889761" y="295618"/>
                    </a:cubicBezTo>
                    <a:lnTo>
                      <a:pt x="53513" y="295618"/>
                    </a:lnTo>
                    <a:cubicBezTo>
                      <a:pt x="39320" y="295618"/>
                      <a:pt x="25709" y="289980"/>
                      <a:pt x="15674" y="279944"/>
                    </a:cubicBezTo>
                    <a:cubicBezTo>
                      <a:pt x="5638" y="269909"/>
                      <a:pt x="0" y="256297"/>
                      <a:pt x="0" y="242105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76200"/>
                <a:ext cx="1943274" cy="37181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6" id="16"/>
            <p:cNvSpPr txBox="true"/>
            <p:nvPr/>
          </p:nvSpPr>
          <p:spPr>
            <a:xfrm rot="0">
              <a:off x="496520" y="211919"/>
              <a:ext cx="8844783" cy="109177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490"/>
                </a:lnSpc>
              </a:pPr>
              <a:r>
                <a:rPr lang="en-US" sz="55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Изходни вещества</a:t>
              </a: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1028700" y="2326756"/>
            <a:ext cx="4964511" cy="5633488"/>
          </a:xfrm>
          <a:custGeom>
            <a:avLst/>
            <a:gdLst/>
            <a:ahLst/>
            <a:cxnLst/>
            <a:rect r="r" b="b" t="t" l="l"/>
            <a:pathLst>
              <a:path h="5633488" w="4964511">
                <a:moveTo>
                  <a:pt x="0" y="0"/>
                </a:moveTo>
                <a:lnTo>
                  <a:pt x="4964511" y="0"/>
                </a:lnTo>
                <a:lnTo>
                  <a:pt x="4964511" y="5633488"/>
                </a:lnTo>
                <a:lnTo>
                  <a:pt x="0" y="5633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3438250" y="3810370"/>
            <a:ext cx="2947239" cy="604184"/>
          </a:xfrm>
          <a:custGeom>
            <a:avLst/>
            <a:gdLst/>
            <a:ahLst/>
            <a:cxnLst/>
            <a:rect r="r" b="b" t="t" l="l"/>
            <a:pathLst>
              <a:path h="604184" w="2947239">
                <a:moveTo>
                  <a:pt x="0" y="0"/>
                </a:moveTo>
                <a:lnTo>
                  <a:pt x="2947239" y="0"/>
                </a:lnTo>
                <a:lnTo>
                  <a:pt x="2947239" y="604184"/>
                </a:lnTo>
                <a:lnTo>
                  <a:pt x="0" y="60418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6385489" y="3478582"/>
            <a:ext cx="2162682" cy="596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Стома</a:t>
            </a:r>
          </a:p>
        </p:txBody>
      </p:sp>
      <p:sp>
        <p:nvSpPr>
          <p:cNvPr name="Freeform 20" id="20"/>
          <p:cNvSpPr/>
          <p:nvPr/>
        </p:nvSpPr>
        <p:spPr>
          <a:xfrm flipH="false" flipV="true" rot="0">
            <a:off x="3830529" y="7544085"/>
            <a:ext cx="2947239" cy="604184"/>
          </a:xfrm>
          <a:custGeom>
            <a:avLst/>
            <a:gdLst/>
            <a:ahLst/>
            <a:cxnLst/>
            <a:rect r="r" b="b" t="t" l="l"/>
            <a:pathLst>
              <a:path h="604184" w="2947239">
                <a:moveTo>
                  <a:pt x="0" y="604184"/>
                </a:moveTo>
                <a:lnTo>
                  <a:pt x="2947239" y="604184"/>
                </a:lnTo>
                <a:lnTo>
                  <a:pt x="2947239" y="0"/>
                </a:lnTo>
                <a:lnTo>
                  <a:pt x="0" y="0"/>
                </a:lnTo>
                <a:lnTo>
                  <a:pt x="0" y="604184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6777768" y="7779502"/>
            <a:ext cx="2162682" cy="596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Устица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1061535" y="-264189"/>
            <a:ext cx="4177432" cy="3491637"/>
          </a:xfrm>
          <a:custGeom>
            <a:avLst/>
            <a:gdLst/>
            <a:ahLst/>
            <a:cxnLst/>
            <a:rect r="r" b="b" t="t" l="l"/>
            <a:pathLst>
              <a:path h="3491637" w="4177432">
                <a:moveTo>
                  <a:pt x="0" y="0"/>
                </a:moveTo>
                <a:lnTo>
                  <a:pt x="4177432" y="0"/>
                </a:lnTo>
                <a:lnTo>
                  <a:pt x="4177432" y="3491636"/>
                </a:lnTo>
                <a:lnTo>
                  <a:pt x="0" y="34916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5846987" y="-2232892"/>
            <a:ext cx="4458510" cy="4656408"/>
          </a:xfrm>
          <a:custGeom>
            <a:avLst/>
            <a:gdLst/>
            <a:ahLst/>
            <a:cxnLst/>
            <a:rect r="r" b="b" t="t" l="l"/>
            <a:pathLst>
              <a:path h="4656408" w="4458510">
                <a:moveTo>
                  <a:pt x="0" y="0"/>
                </a:moveTo>
                <a:lnTo>
                  <a:pt x="4458510" y="0"/>
                </a:lnTo>
                <a:lnTo>
                  <a:pt x="4458510" y="4656407"/>
                </a:lnTo>
                <a:lnTo>
                  <a:pt x="0" y="465640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3746380">
            <a:off x="-2382989" y="8064113"/>
            <a:ext cx="6820342" cy="2528221"/>
          </a:xfrm>
          <a:custGeom>
            <a:avLst/>
            <a:gdLst/>
            <a:ahLst/>
            <a:cxnLst/>
            <a:rect r="r" b="b" t="t" l="l"/>
            <a:pathLst>
              <a:path h="2528221" w="6820342">
                <a:moveTo>
                  <a:pt x="0" y="0"/>
                </a:moveTo>
                <a:lnTo>
                  <a:pt x="6820341" y="0"/>
                </a:lnTo>
                <a:lnTo>
                  <a:pt x="6820341" y="2528221"/>
                </a:lnTo>
                <a:lnTo>
                  <a:pt x="0" y="252822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6045270" y="7926102"/>
            <a:ext cx="4061944" cy="4069574"/>
          </a:xfrm>
          <a:custGeom>
            <a:avLst/>
            <a:gdLst/>
            <a:ahLst/>
            <a:cxnLst/>
            <a:rect r="r" b="b" t="t" l="l"/>
            <a:pathLst>
              <a:path h="4069574" w="4061944">
                <a:moveTo>
                  <a:pt x="0" y="0"/>
                </a:moveTo>
                <a:lnTo>
                  <a:pt x="4061944" y="0"/>
                </a:lnTo>
                <a:lnTo>
                  <a:pt x="4061944" y="4069574"/>
                </a:lnTo>
                <a:lnTo>
                  <a:pt x="0" y="406957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9144000" y="2589680"/>
            <a:ext cx="7614628" cy="7200961"/>
            <a:chOff x="0" y="0"/>
            <a:chExt cx="2767511" cy="261716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67511" cy="2617165"/>
            </a:xfrm>
            <a:custGeom>
              <a:avLst/>
              <a:gdLst/>
              <a:ahLst/>
              <a:cxnLst/>
              <a:rect r="r" b="b" t="t" l="l"/>
              <a:pathLst>
                <a:path h="2617165" w="2767511">
                  <a:moveTo>
                    <a:pt x="51853" y="0"/>
                  </a:moveTo>
                  <a:lnTo>
                    <a:pt x="2715658" y="0"/>
                  </a:lnTo>
                  <a:cubicBezTo>
                    <a:pt x="2729410" y="0"/>
                    <a:pt x="2742599" y="5463"/>
                    <a:pt x="2752323" y="15187"/>
                  </a:cubicBezTo>
                  <a:cubicBezTo>
                    <a:pt x="2762048" y="24912"/>
                    <a:pt x="2767511" y="38100"/>
                    <a:pt x="2767511" y="51853"/>
                  </a:cubicBezTo>
                  <a:lnTo>
                    <a:pt x="2767511" y="2565312"/>
                  </a:lnTo>
                  <a:cubicBezTo>
                    <a:pt x="2767511" y="2593950"/>
                    <a:pt x="2744295" y="2617165"/>
                    <a:pt x="2715658" y="2617165"/>
                  </a:cubicBezTo>
                  <a:lnTo>
                    <a:pt x="51853" y="2617165"/>
                  </a:lnTo>
                  <a:cubicBezTo>
                    <a:pt x="23215" y="2617165"/>
                    <a:pt x="0" y="2593950"/>
                    <a:pt x="0" y="2565312"/>
                  </a:cubicBezTo>
                  <a:lnTo>
                    <a:pt x="0" y="51853"/>
                  </a:lnTo>
                  <a:cubicBezTo>
                    <a:pt x="0" y="23215"/>
                    <a:pt x="23215" y="0"/>
                    <a:pt x="51853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2767511" cy="275051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9400928" y="3117664"/>
            <a:ext cx="7100772" cy="6169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Светлинната енергия се абсорбира от зелен пигмент, наречен хлорофил. Той се намира в хлоропластите. Това са органели, открити в растителни клетки и клетки на някои бактерии. В растенията те са локализирани  най-вече по повърхността на листата, но също и в зелените стъбла.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-3308240">
            <a:off x="2850759" y="2522119"/>
            <a:ext cx="3255263" cy="5312743"/>
          </a:xfrm>
          <a:custGeom>
            <a:avLst/>
            <a:gdLst/>
            <a:ahLst/>
            <a:cxnLst/>
            <a:rect r="r" b="b" t="t" l="l"/>
            <a:pathLst>
              <a:path h="5312743" w="3255263">
                <a:moveTo>
                  <a:pt x="0" y="0"/>
                </a:moveTo>
                <a:lnTo>
                  <a:pt x="3255262" y="0"/>
                </a:lnTo>
                <a:lnTo>
                  <a:pt x="3255262" y="5312743"/>
                </a:lnTo>
                <a:lnTo>
                  <a:pt x="0" y="531274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238528" y="2589680"/>
            <a:ext cx="2947239" cy="604184"/>
          </a:xfrm>
          <a:custGeom>
            <a:avLst/>
            <a:gdLst/>
            <a:ahLst/>
            <a:cxnLst/>
            <a:rect r="r" b="b" t="t" l="l"/>
            <a:pathLst>
              <a:path h="604184" w="2947239">
                <a:moveTo>
                  <a:pt x="0" y="0"/>
                </a:moveTo>
                <a:lnTo>
                  <a:pt x="2947239" y="0"/>
                </a:lnTo>
                <a:lnTo>
                  <a:pt x="2947239" y="604184"/>
                </a:lnTo>
                <a:lnTo>
                  <a:pt x="0" y="60418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9262131" y="1481629"/>
            <a:ext cx="7378367" cy="1528539"/>
            <a:chOff x="0" y="0"/>
            <a:chExt cx="9837823" cy="2038052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9837823" cy="2038052"/>
              <a:chOff x="0" y="0"/>
              <a:chExt cx="1943274" cy="402578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943274" cy="402578"/>
              </a:xfrm>
              <a:custGeom>
                <a:avLst/>
                <a:gdLst/>
                <a:ahLst/>
                <a:cxnLst/>
                <a:rect r="r" b="b" t="t" l="l"/>
                <a:pathLst>
                  <a:path h="402578" w="1943274">
                    <a:moveTo>
                      <a:pt x="53513" y="0"/>
                    </a:moveTo>
                    <a:lnTo>
                      <a:pt x="1889761" y="0"/>
                    </a:lnTo>
                    <a:cubicBezTo>
                      <a:pt x="1903953" y="0"/>
                      <a:pt x="1917565" y="5638"/>
                      <a:pt x="1927600" y="15674"/>
                    </a:cubicBezTo>
                    <a:cubicBezTo>
                      <a:pt x="1937636" y="25709"/>
                      <a:pt x="1943274" y="39320"/>
                      <a:pt x="1943274" y="53513"/>
                    </a:cubicBezTo>
                    <a:lnTo>
                      <a:pt x="1943274" y="349065"/>
                    </a:lnTo>
                    <a:cubicBezTo>
                      <a:pt x="1943274" y="378620"/>
                      <a:pt x="1919315" y="402578"/>
                      <a:pt x="1889761" y="402578"/>
                    </a:cubicBezTo>
                    <a:lnTo>
                      <a:pt x="53513" y="402578"/>
                    </a:lnTo>
                    <a:cubicBezTo>
                      <a:pt x="23959" y="402578"/>
                      <a:pt x="0" y="378620"/>
                      <a:pt x="0" y="349065"/>
                    </a:cubicBezTo>
                    <a:lnTo>
                      <a:pt x="0" y="53513"/>
                    </a:lnTo>
                    <a:cubicBezTo>
                      <a:pt x="0" y="23959"/>
                      <a:pt x="23959" y="0"/>
                      <a:pt x="5351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76200"/>
                <a:ext cx="1943274" cy="47877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8" id="18"/>
            <p:cNvSpPr txBox="true"/>
            <p:nvPr/>
          </p:nvSpPr>
          <p:spPr>
            <a:xfrm rot="0">
              <a:off x="169635" y="402102"/>
              <a:ext cx="9498553" cy="12433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316"/>
                </a:lnSpc>
              </a:pPr>
              <a:r>
                <a:rPr lang="en-US" sz="62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Слънчева енергия</a:t>
              </a: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6204817" y="2257892"/>
            <a:ext cx="2606725" cy="596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Хлоропласт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2989312" y="9294282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-10510529">
            <a:off x="16717733" y="-142898"/>
            <a:ext cx="2116480" cy="1769025"/>
          </a:xfrm>
          <a:custGeom>
            <a:avLst/>
            <a:gdLst/>
            <a:ahLst/>
            <a:cxnLst/>
            <a:rect r="r" b="b" t="t" l="l"/>
            <a:pathLst>
              <a:path h="1769025" w="2116480">
                <a:moveTo>
                  <a:pt x="0" y="0"/>
                </a:moveTo>
                <a:lnTo>
                  <a:pt x="2116480" y="0"/>
                </a:lnTo>
                <a:lnTo>
                  <a:pt x="2116480" y="1769025"/>
                </a:lnTo>
                <a:lnTo>
                  <a:pt x="0" y="17690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72213">
            <a:off x="16727919" y="8133730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0"/>
                </a:lnTo>
                <a:lnTo>
                  <a:pt x="0" y="22491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2030394" y="8098302"/>
            <a:ext cx="4392532" cy="1628261"/>
          </a:xfrm>
          <a:custGeom>
            <a:avLst/>
            <a:gdLst/>
            <a:ahLst/>
            <a:cxnLst/>
            <a:rect r="r" b="b" t="t" l="l"/>
            <a:pathLst>
              <a:path h="1628261" w="4392532">
                <a:moveTo>
                  <a:pt x="0" y="0"/>
                </a:moveTo>
                <a:lnTo>
                  <a:pt x="4392532" y="0"/>
                </a:lnTo>
                <a:lnTo>
                  <a:pt x="4392532" y="1628261"/>
                </a:lnTo>
                <a:lnTo>
                  <a:pt x="0" y="16282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8944">
            <a:off x="-1527950" y="-1164199"/>
            <a:ext cx="3055901" cy="3061641"/>
          </a:xfrm>
          <a:custGeom>
            <a:avLst/>
            <a:gdLst/>
            <a:ahLst/>
            <a:cxnLst/>
            <a:rect r="r" b="b" t="t" l="l"/>
            <a:pathLst>
              <a:path h="3061641" w="3055901">
                <a:moveTo>
                  <a:pt x="0" y="0"/>
                </a:moveTo>
                <a:lnTo>
                  <a:pt x="3055900" y="0"/>
                </a:lnTo>
                <a:lnTo>
                  <a:pt x="3055900" y="3061641"/>
                </a:lnTo>
                <a:lnTo>
                  <a:pt x="0" y="30616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5166850" y="1394837"/>
            <a:ext cx="7954301" cy="7957558"/>
            <a:chOff x="0" y="0"/>
            <a:chExt cx="10605735" cy="10610077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0605735" cy="10610077"/>
              <a:chOff x="0" y="0"/>
              <a:chExt cx="2890964" cy="2892147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2890964" cy="2892147"/>
              </a:xfrm>
              <a:custGeom>
                <a:avLst/>
                <a:gdLst/>
                <a:ahLst/>
                <a:cxnLst/>
                <a:rect r="r" b="b" t="t" l="l"/>
                <a:pathLst>
                  <a:path h="2892147" w="2890964">
                    <a:moveTo>
                      <a:pt x="49638" y="0"/>
                    </a:moveTo>
                    <a:lnTo>
                      <a:pt x="2841325" y="0"/>
                    </a:lnTo>
                    <a:cubicBezTo>
                      <a:pt x="2868740" y="0"/>
                      <a:pt x="2890964" y="22224"/>
                      <a:pt x="2890964" y="49638"/>
                    </a:cubicBezTo>
                    <a:lnTo>
                      <a:pt x="2890964" y="2842509"/>
                    </a:lnTo>
                    <a:cubicBezTo>
                      <a:pt x="2890964" y="2855674"/>
                      <a:pt x="2885734" y="2868299"/>
                      <a:pt x="2876425" y="2877608"/>
                    </a:cubicBezTo>
                    <a:cubicBezTo>
                      <a:pt x="2867116" y="2886917"/>
                      <a:pt x="2854490" y="2892147"/>
                      <a:pt x="2841325" y="2892147"/>
                    </a:cubicBezTo>
                    <a:lnTo>
                      <a:pt x="49638" y="2892147"/>
                    </a:lnTo>
                    <a:cubicBezTo>
                      <a:pt x="22224" y="2892147"/>
                      <a:pt x="0" y="2869923"/>
                      <a:pt x="0" y="2842509"/>
                    </a:cubicBezTo>
                    <a:lnTo>
                      <a:pt x="0" y="49638"/>
                    </a:lnTo>
                    <a:cubicBezTo>
                      <a:pt x="0" y="22224"/>
                      <a:pt x="22224" y="0"/>
                      <a:pt x="49638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2890964" cy="302549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297501" y="2566925"/>
              <a:ext cx="10010733" cy="76028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Глюкозата, произведена при фотосинтезата, може да се използва за образуване на различни вещества, от които растението се нуждае, за да оцелее.</a:t>
              </a:r>
            </a:p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Отделеният кислород е важен за съществуването на всички живи същества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6051526" y="741614"/>
            <a:ext cx="6184948" cy="2306572"/>
            <a:chOff x="0" y="0"/>
            <a:chExt cx="8246598" cy="3075429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8246598" cy="3075429"/>
              <a:chOff x="0" y="0"/>
              <a:chExt cx="1628958" cy="607492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628958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628958">
                    <a:moveTo>
                      <a:pt x="63839" y="0"/>
                    </a:moveTo>
                    <a:lnTo>
                      <a:pt x="1565119" y="0"/>
                    </a:lnTo>
                    <a:cubicBezTo>
                      <a:pt x="1600376" y="0"/>
                      <a:pt x="1628958" y="28581"/>
                      <a:pt x="1628958" y="63839"/>
                    </a:cubicBezTo>
                    <a:lnTo>
                      <a:pt x="1628958" y="543654"/>
                    </a:lnTo>
                    <a:cubicBezTo>
                      <a:pt x="1628958" y="560585"/>
                      <a:pt x="1622232" y="576822"/>
                      <a:pt x="1610260" y="588794"/>
                    </a:cubicBezTo>
                    <a:cubicBezTo>
                      <a:pt x="1598288" y="600766"/>
                      <a:pt x="1582050" y="607492"/>
                      <a:pt x="1565119" y="607492"/>
                    </a:cubicBezTo>
                    <a:lnTo>
                      <a:pt x="63839" y="607492"/>
                    </a:lnTo>
                    <a:cubicBezTo>
                      <a:pt x="28581" y="607492"/>
                      <a:pt x="0" y="578911"/>
                      <a:pt x="0" y="543654"/>
                    </a:cubicBezTo>
                    <a:lnTo>
                      <a:pt x="0" y="63839"/>
                    </a:lnTo>
                    <a:cubicBezTo>
                      <a:pt x="0" y="28581"/>
                      <a:pt x="28581" y="0"/>
                      <a:pt x="6383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1628958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208105" y="192869"/>
              <a:ext cx="7830388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Продукти на реакцията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310690" y="109817"/>
            <a:ext cx="3513260" cy="3365254"/>
            <a:chOff x="0" y="0"/>
            <a:chExt cx="812800" cy="778559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778559"/>
            </a:xfrm>
            <a:custGeom>
              <a:avLst/>
              <a:gdLst/>
              <a:ahLst/>
              <a:cxnLst/>
              <a:rect r="r" b="b" t="t" l="l"/>
              <a:pathLst>
                <a:path h="778559" w="812800">
                  <a:moveTo>
                    <a:pt x="406400" y="0"/>
                  </a:moveTo>
                  <a:cubicBezTo>
                    <a:pt x="181951" y="0"/>
                    <a:pt x="0" y="174286"/>
                    <a:pt x="0" y="389279"/>
                  </a:cubicBezTo>
                  <a:cubicBezTo>
                    <a:pt x="0" y="604272"/>
                    <a:pt x="181951" y="778559"/>
                    <a:pt x="406400" y="778559"/>
                  </a:cubicBezTo>
                  <a:cubicBezTo>
                    <a:pt x="630849" y="778559"/>
                    <a:pt x="812800" y="604272"/>
                    <a:pt x="812800" y="389279"/>
                  </a:cubicBezTo>
                  <a:cubicBezTo>
                    <a:pt x="812800" y="17428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44415"/>
              <a:ext cx="660400" cy="661154"/>
            </a:xfrm>
            <a:prstGeom prst="rect">
              <a:avLst/>
            </a:prstGeom>
          </p:spPr>
          <p:txBody>
            <a:bodyPr anchor="ctr" rtlCol="false" tIns="50758" lIns="50758" bIns="50758" rIns="50758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1557009" y="984842"/>
            <a:ext cx="3020621" cy="1406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6"/>
              </a:lnSpc>
            </a:pPr>
            <a:r>
              <a:rPr lang="en-US" sz="2697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Нишесте - форма на съхранение на въглехидрати.</a:t>
            </a:r>
          </a:p>
        </p:txBody>
      </p:sp>
      <p:grpSp>
        <p:nvGrpSpPr>
          <p:cNvPr name="Group 22" id="22"/>
          <p:cNvGrpSpPr/>
          <p:nvPr/>
        </p:nvGrpSpPr>
        <p:grpSpPr>
          <a:xfrm rot="-1896128">
            <a:off x="13118693" y="2901928"/>
            <a:ext cx="839576" cy="878196"/>
            <a:chOff x="0" y="0"/>
            <a:chExt cx="777055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3530725" y="4719749"/>
            <a:ext cx="839576" cy="878196"/>
            <a:chOff x="0" y="0"/>
            <a:chExt cx="777055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-10800000">
            <a:off x="3921708" y="4719749"/>
            <a:ext cx="839576" cy="878196"/>
            <a:chOff x="0" y="0"/>
            <a:chExt cx="777055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-8551857">
            <a:off x="4313282" y="2892012"/>
            <a:ext cx="839576" cy="878196"/>
            <a:chOff x="0" y="0"/>
            <a:chExt cx="777055" cy="8128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0" y="3331111"/>
            <a:ext cx="3516142" cy="3367551"/>
            <a:chOff x="0" y="0"/>
            <a:chExt cx="812800" cy="778451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812800" cy="778451"/>
            </a:xfrm>
            <a:custGeom>
              <a:avLst/>
              <a:gdLst/>
              <a:ahLst/>
              <a:cxnLst/>
              <a:rect r="r" b="b" t="t" l="l"/>
              <a:pathLst>
                <a:path h="778451" w="812800">
                  <a:moveTo>
                    <a:pt x="406400" y="0"/>
                  </a:moveTo>
                  <a:cubicBezTo>
                    <a:pt x="181951" y="0"/>
                    <a:pt x="0" y="174262"/>
                    <a:pt x="0" y="389226"/>
                  </a:cubicBezTo>
                  <a:cubicBezTo>
                    <a:pt x="0" y="604189"/>
                    <a:pt x="181951" y="778451"/>
                    <a:pt x="406400" y="778451"/>
                  </a:cubicBezTo>
                  <a:cubicBezTo>
                    <a:pt x="630849" y="778451"/>
                    <a:pt x="812800" y="604189"/>
                    <a:pt x="812800" y="389226"/>
                  </a:cubicBezTo>
                  <a:cubicBezTo>
                    <a:pt x="812800" y="174262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76200" y="44405"/>
              <a:ext cx="660400" cy="6610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246522" y="4049051"/>
            <a:ext cx="3023099" cy="1884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Липиди - за съхранение на мазнини в семената.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14771858" y="3331111"/>
            <a:ext cx="3516142" cy="3367551"/>
            <a:chOff x="0" y="0"/>
            <a:chExt cx="4688190" cy="4490069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4688190" cy="4490069"/>
              <a:chOff x="0" y="0"/>
              <a:chExt cx="812800" cy="778451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812800" cy="778451"/>
              </a:xfrm>
              <a:custGeom>
                <a:avLst/>
                <a:gdLst/>
                <a:ahLst/>
                <a:cxnLst/>
                <a:rect r="r" b="b" t="t" l="l"/>
                <a:pathLst>
                  <a:path h="778451" w="812800">
                    <a:moveTo>
                      <a:pt x="406400" y="0"/>
                    </a:moveTo>
                    <a:cubicBezTo>
                      <a:pt x="181951" y="0"/>
                      <a:pt x="0" y="174262"/>
                      <a:pt x="0" y="389226"/>
                    </a:cubicBezTo>
                    <a:cubicBezTo>
                      <a:pt x="0" y="604189"/>
                      <a:pt x="181951" y="778451"/>
                      <a:pt x="406400" y="778451"/>
                    </a:cubicBezTo>
                    <a:cubicBezTo>
                      <a:pt x="630849" y="778451"/>
                      <a:pt x="812800" y="604189"/>
                      <a:pt x="812800" y="389226"/>
                    </a:cubicBezTo>
                    <a:cubicBezTo>
                      <a:pt x="812800" y="174262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76200" y="34880"/>
                <a:ext cx="660400" cy="6705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529411" y="655629"/>
              <a:ext cx="3629368" cy="3131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</a:pPr>
              <a:r>
                <a:rPr lang="en-US" sz="2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Целулоза за изграждане и укрепване на клетъчните стени.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3462261" y="109817"/>
            <a:ext cx="3516142" cy="3365254"/>
            <a:chOff x="0" y="0"/>
            <a:chExt cx="812800" cy="77792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812800" cy="777920"/>
            </a:xfrm>
            <a:custGeom>
              <a:avLst/>
              <a:gdLst/>
              <a:ahLst/>
              <a:cxnLst/>
              <a:rect r="r" b="b" t="t" l="l"/>
              <a:pathLst>
                <a:path h="777920" w="812800">
                  <a:moveTo>
                    <a:pt x="406400" y="0"/>
                  </a:moveTo>
                  <a:cubicBezTo>
                    <a:pt x="181951" y="0"/>
                    <a:pt x="0" y="174143"/>
                    <a:pt x="0" y="388960"/>
                  </a:cubicBezTo>
                  <a:cubicBezTo>
                    <a:pt x="0" y="603777"/>
                    <a:pt x="181951" y="777920"/>
                    <a:pt x="406400" y="777920"/>
                  </a:cubicBezTo>
                  <a:cubicBezTo>
                    <a:pt x="630849" y="777920"/>
                    <a:pt x="812800" y="603777"/>
                    <a:pt x="812800" y="388960"/>
                  </a:cubicBezTo>
                  <a:cubicBezTo>
                    <a:pt x="812800" y="174143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5" id="45"/>
            <p:cNvSpPr txBox="true"/>
            <p:nvPr/>
          </p:nvSpPr>
          <p:spPr>
            <a:xfrm>
              <a:off x="76200" y="44355"/>
              <a:ext cx="660400" cy="6606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46" id="46"/>
          <p:cNvSpPr txBox="true"/>
          <p:nvPr/>
        </p:nvSpPr>
        <p:spPr>
          <a:xfrm rot="0">
            <a:off x="13708782" y="1110672"/>
            <a:ext cx="3023099" cy="1407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Аминокиселини за производство на протеини.</a:t>
            </a:r>
          </a:p>
        </p:txBody>
      </p:sp>
      <p:grpSp>
        <p:nvGrpSpPr>
          <p:cNvPr name="Group 47" id="47"/>
          <p:cNvGrpSpPr/>
          <p:nvPr/>
        </p:nvGrpSpPr>
        <p:grpSpPr>
          <a:xfrm rot="0">
            <a:off x="13462261" y="6954291"/>
            <a:ext cx="3516142" cy="2891301"/>
            <a:chOff x="0" y="0"/>
            <a:chExt cx="4688190" cy="3855069"/>
          </a:xfrm>
        </p:grpSpPr>
        <p:grpSp>
          <p:nvGrpSpPr>
            <p:cNvPr name="Group 48" id="48"/>
            <p:cNvGrpSpPr/>
            <p:nvPr/>
          </p:nvGrpSpPr>
          <p:grpSpPr>
            <a:xfrm rot="0">
              <a:off x="0" y="0"/>
              <a:ext cx="4688190" cy="3855069"/>
              <a:chOff x="0" y="0"/>
              <a:chExt cx="812800" cy="668360"/>
            </a:xfrm>
          </p:grpSpPr>
          <p:sp>
            <p:nvSpPr>
              <p:cNvPr name="Freeform 49" id="49"/>
              <p:cNvSpPr/>
              <p:nvPr/>
            </p:nvSpPr>
            <p:spPr>
              <a:xfrm flipH="false" flipV="false" rot="0">
                <a:off x="0" y="0"/>
                <a:ext cx="812800" cy="668360"/>
              </a:xfrm>
              <a:custGeom>
                <a:avLst/>
                <a:gdLst/>
                <a:ahLst/>
                <a:cxnLst/>
                <a:rect r="r" b="b" t="t" l="l"/>
                <a:pathLst>
                  <a:path h="668360" w="812800">
                    <a:moveTo>
                      <a:pt x="406400" y="0"/>
                    </a:moveTo>
                    <a:cubicBezTo>
                      <a:pt x="181951" y="0"/>
                      <a:pt x="0" y="149618"/>
                      <a:pt x="0" y="334180"/>
                    </a:cubicBezTo>
                    <a:cubicBezTo>
                      <a:pt x="0" y="518743"/>
                      <a:pt x="181951" y="668360"/>
                      <a:pt x="406400" y="668360"/>
                    </a:cubicBezTo>
                    <a:cubicBezTo>
                      <a:pt x="630849" y="668360"/>
                      <a:pt x="812800" y="518743"/>
                      <a:pt x="812800" y="334180"/>
                    </a:cubicBezTo>
                    <a:cubicBezTo>
                      <a:pt x="812800" y="149618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0" id="50"/>
              <p:cNvSpPr txBox="true"/>
              <p:nvPr/>
            </p:nvSpPr>
            <p:spPr>
              <a:xfrm>
                <a:off x="76200" y="24559"/>
                <a:ext cx="660400" cy="58114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TextBox 51" id="51"/>
            <p:cNvSpPr txBox="true"/>
            <p:nvPr/>
          </p:nvSpPr>
          <p:spPr>
            <a:xfrm rot="0">
              <a:off x="529411" y="655629"/>
              <a:ext cx="3629368" cy="2496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</a:pPr>
              <a:r>
                <a:rPr lang="en-US" sz="2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Поддържа дишането на аеробните организми</a:t>
              </a:r>
            </a:p>
          </p:txBody>
        </p:sp>
      </p:grpSp>
      <p:grpSp>
        <p:nvGrpSpPr>
          <p:cNvPr name="Group 52" id="52"/>
          <p:cNvGrpSpPr/>
          <p:nvPr/>
        </p:nvGrpSpPr>
        <p:grpSpPr>
          <a:xfrm rot="0">
            <a:off x="1315355" y="6954291"/>
            <a:ext cx="3516142" cy="2891301"/>
            <a:chOff x="0" y="0"/>
            <a:chExt cx="812800" cy="66836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812800" cy="668360"/>
            </a:xfrm>
            <a:custGeom>
              <a:avLst/>
              <a:gdLst/>
              <a:ahLst/>
              <a:cxnLst/>
              <a:rect r="r" b="b" t="t" l="l"/>
              <a:pathLst>
                <a:path h="668360" w="812800">
                  <a:moveTo>
                    <a:pt x="406400" y="0"/>
                  </a:moveTo>
                  <a:cubicBezTo>
                    <a:pt x="181951" y="0"/>
                    <a:pt x="0" y="149618"/>
                    <a:pt x="0" y="334180"/>
                  </a:cubicBezTo>
                  <a:cubicBezTo>
                    <a:pt x="0" y="518743"/>
                    <a:pt x="181951" y="668360"/>
                    <a:pt x="406400" y="668360"/>
                  </a:cubicBezTo>
                  <a:cubicBezTo>
                    <a:pt x="630849" y="668360"/>
                    <a:pt x="812800" y="518743"/>
                    <a:pt x="812800" y="334180"/>
                  </a:cubicBezTo>
                  <a:cubicBezTo>
                    <a:pt x="812800" y="149618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4" id="54"/>
            <p:cNvSpPr txBox="true"/>
            <p:nvPr/>
          </p:nvSpPr>
          <p:spPr>
            <a:xfrm>
              <a:off x="76200" y="34084"/>
              <a:ext cx="660400" cy="5716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55" id="55"/>
          <p:cNvSpPr txBox="true"/>
          <p:nvPr/>
        </p:nvSpPr>
        <p:spPr>
          <a:xfrm rot="0">
            <a:off x="1706307" y="7672232"/>
            <a:ext cx="2722026" cy="1407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Регулира състава на атмосферата</a:t>
            </a:r>
          </a:p>
        </p:txBody>
      </p:sp>
      <p:grpSp>
        <p:nvGrpSpPr>
          <p:cNvPr name="Group 56" id="56"/>
          <p:cNvGrpSpPr/>
          <p:nvPr/>
        </p:nvGrpSpPr>
        <p:grpSpPr>
          <a:xfrm rot="0">
            <a:off x="12698905" y="8399942"/>
            <a:ext cx="839576" cy="878196"/>
            <a:chOff x="0" y="0"/>
            <a:chExt cx="777055" cy="81280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58" id="58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9" id="59"/>
          <p:cNvGrpSpPr/>
          <p:nvPr/>
        </p:nvGrpSpPr>
        <p:grpSpPr>
          <a:xfrm rot="-10800000">
            <a:off x="4747062" y="8380104"/>
            <a:ext cx="839576" cy="878196"/>
            <a:chOff x="0" y="0"/>
            <a:chExt cx="777055" cy="8128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61" id="61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2" id="62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-10800000">
            <a:off x="-874547" y="-926972"/>
            <a:ext cx="3867912" cy="4114800"/>
          </a:xfrm>
          <a:custGeom>
            <a:avLst/>
            <a:gdLst/>
            <a:ahLst/>
            <a:cxnLst/>
            <a:rect r="r" b="b" t="t" l="l"/>
            <a:pathLst>
              <a:path h="4114800" w="3867912">
                <a:moveTo>
                  <a:pt x="0" y="0"/>
                </a:moveTo>
                <a:lnTo>
                  <a:pt x="3867912" y="0"/>
                </a:lnTo>
                <a:lnTo>
                  <a:pt x="386791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62381" y="8363066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560726" y="1614678"/>
            <a:ext cx="13166548" cy="1410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481"/>
              </a:lnSpc>
            </a:pPr>
            <a:r>
              <a:rPr lang="en-US" sz="8201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Фази на фотосинтезата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365254" y="4260272"/>
            <a:ext cx="5962152" cy="3362155"/>
            <a:chOff x="0" y="0"/>
            <a:chExt cx="7949536" cy="4482873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7949536" cy="4482873"/>
              <a:chOff x="0" y="0"/>
              <a:chExt cx="1678022" cy="946264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678022" cy="946264"/>
              </a:xfrm>
              <a:custGeom>
                <a:avLst/>
                <a:gdLst/>
                <a:ahLst/>
                <a:cxnLst/>
                <a:rect r="r" b="b" t="t" l="l"/>
                <a:pathLst>
                  <a:path h="946264" w="1678022">
                    <a:moveTo>
                      <a:pt x="83218" y="0"/>
                    </a:moveTo>
                    <a:lnTo>
                      <a:pt x="1594804" y="0"/>
                    </a:lnTo>
                    <a:cubicBezTo>
                      <a:pt x="1616875" y="0"/>
                      <a:pt x="1638042" y="8768"/>
                      <a:pt x="1653648" y="24374"/>
                    </a:cubicBezTo>
                    <a:cubicBezTo>
                      <a:pt x="1669255" y="39980"/>
                      <a:pt x="1678022" y="61147"/>
                      <a:pt x="1678022" y="83218"/>
                    </a:cubicBezTo>
                    <a:lnTo>
                      <a:pt x="1678022" y="863046"/>
                    </a:lnTo>
                    <a:cubicBezTo>
                      <a:pt x="1678022" y="885117"/>
                      <a:pt x="1669255" y="906284"/>
                      <a:pt x="1653648" y="921890"/>
                    </a:cubicBezTo>
                    <a:cubicBezTo>
                      <a:pt x="1638042" y="937497"/>
                      <a:pt x="1616875" y="946264"/>
                      <a:pt x="1594804" y="946264"/>
                    </a:cubicBezTo>
                    <a:lnTo>
                      <a:pt x="83218" y="946264"/>
                    </a:lnTo>
                    <a:cubicBezTo>
                      <a:pt x="61147" y="946264"/>
                      <a:pt x="39980" y="937497"/>
                      <a:pt x="24374" y="921890"/>
                    </a:cubicBezTo>
                    <a:cubicBezTo>
                      <a:pt x="8768" y="906284"/>
                      <a:pt x="0" y="885117"/>
                      <a:pt x="0" y="863046"/>
                    </a:cubicBezTo>
                    <a:lnTo>
                      <a:pt x="0" y="83218"/>
                    </a:lnTo>
                    <a:cubicBezTo>
                      <a:pt x="0" y="61147"/>
                      <a:pt x="8768" y="39980"/>
                      <a:pt x="24374" y="24374"/>
                    </a:cubicBezTo>
                    <a:cubicBezTo>
                      <a:pt x="39980" y="8768"/>
                      <a:pt x="61147" y="0"/>
                      <a:pt x="83218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33350"/>
                <a:ext cx="1678022" cy="1079614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366739" y="1162990"/>
              <a:ext cx="7216057" cy="20711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Тъмнинна </a:t>
              </a:r>
            </a:p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фаза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8704777" y="5481922"/>
            <a:ext cx="878446" cy="918855"/>
            <a:chOff x="0" y="0"/>
            <a:chExt cx="777055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-874547" y="8988263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4" y="0"/>
                </a:lnTo>
                <a:lnTo>
                  <a:pt x="3797254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068381" y="-1179988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3" y="0"/>
                </a:lnTo>
                <a:lnTo>
                  <a:pt x="3797253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961575" y="4260272"/>
            <a:ext cx="5962152" cy="3362155"/>
            <a:chOff x="0" y="0"/>
            <a:chExt cx="7949536" cy="4482873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7949536" cy="4482873"/>
              <a:chOff x="0" y="0"/>
              <a:chExt cx="1678022" cy="946264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678022" cy="946264"/>
              </a:xfrm>
              <a:custGeom>
                <a:avLst/>
                <a:gdLst/>
                <a:ahLst/>
                <a:cxnLst/>
                <a:rect r="r" b="b" t="t" l="l"/>
                <a:pathLst>
                  <a:path h="946264" w="1678022">
                    <a:moveTo>
                      <a:pt x="83218" y="0"/>
                    </a:moveTo>
                    <a:lnTo>
                      <a:pt x="1594804" y="0"/>
                    </a:lnTo>
                    <a:cubicBezTo>
                      <a:pt x="1616875" y="0"/>
                      <a:pt x="1638042" y="8768"/>
                      <a:pt x="1653648" y="24374"/>
                    </a:cubicBezTo>
                    <a:cubicBezTo>
                      <a:pt x="1669255" y="39980"/>
                      <a:pt x="1678022" y="61147"/>
                      <a:pt x="1678022" y="83218"/>
                    </a:cubicBezTo>
                    <a:lnTo>
                      <a:pt x="1678022" y="863046"/>
                    </a:lnTo>
                    <a:cubicBezTo>
                      <a:pt x="1678022" y="885117"/>
                      <a:pt x="1669255" y="906284"/>
                      <a:pt x="1653648" y="921890"/>
                    </a:cubicBezTo>
                    <a:cubicBezTo>
                      <a:pt x="1638042" y="937497"/>
                      <a:pt x="1616875" y="946264"/>
                      <a:pt x="1594804" y="946264"/>
                    </a:cubicBezTo>
                    <a:lnTo>
                      <a:pt x="83218" y="946264"/>
                    </a:lnTo>
                    <a:cubicBezTo>
                      <a:pt x="61147" y="946264"/>
                      <a:pt x="39980" y="937497"/>
                      <a:pt x="24374" y="921890"/>
                    </a:cubicBezTo>
                    <a:cubicBezTo>
                      <a:pt x="8768" y="906284"/>
                      <a:pt x="0" y="885117"/>
                      <a:pt x="0" y="863046"/>
                    </a:cubicBezTo>
                    <a:lnTo>
                      <a:pt x="0" y="83218"/>
                    </a:lnTo>
                    <a:cubicBezTo>
                      <a:pt x="0" y="61147"/>
                      <a:pt x="8768" y="39980"/>
                      <a:pt x="24374" y="24374"/>
                    </a:cubicBezTo>
                    <a:cubicBezTo>
                      <a:pt x="39980" y="8768"/>
                      <a:pt x="61147" y="0"/>
                      <a:pt x="83218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133350"/>
                <a:ext cx="1678022" cy="1079614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366739" y="1162990"/>
              <a:ext cx="7216057" cy="20711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Светлинна </a:t>
              </a:r>
            </a:p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фаза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659344" y="16823"/>
            <a:ext cx="3125019" cy="2611995"/>
          </a:xfrm>
          <a:custGeom>
            <a:avLst/>
            <a:gdLst/>
            <a:ahLst/>
            <a:cxnLst/>
            <a:rect r="r" b="b" t="t" l="l"/>
            <a:pathLst>
              <a:path h="2611995" w="3125019">
                <a:moveTo>
                  <a:pt x="0" y="0"/>
                </a:moveTo>
                <a:lnTo>
                  <a:pt x="3125019" y="0"/>
                </a:lnTo>
                <a:lnTo>
                  <a:pt x="3125019" y="2611995"/>
                </a:lnTo>
                <a:lnTo>
                  <a:pt x="0" y="26119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5815967" y="-455983"/>
            <a:ext cx="3291268" cy="3437356"/>
          </a:xfrm>
          <a:custGeom>
            <a:avLst/>
            <a:gdLst/>
            <a:ahLst/>
            <a:cxnLst/>
            <a:rect r="r" b="b" t="t" l="l"/>
            <a:pathLst>
              <a:path h="3437356" w="3291268">
                <a:moveTo>
                  <a:pt x="0" y="0"/>
                </a:moveTo>
                <a:lnTo>
                  <a:pt x="3291269" y="0"/>
                </a:lnTo>
                <a:lnTo>
                  <a:pt x="3291269" y="3437356"/>
                </a:lnTo>
                <a:lnTo>
                  <a:pt x="0" y="34373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3286916" y="7130554"/>
            <a:ext cx="6032941" cy="2236341"/>
          </a:xfrm>
          <a:custGeom>
            <a:avLst/>
            <a:gdLst/>
            <a:ahLst/>
            <a:cxnLst/>
            <a:rect r="r" b="b" t="t" l="l"/>
            <a:pathLst>
              <a:path h="2236341" w="6032941">
                <a:moveTo>
                  <a:pt x="0" y="0"/>
                </a:moveTo>
                <a:lnTo>
                  <a:pt x="6032941" y="0"/>
                </a:lnTo>
                <a:lnTo>
                  <a:pt x="6032941" y="2236341"/>
                </a:lnTo>
                <a:lnTo>
                  <a:pt x="0" y="22363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6245133" y="8626029"/>
            <a:ext cx="2593062" cy="2597933"/>
          </a:xfrm>
          <a:custGeom>
            <a:avLst/>
            <a:gdLst/>
            <a:ahLst/>
            <a:cxnLst/>
            <a:rect r="r" b="b" t="t" l="l"/>
            <a:pathLst>
              <a:path h="2597933" w="2593062">
                <a:moveTo>
                  <a:pt x="0" y="0"/>
                </a:moveTo>
                <a:lnTo>
                  <a:pt x="2593062" y="0"/>
                </a:lnTo>
                <a:lnTo>
                  <a:pt x="2593062" y="2597933"/>
                </a:lnTo>
                <a:lnTo>
                  <a:pt x="0" y="25979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718134" y="399639"/>
            <a:ext cx="12811706" cy="2306572"/>
            <a:chOff x="0" y="0"/>
            <a:chExt cx="17082274" cy="3075429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7082274" cy="3075429"/>
              <a:chOff x="0" y="0"/>
              <a:chExt cx="3374276" cy="607492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374277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3374277">
                    <a:moveTo>
                      <a:pt x="30819" y="0"/>
                    </a:moveTo>
                    <a:lnTo>
                      <a:pt x="3343458" y="0"/>
                    </a:lnTo>
                    <a:cubicBezTo>
                      <a:pt x="3351631" y="0"/>
                      <a:pt x="3359471" y="3247"/>
                      <a:pt x="3365250" y="9027"/>
                    </a:cubicBezTo>
                    <a:cubicBezTo>
                      <a:pt x="3371030" y="14806"/>
                      <a:pt x="3374277" y="22645"/>
                      <a:pt x="3374277" y="30819"/>
                    </a:cubicBezTo>
                    <a:lnTo>
                      <a:pt x="3374277" y="576674"/>
                    </a:lnTo>
                    <a:cubicBezTo>
                      <a:pt x="3374277" y="593694"/>
                      <a:pt x="3360479" y="607492"/>
                      <a:pt x="3343458" y="607492"/>
                    </a:cubicBezTo>
                    <a:lnTo>
                      <a:pt x="30819" y="607492"/>
                    </a:lnTo>
                    <a:cubicBezTo>
                      <a:pt x="13798" y="607492"/>
                      <a:pt x="0" y="593694"/>
                      <a:pt x="0" y="576674"/>
                    </a:cubicBezTo>
                    <a:lnTo>
                      <a:pt x="0" y="30819"/>
                    </a:lnTo>
                    <a:cubicBezTo>
                      <a:pt x="0" y="13798"/>
                      <a:pt x="13798" y="0"/>
                      <a:pt x="3081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76200"/>
                <a:ext cx="3374276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62151" y="192869"/>
              <a:ext cx="15357972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Светлинна фаза на фотосинтезата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5470216">
            <a:off x="8704777" y="2789980"/>
            <a:ext cx="878446" cy="918855"/>
            <a:chOff x="0" y="0"/>
            <a:chExt cx="777055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4523550">
            <a:off x="14084092" y="2882357"/>
            <a:ext cx="878446" cy="918855"/>
            <a:chOff x="0" y="0"/>
            <a:chExt cx="777055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6300328">
            <a:off x="3329970" y="2789980"/>
            <a:ext cx="878446" cy="918855"/>
            <a:chOff x="0" y="0"/>
            <a:chExt cx="777055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48713" y="4298218"/>
            <a:ext cx="4361275" cy="2546445"/>
            <a:chOff x="0" y="0"/>
            <a:chExt cx="5815034" cy="3395260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5815034" cy="3395260"/>
              <a:chOff x="0" y="0"/>
              <a:chExt cx="1585091" cy="925497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1585091" cy="925497"/>
              </a:xfrm>
              <a:custGeom>
                <a:avLst/>
                <a:gdLst/>
                <a:ahLst/>
                <a:cxnLst/>
                <a:rect r="r" b="b" t="t" l="l"/>
                <a:pathLst>
                  <a:path h="925497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834964"/>
                    </a:lnTo>
                    <a:cubicBezTo>
                      <a:pt x="1585091" y="858975"/>
                      <a:pt x="1575552" y="882002"/>
                      <a:pt x="1558574" y="898980"/>
                    </a:cubicBezTo>
                    <a:cubicBezTo>
                      <a:pt x="1541596" y="915959"/>
                      <a:pt x="1518569" y="925497"/>
                      <a:pt x="1494558" y="925497"/>
                    </a:cubicBezTo>
                    <a:lnTo>
                      <a:pt x="90533" y="925497"/>
                    </a:lnTo>
                    <a:cubicBezTo>
                      <a:pt x="40533" y="925497"/>
                      <a:pt x="0" y="884964"/>
                      <a:pt x="0" y="834964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133350"/>
                <a:ext cx="1585091" cy="105884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325987" y="1131307"/>
              <a:ext cx="5175912" cy="2089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тилакоидните мембрани в хлоропластите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489564" y="3692626"/>
            <a:ext cx="3479573" cy="1211184"/>
            <a:chOff x="0" y="0"/>
            <a:chExt cx="4639431" cy="1614912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4639431" cy="1614912"/>
              <a:chOff x="0" y="0"/>
              <a:chExt cx="1312689" cy="456926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1312689" cy="456926"/>
              </a:xfrm>
              <a:custGeom>
                <a:avLst/>
                <a:gdLst/>
                <a:ahLst/>
                <a:cxnLst/>
                <a:rect r="r" b="b" t="t" l="l"/>
                <a:pathLst>
                  <a:path h="456926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343453"/>
                    </a:lnTo>
                    <a:cubicBezTo>
                      <a:pt x="1312689" y="373548"/>
                      <a:pt x="1300734" y="402410"/>
                      <a:pt x="1279453" y="423691"/>
                    </a:cubicBezTo>
                    <a:cubicBezTo>
                      <a:pt x="1258173" y="444971"/>
                      <a:pt x="1229311" y="456926"/>
                      <a:pt x="1199216" y="456926"/>
                    </a:cubicBezTo>
                    <a:lnTo>
                      <a:pt x="113473" y="456926"/>
                    </a:lnTo>
                    <a:cubicBezTo>
                      <a:pt x="50804" y="456926"/>
                      <a:pt x="0" y="406122"/>
                      <a:pt x="0" y="343453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123825"/>
                <a:ext cx="1312689" cy="580751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509806" y="89906"/>
              <a:ext cx="3673188" cy="13779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Място на протичане</a:t>
              </a:r>
            </a:p>
          </p:txBody>
        </p:sp>
      </p:grpSp>
      <p:sp>
        <p:nvSpPr>
          <p:cNvPr name="Freeform 32" id="32"/>
          <p:cNvSpPr/>
          <p:nvPr/>
        </p:nvSpPr>
        <p:spPr>
          <a:xfrm flipH="false" flipV="false" rot="1920336">
            <a:off x="3943801" y="5701320"/>
            <a:ext cx="5148473" cy="3848483"/>
          </a:xfrm>
          <a:custGeom>
            <a:avLst/>
            <a:gdLst/>
            <a:ahLst/>
            <a:cxnLst/>
            <a:rect r="r" b="b" t="t" l="l"/>
            <a:pathLst>
              <a:path h="3848483" w="5148473">
                <a:moveTo>
                  <a:pt x="0" y="0"/>
                </a:moveTo>
                <a:lnTo>
                  <a:pt x="5148472" y="0"/>
                </a:lnTo>
                <a:lnTo>
                  <a:pt x="5148472" y="3848483"/>
                </a:lnTo>
                <a:lnTo>
                  <a:pt x="0" y="384848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33" id="33"/>
          <p:cNvGrpSpPr/>
          <p:nvPr/>
        </p:nvGrpSpPr>
        <p:grpSpPr>
          <a:xfrm rot="0">
            <a:off x="6963362" y="4903811"/>
            <a:ext cx="4361275" cy="1470121"/>
            <a:chOff x="0" y="0"/>
            <a:chExt cx="5815034" cy="1960161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5815034" cy="1960161"/>
              <a:chOff x="0" y="0"/>
              <a:chExt cx="1585091" cy="534310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1585091" cy="534310"/>
              </a:xfrm>
              <a:custGeom>
                <a:avLst/>
                <a:gdLst/>
                <a:ahLst/>
                <a:cxnLst/>
                <a:rect r="r" b="b" t="t" l="l"/>
                <a:pathLst>
                  <a:path h="534310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443778"/>
                    </a:lnTo>
                    <a:cubicBezTo>
                      <a:pt x="1585091" y="467788"/>
                      <a:pt x="1575552" y="490816"/>
                      <a:pt x="1558574" y="507794"/>
                    </a:cubicBezTo>
                    <a:cubicBezTo>
                      <a:pt x="1541596" y="524772"/>
                      <a:pt x="1518569" y="534310"/>
                      <a:pt x="1494558" y="534310"/>
                    </a:cubicBezTo>
                    <a:lnTo>
                      <a:pt x="90533" y="534310"/>
                    </a:lnTo>
                    <a:cubicBezTo>
                      <a:pt x="66522" y="534310"/>
                      <a:pt x="43495" y="524772"/>
                      <a:pt x="26516" y="507794"/>
                    </a:cubicBezTo>
                    <a:cubicBezTo>
                      <a:pt x="9538" y="490816"/>
                      <a:pt x="0" y="467788"/>
                      <a:pt x="0" y="443778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133350"/>
                <a:ext cx="1585091" cy="66766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199807" y="1026532"/>
              <a:ext cx="5468788" cy="6445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99"/>
                </a:lnSpc>
              </a:pPr>
              <a:r>
                <a:rPr lang="en-US" sz="29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слънчева светлина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2898025" y="4498244"/>
            <a:ext cx="4361275" cy="4251420"/>
            <a:chOff x="0" y="0"/>
            <a:chExt cx="5815034" cy="5668560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5815034" cy="5668560"/>
              <a:chOff x="0" y="0"/>
              <a:chExt cx="1585091" cy="1545164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1585091" cy="1545164"/>
              </a:xfrm>
              <a:custGeom>
                <a:avLst/>
                <a:gdLst/>
                <a:ahLst/>
                <a:cxnLst/>
                <a:rect r="r" b="b" t="t" l="l"/>
                <a:pathLst>
                  <a:path h="1545164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1454632"/>
                    </a:lnTo>
                    <a:cubicBezTo>
                      <a:pt x="1585091" y="1478642"/>
                      <a:pt x="1575552" y="1501670"/>
                      <a:pt x="1558574" y="1518648"/>
                    </a:cubicBezTo>
                    <a:cubicBezTo>
                      <a:pt x="1541596" y="1535626"/>
                      <a:pt x="1518569" y="1545164"/>
                      <a:pt x="1494558" y="1545164"/>
                    </a:cubicBezTo>
                    <a:lnTo>
                      <a:pt x="90533" y="1545164"/>
                    </a:lnTo>
                    <a:cubicBezTo>
                      <a:pt x="66522" y="1545164"/>
                      <a:pt x="43495" y="1535626"/>
                      <a:pt x="26516" y="1518648"/>
                    </a:cubicBezTo>
                    <a:cubicBezTo>
                      <a:pt x="9538" y="1501670"/>
                      <a:pt x="0" y="1478642"/>
                      <a:pt x="0" y="1454632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133350"/>
                <a:ext cx="1585091" cy="167851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173123" y="1442457"/>
              <a:ext cx="5468788" cy="35115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 време на светлинната фаза слънчевата светлина се трансформира в химична енергия.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7384200" y="3692626"/>
            <a:ext cx="3479573" cy="1916035"/>
            <a:chOff x="0" y="0"/>
            <a:chExt cx="4639431" cy="2554713"/>
          </a:xfrm>
        </p:grpSpPr>
        <p:grpSp>
          <p:nvGrpSpPr>
            <p:cNvPr name="Group 44" id="44"/>
            <p:cNvGrpSpPr/>
            <p:nvPr/>
          </p:nvGrpSpPr>
          <p:grpSpPr>
            <a:xfrm rot="0">
              <a:off x="0" y="0"/>
              <a:ext cx="4639431" cy="2554713"/>
              <a:chOff x="0" y="0"/>
              <a:chExt cx="1312689" cy="722835"/>
            </a:xfrm>
          </p:grpSpPr>
          <p:sp>
            <p:nvSpPr>
              <p:cNvPr name="Freeform 45" id="45"/>
              <p:cNvSpPr/>
              <p:nvPr/>
            </p:nvSpPr>
            <p:spPr>
              <a:xfrm flipH="false" flipV="false" rot="0">
                <a:off x="0" y="0"/>
                <a:ext cx="1312689" cy="722835"/>
              </a:xfrm>
              <a:custGeom>
                <a:avLst/>
                <a:gdLst/>
                <a:ahLst/>
                <a:cxnLst/>
                <a:rect r="r" b="b" t="t" l="l"/>
                <a:pathLst>
                  <a:path h="722835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609362"/>
                    </a:lnTo>
                    <a:cubicBezTo>
                      <a:pt x="1312689" y="639457"/>
                      <a:pt x="1300734" y="668319"/>
                      <a:pt x="1279453" y="689600"/>
                    </a:cubicBezTo>
                    <a:cubicBezTo>
                      <a:pt x="1258173" y="710880"/>
                      <a:pt x="1229311" y="722835"/>
                      <a:pt x="1199216" y="722835"/>
                    </a:cubicBezTo>
                    <a:lnTo>
                      <a:pt x="113473" y="722835"/>
                    </a:lnTo>
                    <a:cubicBezTo>
                      <a:pt x="50804" y="722835"/>
                      <a:pt x="0" y="672031"/>
                      <a:pt x="0" y="609362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6" id="46"/>
              <p:cNvSpPr txBox="true"/>
              <p:nvPr/>
            </p:nvSpPr>
            <p:spPr>
              <a:xfrm>
                <a:off x="0" y="-123825"/>
                <a:ext cx="1312689" cy="846660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7" id="47"/>
            <p:cNvSpPr txBox="true"/>
            <p:nvPr/>
          </p:nvSpPr>
          <p:spPr>
            <a:xfrm rot="0">
              <a:off x="184075" y="559807"/>
              <a:ext cx="4271282" cy="1377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Източник на енергия</a:t>
              </a: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13318862" y="3692626"/>
            <a:ext cx="3479573" cy="1211184"/>
            <a:chOff x="0" y="0"/>
            <a:chExt cx="4639431" cy="1614913"/>
          </a:xfrm>
        </p:grpSpPr>
        <p:grpSp>
          <p:nvGrpSpPr>
            <p:cNvPr name="Group 49" id="49"/>
            <p:cNvGrpSpPr/>
            <p:nvPr/>
          </p:nvGrpSpPr>
          <p:grpSpPr>
            <a:xfrm rot="0">
              <a:off x="0" y="0"/>
              <a:ext cx="4639431" cy="1614913"/>
              <a:chOff x="0" y="0"/>
              <a:chExt cx="1312689" cy="456926"/>
            </a:xfrm>
          </p:grpSpPr>
          <p:sp>
            <p:nvSpPr>
              <p:cNvPr name="Freeform 50" id="50"/>
              <p:cNvSpPr/>
              <p:nvPr/>
            </p:nvSpPr>
            <p:spPr>
              <a:xfrm flipH="false" flipV="false" rot="0">
                <a:off x="0" y="0"/>
                <a:ext cx="1312689" cy="456926"/>
              </a:xfrm>
              <a:custGeom>
                <a:avLst/>
                <a:gdLst/>
                <a:ahLst/>
                <a:cxnLst/>
                <a:rect r="r" b="b" t="t" l="l"/>
                <a:pathLst>
                  <a:path h="456926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343453"/>
                    </a:lnTo>
                    <a:cubicBezTo>
                      <a:pt x="1312689" y="373548"/>
                      <a:pt x="1300734" y="402410"/>
                      <a:pt x="1279453" y="423691"/>
                    </a:cubicBezTo>
                    <a:cubicBezTo>
                      <a:pt x="1258173" y="444971"/>
                      <a:pt x="1229311" y="456926"/>
                      <a:pt x="1199216" y="456926"/>
                    </a:cubicBezTo>
                    <a:lnTo>
                      <a:pt x="113473" y="456926"/>
                    </a:lnTo>
                    <a:cubicBezTo>
                      <a:pt x="83378" y="456926"/>
                      <a:pt x="54516" y="444971"/>
                      <a:pt x="33235" y="423691"/>
                    </a:cubicBezTo>
                    <a:cubicBezTo>
                      <a:pt x="11955" y="402410"/>
                      <a:pt x="0" y="373548"/>
                      <a:pt x="0" y="343453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1" id="51"/>
              <p:cNvSpPr txBox="true"/>
              <p:nvPr/>
            </p:nvSpPr>
            <p:spPr>
              <a:xfrm>
                <a:off x="0" y="-123825"/>
                <a:ext cx="1312689" cy="580751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2" id="52"/>
            <p:cNvSpPr txBox="true"/>
            <p:nvPr/>
          </p:nvSpPr>
          <p:spPr>
            <a:xfrm rot="0">
              <a:off x="119340" y="89906"/>
              <a:ext cx="4333846" cy="1377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Основни характеристики</a:t>
              </a:r>
            </a:p>
          </p:txBody>
        </p:sp>
      </p:grpSp>
      <p:sp>
        <p:nvSpPr>
          <p:cNvPr name="Freeform 53" id="53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54" id="54"/>
          <p:cNvSpPr/>
          <p:nvPr/>
        </p:nvSpPr>
        <p:spPr>
          <a:xfrm flipH="false" flipV="false" rot="0">
            <a:off x="1693763" y="8844306"/>
            <a:ext cx="1163401" cy="978683"/>
          </a:xfrm>
          <a:custGeom>
            <a:avLst/>
            <a:gdLst/>
            <a:ahLst/>
            <a:cxnLst/>
            <a:rect r="r" b="b" t="t" l="l"/>
            <a:pathLst>
              <a:path h="978683" w="1163401">
                <a:moveTo>
                  <a:pt x="0" y="0"/>
                </a:moveTo>
                <a:lnTo>
                  <a:pt x="1163401" y="0"/>
                </a:lnTo>
                <a:lnTo>
                  <a:pt x="1163401" y="978683"/>
                </a:lnTo>
                <a:lnTo>
                  <a:pt x="0" y="97868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5" id="55"/>
          <p:cNvSpPr/>
          <p:nvPr/>
        </p:nvSpPr>
        <p:spPr>
          <a:xfrm flipH="false" flipV="false" rot="0">
            <a:off x="2549522" y="6957633"/>
            <a:ext cx="2160624" cy="1561051"/>
          </a:xfrm>
          <a:custGeom>
            <a:avLst/>
            <a:gdLst/>
            <a:ahLst/>
            <a:cxnLst/>
            <a:rect r="r" b="b" t="t" l="l"/>
            <a:pathLst>
              <a:path h="1561051" w="2160624">
                <a:moveTo>
                  <a:pt x="0" y="0"/>
                </a:moveTo>
                <a:lnTo>
                  <a:pt x="2160624" y="0"/>
                </a:lnTo>
                <a:lnTo>
                  <a:pt x="2160624" y="1561050"/>
                </a:lnTo>
                <a:lnTo>
                  <a:pt x="0" y="15610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56" id="56"/>
          <p:cNvSpPr/>
          <p:nvPr/>
        </p:nvSpPr>
        <p:spPr>
          <a:xfrm flipV="true">
            <a:off x="2883379" y="8568440"/>
            <a:ext cx="923199" cy="68986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57" id="57"/>
          <p:cNvSpPr/>
          <p:nvPr/>
        </p:nvSpPr>
        <p:spPr>
          <a:xfrm flipV="true">
            <a:off x="3730384" y="7364532"/>
            <a:ext cx="7523285" cy="373626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Freeform 58" id="58"/>
          <p:cNvSpPr/>
          <p:nvPr/>
        </p:nvSpPr>
        <p:spPr>
          <a:xfrm flipH="false" flipV="false" rot="0">
            <a:off x="10170432" y="7364532"/>
            <a:ext cx="2166475" cy="1768385"/>
          </a:xfrm>
          <a:custGeom>
            <a:avLst/>
            <a:gdLst/>
            <a:ahLst/>
            <a:cxnLst/>
            <a:rect r="r" b="b" t="t" l="l"/>
            <a:pathLst>
              <a:path h="1768385" w="2166475">
                <a:moveTo>
                  <a:pt x="0" y="0"/>
                </a:moveTo>
                <a:lnTo>
                  <a:pt x="2166475" y="0"/>
                </a:lnTo>
                <a:lnTo>
                  <a:pt x="2166475" y="1768385"/>
                </a:lnTo>
                <a:lnTo>
                  <a:pt x="0" y="176838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9" id="59"/>
          <p:cNvSpPr/>
          <p:nvPr/>
        </p:nvSpPr>
        <p:spPr>
          <a:xfrm flipH="false" flipV="false" rot="0">
            <a:off x="7153349" y="8126943"/>
            <a:ext cx="1528103" cy="979896"/>
          </a:xfrm>
          <a:custGeom>
            <a:avLst/>
            <a:gdLst/>
            <a:ahLst/>
            <a:cxnLst/>
            <a:rect r="r" b="b" t="t" l="l"/>
            <a:pathLst>
              <a:path h="979896" w="1528103">
                <a:moveTo>
                  <a:pt x="0" y="0"/>
                </a:moveTo>
                <a:lnTo>
                  <a:pt x="1528102" y="0"/>
                </a:lnTo>
                <a:lnTo>
                  <a:pt x="1528102" y="979896"/>
                </a:lnTo>
                <a:lnTo>
                  <a:pt x="0" y="979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0" id="60"/>
          <p:cNvSpPr/>
          <p:nvPr/>
        </p:nvSpPr>
        <p:spPr>
          <a:xfrm flipH="false" flipV="false" rot="0">
            <a:off x="4969138" y="8518683"/>
            <a:ext cx="1528103" cy="979896"/>
          </a:xfrm>
          <a:custGeom>
            <a:avLst/>
            <a:gdLst/>
            <a:ahLst/>
            <a:cxnLst/>
            <a:rect r="r" b="b" t="t" l="l"/>
            <a:pathLst>
              <a:path h="979896" w="1528103">
                <a:moveTo>
                  <a:pt x="0" y="0"/>
                </a:moveTo>
                <a:lnTo>
                  <a:pt x="1528102" y="0"/>
                </a:lnTo>
                <a:lnTo>
                  <a:pt x="1528102" y="979896"/>
                </a:lnTo>
                <a:lnTo>
                  <a:pt x="0" y="979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1" id="61"/>
          <p:cNvSpPr/>
          <p:nvPr/>
        </p:nvSpPr>
        <p:spPr>
          <a:xfrm>
            <a:off x="3629834" y="7738158"/>
            <a:ext cx="1538212" cy="878733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62" id="62"/>
          <p:cNvSpPr/>
          <p:nvPr/>
        </p:nvSpPr>
        <p:spPr>
          <a:xfrm>
            <a:off x="3726729" y="7779547"/>
            <a:ext cx="3517904" cy="638209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63" id="63"/>
          <p:cNvSpPr txBox="true"/>
          <p:nvPr/>
        </p:nvSpPr>
        <p:spPr>
          <a:xfrm rot="0">
            <a:off x="7654922" y="8490108"/>
            <a:ext cx="518319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АТФ</a:t>
            </a:r>
          </a:p>
        </p:txBody>
      </p:sp>
      <p:sp>
        <p:nvSpPr>
          <p:cNvPr name="TextBox 64" id="64"/>
          <p:cNvSpPr txBox="true"/>
          <p:nvPr/>
        </p:nvSpPr>
        <p:spPr>
          <a:xfrm rot="0">
            <a:off x="5269507" y="8927451"/>
            <a:ext cx="927365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НАДФН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904124" y="7269961"/>
            <a:ext cx="1645398" cy="68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Тилакоидни мембрани</a:t>
            </a:r>
          </a:p>
        </p:txBody>
      </p:sp>
      <p:sp>
        <p:nvSpPr>
          <p:cNvPr name="TextBox 66" id="66"/>
          <p:cNvSpPr txBox="true"/>
          <p:nvPr/>
        </p:nvSpPr>
        <p:spPr>
          <a:xfrm rot="0">
            <a:off x="10863773" y="7407958"/>
            <a:ext cx="1645398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Кислород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565906" y="-23768"/>
            <a:ext cx="3461237" cy="2893017"/>
          </a:xfrm>
          <a:custGeom>
            <a:avLst/>
            <a:gdLst/>
            <a:ahLst/>
            <a:cxnLst/>
            <a:rect r="r" b="b" t="t" l="l"/>
            <a:pathLst>
              <a:path h="2893017" w="3461237">
                <a:moveTo>
                  <a:pt x="0" y="0"/>
                </a:moveTo>
                <a:lnTo>
                  <a:pt x="3461237" y="0"/>
                </a:lnTo>
                <a:lnTo>
                  <a:pt x="3461237" y="2893018"/>
                </a:lnTo>
                <a:lnTo>
                  <a:pt x="0" y="28930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307444" y="-381146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1"/>
                </a:lnTo>
                <a:lnTo>
                  <a:pt x="0" y="224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3906951">
            <a:off x="-3268196" y="7078735"/>
            <a:ext cx="7345189" cy="2722776"/>
          </a:xfrm>
          <a:custGeom>
            <a:avLst/>
            <a:gdLst/>
            <a:ahLst/>
            <a:cxnLst/>
            <a:rect r="r" b="b" t="t" l="l"/>
            <a:pathLst>
              <a:path h="2722776" w="7345189">
                <a:moveTo>
                  <a:pt x="0" y="0"/>
                </a:moveTo>
                <a:lnTo>
                  <a:pt x="7345189" y="0"/>
                </a:lnTo>
                <a:lnTo>
                  <a:pt x="7345189" y="2722777"/>
                </a:lnTo>
                <a:lnTo>
                  <a:pt x="0" y="2722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067884">
            <a:off x="16151443" y="8589629"/>
            <a:ext cx="2951964" cy="2957509"/>
          </a:xfrm>
          <a:custGeom>
            <a:avLst/>
            <a:gdLst/>
            <a:ahLst/>
            <a:cxnLst/>
            <a:rect r="r" b="b" t="t" l="l"/>
            <a:pathLst>
              <a:path h="2957509" w="2951964">
                <a:moveTo>
                  <a:pt x="0" y="0"/>
                </a:moveTo>
                <a:lnTo>
                  <a:pt x="2951964" y="0"/>
                </a:lnTo>
                <a:lnTo>
                  <a:pt x="2951964" y="2957509"/>
                </a:lnTo>
                <a:lnTo>
                  <a:pt x="0" y="29575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28700" y="1820200"/>
            <a:ext cx="7865480" cy="7934459"/>
            <a:chOff x="0" y="0"/>
            <a:chExt cx="2858682" cy="28837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58682" cy="2883752"/>
            </a:xfrm>
            <a:custGeom>
              <a:avLst/>
              <a:gdLst/>
              <a:ahLst/>
              <a:cxnLst/>
              <a:rect r="r" b="b" t="t" l="l"/>
              <a:pathLst>
                <a:path h="2883752" w="2858682">
                  <a:moveTo>
                    <a:pt x="50199" y="0"/>
                  </a:moveTo>
                  <a:lnTo>
                    <a:pt x="2808483" y="0"/>
                  </a:lnTo>
                  <a:cubicBezTo>
                    <a:pt x="2836207" y="0"/>
                    <a:pt x="2858682" y="22475"/>
                    <a:pt x="2858682" y="50199"/>
                  </a:cubicBezTo>
                  <a:lnTo>
                    <a:pt x="2858682" y="2833553"/>
                  </a:lnTo>
                  <a:cubicBezTo>
                    <a:pt x="2858682" y="2861277"/>
                    <a:pt x="2836207" y="2883752"/>
                    <a:pt x="2808483" y="2883752"/>
                  </a:cubicBezTo>
                  <a:lnTo>
                    <a:pt x="50199" y="2883752"/>
                  </a:lnTo>
                  <a:cubicBezTo>
                    <a:pt x="22475" y="2883752"/>
                    <a:pt x="0" y="2861277"/>
                    <a:pt x="0" y="2833553"/>
                  </a:cubicBezTo>
                  <a:lnTo>
                    <a:pt x="0" y="50199"/>
                  </a:lnTo>
                  <a:cubicBezTo>
                    <a:pt x="0" y="22475"/>
                    <a:pt x="22475" y="0"/>
                    <a:pt x="50199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2858682" cy="30171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634385" y="630507"/>
            <a:ext cx="6654109" cy="1579287"/>
            <a:chOff x="0" y="0"/>
            <a:chExt cx="8872146" cy="2105717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8872146" cy="2105717"/>
              <a:chOff x="0" y="0"/>
              <a:chExt cx="2510301" cy="59579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2510301" cy="595795"/>
              </a:xfrm>
              <a:custGeom>
                <a:avLst/>
                <a:gdLst/>
                <a:ahLst/>
                <a:cxnLst/>
                <a:rect r="r" b="b" t="t" l="l"/>
                <a:pathLst>
                  <a:path h="595795" w="2510301">
                    <a:moveTo>
                      <a:pt x="59337" y="0"/>
                    </a:moveTo>
                    <a:lnTo>
                      <a:pt x="2450963" y="0"/>
                    </a:lnTo>
                    <a:cubicBezTo>
                      <a:pt x="2483735" y="0"/>
                      <a:pt x="2510301" y="26566"/>
                      <a:pt x="2510301" y="59337"/>
                    </a:cubicBezTo>
                    <a:lnTo>
                      <a:pt x="2510301" y="536458"/>
                    </a:lnTo>
                    <a:cubicBezTo>
                      <a:pt x="2510301" y="569229"/>
                      <a:pt x="2483735" y="595795"/>
                      <a:pt x="2450963" y="595795"/>
                    </a:cubicBezTo>
                    <a:lnTo>
                      <a:pt x="59337" y="595795"/>
                    </a:lnTo>
                    <a:cubicBezTo>
                      <a:pt x="26566" y="595795"/>
                      <a:pt x="0" y="569229"/>
                      <a:pt x="0" y="536458"/>
                    </a:cubicBezTo>
                    <a:lnTo>
                      <a:pt x="0" y="59337"/>
                    </a:lnTo>
                    <a:cubicBezTo>
                      <a:pt x="0" y="26566"/>
                      <a:pt x="26566" y="0"/>
                      <a:pt x="59337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123825"/>
                <a:ext cx="2510301" cy="719620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389065" y="481385"/>
              <a:ext cx="8094016" cy="1000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00"/>
                </a:lnSpc>
              </a:pPr>
              <a:r>
                <a:rPr lang="en-US" sz="4500">
                  <a:solidFill>
                    <a:srgbClr val="000000"/>
                  </a:solidFill>
                  <a:latin typeface="Gilam"/>
                  <a:ea typeface="Gilam"/>
                  <a:cs typeface="Gilam"/>
                  <a:sym typeface="Gilam"/>
                </a:rPr>
                <a:t>Фотосистеми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2005413" y="9309628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9"/>
                </a:lnTo>
                <a:lnTo>
                  <a:pt x="0" y="99271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62868" y="2305577"/>
            <a:ext cx="7397145" cy="7305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Фотосистема е комплекс от структурно и функционално свързани белтъчини, осъществяващи заедно началния етап на фотосинтезата, чрез няколко фотохимични реакции: абсорбция на светлина и трансфер на енергия и електрони. Фотосистемите се намират в тилакоидните мембрани при растения, водорасли и цианобактерии (при растенията и водораслите тилакоидите са намират в хлоропластите, а при фотосинтезиращите бактерии - в клетъчната мембрана.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9406140" y="2209794"/>
            <a:ext cx="8104784" cy="6420938"/>
            <a:chOff x="0" y="0"/>
            <a:chExt cx="10806379" cy="8561251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95889" y="0"/>
              <a:ext cx="10710490" cy="8561251"/>
            </a:xfrm>
            <a:custGeom>
              <a:avLst/>
              <a:gdLst/>
              <a:ahLst/>
              <a:cxnLst/>
              <a:rect r="r" b="b" t="t" l="l"/>
              <a:pathLst>
                <a:path h="8561251" w="10710490">
                  <a:moveTo>
                    <a:pt x="0" y="0"/>
                  </a:moveTo>
                  <a:lnTo>
                    <a:pt x="10710490" y="0"/>
                  </a:lnTo>
                  <a:lnTo>
                    <a:pt x="10710490" y="8561251"/>
                  </a:lnTo>
                  <a:lnTo>
                    <a:pt x="0" y="85612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20" id="20"/>
            <p:cNvGrpSpPr/>
            <p:nvPr/>
          </p:nvGrpSpPr>
          <p:grpSpPr>
            <a:xfrm rot="0">
              <a:off x="0" y="1189797"/>
              <a:ext cx="1976296" cy="667388"/>
              <a:chOff x="0" y="0"/>
              <a:chExt cx="390379" cy="131830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390379" cy="131830"/>
              </a:xfrm>
              <a:custGeom>
                <a:avLst/>
                <a:gdLst/>
                <a:ahLst/>
                <a:cxnLst/>
                <a:rect r="r" b="b" t="t" l="l"/>
                <a:pathLst>
                  <a:path h="131830" w="390379">
                    <a:moveTo>
                      <a:pt x="65915" y="0"/>
                    </a:moveTo>
                    <a:lnTo>
                      <a:pt x="324465" y="0"/>
                    </a:lnTo>
                    <a:cubicBezTo>
                      <a:pt x="360868" y="0"/>
                      <a:pt x="390379" y="29511"/>
                      <a:pt x="390379" y="65915"/>
                    </a:cubicBezTo>
                    <a:lnTo>
                      <a:pt x="390379" y="65915"/>
                    </a:lnTo>
                    <a:cubicBezTo>
                      <a:pt x="390379" y="83397"/>
                      <a:pt x="383435" y="100162"/>
                      <a:pt x="371073" y="112524"/>
                    </a:cubicBezTo>
                    <a:cubicBezTo>
                      <a:pt x="358712" y="124885"/>
                      <a:pt x="341946" y="131830"/>
                      <a:pt x="324465" y="131830"/>
                    </a:cubicBezTo>
                    <a:lnTo>
                      <a:pt x="65915" y="131830"/>
                    </a:lnTo>
                    <a:cubicBezTo>
                      <a:pt x="48433" y="131830"/>
                      <a:pt x="31667" y="124885"/>
                      <a:pt x="19306" y="112524"/>
                    </a:cubicBezTo>
                    <a:cubicBezTo>
                      <a:pt x="6945" y="100162"/>
                      <a:pt x="0" y="83397"/>
                      <a:pt x="0" y="65915"/>
                    </a:cubicBezTo>
                    <a:lnTo>
                      <a:pt x="0" y="65915"/>
                    </a:lnTo>
                    <a:cubicBezTo>
                      <a:pt x="0" y="48433"/>
                      <a:pt x="6945" y="31667"/>
                      <a:pt x="19306" y="19306"/>
                    </a:cubicBezTo>
                    <a:cubicBezTo>
                      <a:pt x="31667" y="6945"/>
                      <a:pt x="48433" y="0"/>
                      <a:pt x="6591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38100"/>
                <a:ext cx="390379" cy="1699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0">
              <a:off x="41733" y="6294591"/>
              <a:ext cx="1976296" cy="667388"/>
              <a:chOff x="0" y="0"/>
              <a:chExt cx="390379" cy="131830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0379" cy="131830"/>
              </a:xfrm>
              <a:custGeom>
                <a:avLst/>
                <a:gdLst/>
                <a:ahLst/>
                <a:cxnLst/>
                <a:rect r="r" b="b" t="t" l="l"/>
                <a:pathLst>
                  <a:path h="131830" w="390379">
                    <a:moveTo>
                      <a:pt x="65915" y="0"/>
                    </a:moveTo>
                    <a:lnTo>
                      <a:pt x="324465" y="0"/>
                    </a:lnTo>
                    <a:cubicBezTo>
                      <a:pt x="360868" y="0"/>
                      <a:pt x="390379" y="29511"/>
                      <a:pt x="390379" y="65915"/>
                    </a:cubicBezTo>
                    <a:lnTo>
                      <a:pt x="390379" y="65915"/>
                    </a:lnTo>
                    <a:cubicBezTo>
                      <a:pt x="390379" y="83397"/>
                      <a:pt x="383435" y="100162"/>
                      <a:pt x="371073" y="112524"/>
                    </a:cubicBezTo>
                    <a:cubicBezTo>
                      <a:pt x="358712" y="124885"/>
                      <a:pt x="341946" y="131830"/>
                      <a:pt x="324465" y="131830"/>
                    </a:cubicBezTo>
                    <a:lnTo>
                      <a:pt x="65915" y="131830"/>
                    </a:lnTo>
                    <a:cubicBezTo>
                      <a:pt x="48433" y="131830"/>
                      <a:pt x="31667" y="124885"/>
                      <a:pt x="19306" y="112524"/>
                    </a:cubicBezTo>
                    <a:cubicBezTo>
                      <a:pt x="6945" y="100162"/>
                      <a:pt x="0" y="83397"/>
                      <a:pt x="0" y="65915"/>
                    </a:cubicBezTo>
                    <a:lnTo>
                      <a:pt x="0" y="65915"/>
                    </a:lnTo>
                    <a:cubicBezTo>
                      <a:pt x="0" y="48433"/>
                      <a:pt x="6945" y="31667"/>
                      <a:pt x="19306" y="19306"/>
                    </a:cubicBezTo>
                    <a:cubicBezTo>
                      <a:pt x="31667" y="6945"/>
                      <a:pt x="48433" y="0"/>
                      <a:pt x="6591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38100"/>
                <a:ext cx="390379" cy="1699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9621506" y="4002552"/>
              <a:ext cx="270603" cy="345253"/>
            </a:xfrm>
            <a:custGeom>
              <a:avLst/>
              <a:gdLst/>
              <a:ahLst/>
              <a:cxnLst/>
              <a:rect r="r" b="b" t="t" l="l"/>
              <a:pathLst>
                <a:path h="345253" w="270603">
                  <a:moveTo>
                    <a:pt x="0" y="0"/>
                  </a:moveTo>
                  <a:lnTo>
                    <a:pt x="270604" y="0"/>
                  </a:lnTo>
                  <a:lnTo>
                    <a:pt x="270604" y="345253"/>
                  </a:lnTo>
                  <a:lnTo>
                    <a:pt x="0" y="3452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0" t="0" r="0" b="0"/>
              </a:stretch>
            </a:blipFill>
          </p:spPr>
        </p:sp>
        <p:sp>
          <p:nvSpPr>
            <p:cNvPr name="TextBox 27" id="27"/>
            <p:cNvSpPr txBox="true"/>
            <p:nvPr/>
          </p:nvSpPr>
          <p:spPr>
            <a:xfrm rot="0">
              <a:off x="5327950" y="4810308"/>
              <a:ext cx="472017" cy="47180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40"/>
                </a:lnSpc>
                <a:spcBef>
                  <a:spcPct val="0"/>
                </a:spcBef>
              </a:pPr>
              <a:r>
                <a:rPr lang="en-US" sz="21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РЦ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546470" y="1363048"/>
              <a:ext cx="883356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Строма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323074" y="6333329"/>
              <a:ext cx="1330149" cy="63203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Тилакоидна </a:t>
              </a:r>
            </a:p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мембрана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565906" y="-23768"/>
            <a:ext cx="3461237" cy="2893017"/>
          </a:xfrm>
          <a:custGeom>
            <a:avLst/>
            <a:gdLst/>
            <a:ahLst/>
            <a:cxnLst/>
            <a:rect r="r" b="b" t="t" l="l"/>
            <a:pathLst>
              <a:path h="2893017" w="3461237">
                <a:moveTo>
                  <a:pt x="0" y="0"/>
                </a:moveTo>
                <a:lnTo>
                  <a:pt x="3461237" y="0"/>
                </a:lnTo>
                <a:lnTo>
                  <a:pt x="3461237" y="2893018"/>
                </a:lnTo>
                <a:lnTo>
                  <a:pt x="0" y="28930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307444" y="-381146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1"/>
                </a:lnTo>
                <a:lnTo>
                  <a:pt x="0" y="224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3906951">
            <a:off x="-3268196" y="7078735"/>
            <a:ext cx="7345189" cy="2722776"/>
          </a:xfrm>
          <a:custGeom>
            <a:avLst/>
            <a:gdLst/>
            <a:ahLst/>
            <a:cxnLst/>
            <a:rect r="r" b="b" t="t" l="l"/>
            <a:pathLst>
              <a:path h="2722776" w="7345189">
                <a:moveTo>
                  <a:pt x="0" y="0"/>
                </a:moveTo>
                <a:lnTo>
                  <a:pt x="7345189" y="0"/>
                </a:lnTo>
                <a:lnTo>
                  <a:pt x="7345189" y="2722777"/>
                </a:lnTo>
                <a:lnTo>
                  <a:pt x="0" y="2722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067884">
            <a:off x="16151443" y="8589629"/>
            <a:ext cx="2951964" cy="2957509"/>
          </a:xfrm>
          <a:custGeom>
            <a:avLst/>
            <a:gdLst/>
            <a:ahLst/>
            <a:cxnLst/>
            <a:rect r="r" b="b" t="t" l="l"/>
            <a:pathLst>
              <a:path h="2957509" w="2951964">
                <a:moveTo>
                  <a:pt x="0" y="0"/>
                </a:moveTo>
                <a:lnTo>
                  <a:pt x="2951964" y="0"/>
                </a:lnTo>
                <a:lnTo>
                  <a:pt x="2951964" y="2957509"/>
                </a:lnTo>
                <a:lnTo>
                  <a:pt x="0" y="29575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28700" y="1820200"/>
            <a:ext cx="7865480" cy="7934459"/>
            <a:chOff x="0" y="0"/>
            <a:chExt cx="2858682" cy="28837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58682" cy="2883752"/>
            </a:xfrm>
            <a:custGeom>
              <a:avLst/>
              <a:gdLst/>
              <a:ahLst/>
              <a:cxnLst/>
              <a:rect r="r" b="b" t="t" l="l"/>
              <a:pathLst>
                <a:path h="2883752" w="2858682">
                  <a:moveTo>
                    <a:pt x="50199" y="0"/>
                  </a:moveTo>
                  <a:lnTo>
                    <a:pt x="2808483" y="0"/>
                  </a:lnTo>
                  <a:cubicBezTo>
                    <a:pt x="2836207" y="0"/>
                    <a:pt x="2858682" y="22475"/>
                    <a:pt x="2858682" y="50199"/>
                  </a:cubicBezTo>
                  <a:lnTo>
                    <a:pt x="2858682" y="2833553"/>
                  </a:lnTo>
                  <a:cubicBezTo>
                    <a:pt x="2858682" y="2861277"/>
                    <a:pt x="2836207" y="2883752"/>
                    <a:pt x="2808483" y="2883752"/>
                  </a:cubicBezTo>
                  <a:lnTo>
                    <a:pt x="50199" y="2883752"/>
                  </a:lnTo>
                  <a:cubicBezTo>
                    <a:pt x="22475" y="2883752"/>
                    <a:pt x="0" y="2861277"/>
                    <a:pt x="0" y="2833553"/>
                  </a:cubicBezTo>
                  <a:lnTo>
                    <a:pt x="0" y="50199"/>
                  </a:lnTo>
                  <a:cubicBezTo>
                    <a:pt x="0" y="22475"/>
                    <a:pt x="22475" y="0"/>
                    <a:pt x="50199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2858682" cy="30171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634385" y="630507"/>
            <a:ext cx="6654109" cy="1579287"/>
            <a:chOff x="0" y="0"/>
            <a:chExt cx="8872146" cy="2105717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8872146" cy="2105717"/>
              <a:chOff x="0" y="0"/>
              <a:chExt cx="2510301" cy="59579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2510301" cy="595795"/>
              </a:xfrm>
              <a:custGeom>
                <a:avLst/>
                <a:gdLst/>
                <a:ahLst/>
                <a:cxnLst/>
                <a:rect r="r" b="b" t="t" l="l"/>
                <a:pathLst>
                  <a:path h="595795" w="2510301">
                    <a:moveTo>
                      <a:pt x="59337" y="0"/>
                    </a:moveTo>
                    <a:lnTo>
                      <a:pt x="2450963" y="0"/>
                    </a:lnTo>
                    <a:cubicBezTo>
                      <a:pt x="2483735" y="0"/>
                      <a:pt x="2510301" y="26566"/>
                      <a:pt x="2510301" y="59337"/>
                    </a:cubicBezTo>
                    <a:lnTo>
                      <a:pt x="2510301" y="536458"/>
                    </a:lnTo>
                    <a:cubicBezTo>
                      <a:pt x="2510301" y="569229"/>
                      <a:pt x="2483735" y="595795"/>
                      <a:pt x="2450963" y="595795"/>
                    </a:cubicBezTo>
                    <a:lnTo>
                      <a:pt x="59337" y="595795"/>
                    </a:lnTo>
                    <a:cubicBezTo>
                      <a:pt x="26566" y="595795"/>
                      <a:pt x="0" y="569229"/>
                      <a:pt x="0" y="536458"/>
                    </a:cubicBezTo>
                    <a:lnTo>
                      <a:pt x="0" y="59337"/>
                    </a:lnTo>
                    <a:cubicBezTo>
                      <a:pt x="0" y="26566"/>
                      <a:pt x="26566" y="0"/>
                      <a:pt x="59337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123825"/>
                <a:ext cx="2510301" cy="719620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389065" y="481385"/>
              <a:ext cx="8094016" cy="1000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00"/>
                </a:lnSpc>
              </a:pPr>
              <a:r>
                <a:rPr lang="en-US" sz="45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Реакционен център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2005413" y="9309628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9"/>
                </a:lnTo>
                <a:lnTo>
                  <a:pt x="0" y="99271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62868" y="2527828"/>
            <a:ext cx="7397145" cy="6781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</a:t>
            </a: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енз</a:t>
            </a: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имен комплекс, използващ светлина, за да редуцира молекули. Във фотосистемата реакционният център е обграден от светосъбиращи комплекси, изградени от белтъчни субединици и кофактори. Те насочват фотоните към реакционния център. Когато светлината се погълне от реакционния център се задейства каскада от окислително-редукционни процеси. Избива се електрон, който се подава към електронната транспортна верига.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9478057" y="2209794"/>
            <a:ext cx="8032867" cy="6420938"/>
          </a:xfrm>
          <a:custGeom>
            <a:avLst/>
            <a:gdLst/>
            <a:ahLst/>
            <a:cxnLst/>
            <a:rect r="r" b="b" t="t" l="l"/>
            <a:pathLst>
              <a:path h="6420938" w="8032867">
                <a:moveTo>
                  <a:pt x="0" y="0"/>
                </a:moveTo>
                <a:lnTo>
                  <a:pt x="8032867" y="0"/>
                </a:lnTo>
                <a:lnTo>
                  <a:pt x="8032867" y="6420939"/>
                </a:lnTo>
                <a:lnTo>
                  <a:pt x="0" y="642093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9406140" y="3102142"/>
            <a:ext cx="1482222" cy="500541"/>
            <a:chOff x="0" y="0"/>
            <a:chExt cx="390379" cy="13183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90379" cy="131830"/>
            </a:xfrm>
            <a:custGeom>
              <a:avLst/>
              <a:gdLst/>
              <a:ahLst/>
              <a:cxnLst/>
              <a:rect r="r" b="b" t="t" l="l"/>
              <a:pathLst>
                <a:path h="131830" w="390379">
                  <a:moveTo>
                    <a:pt x="65915" y="0"/>
                  </a:moveTo>
                  <a:lnTo>
                    <a:pt x="324465" y="0"/>
                  </a:lnTo>
                  <a:cubicBezTo>
                    <a:pt x="360868" y="0"/>
                    <a:pt x="390379" y="29511"/>
                    <a:pt x="390379" y="65915"/>
                  </a:cubicBezTo>
                  <a:lnTo>
                    <a:pt x="390379" y="65915"/>
                  </a:lnTo>
                  <a:cubicBezTo>
                    <a:pt x="390379" y="83397"/>
                    <a:pt x="383435" y="100162"/>
                    <a:pt x="371073" y="112524"/>
                  </a:cubicBezTo>
                  <a:cubicBezTo>
                    <a:pt x="358712" y="124885"/>
                    <a:pt x="341946" y="131830"/>
                    <a:pt x="324465" y="131830"/>
                  </a:cubicBezTo>
                  <a:lnTo>
                    <a:pt x="65915" y="131830"/>
                  </a:lnTo>
                  <a:cubicBezTo>
                    <a:pt x="48433" y="131830"/>
                    <a:pt x="31667" y="124885"/>
                    <a:pt x="19306" y="112524"/>
                  </a:cubicBezTo>
                  <a:cubicBezTo>
                    <a:pt x="6945" y="100162"/>
                    <a:pt x="0" y="83397"/>
                    <a:pt x="0" y="65915"/>
                  </a:cubicBezTo>
                  <a:lnTo>
                    <a:pt x="0" y="65915"/>
                  </a:lnTo>
                  <a:cubicBezTo>
                    <a:pt x="0" y="48433"/>
                    <a:pt x="6945" y="31667"/>
                    <a:pt x="19306" y="19306"/>
                  </a:cubicBezTo>
                  <a:cubicBezTo>
                    <a:pt x="31667" y="6945"/>
                    <a:pt x="48433" y="0"/>
                    <a:pt x="65915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390379" cy="1699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9437440" y="6930737"/>
            <a:ext cx="1482222" cy="500541"/>
            <a:chOff x="0" y="0"/>
            <a:chExt cx="390379" cy="13183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390379" cy="131830"/>
            </a:xfrm>
            <a:custGeom>
              <a:avLst/>
              <a:gdLst/>
              <a:ahLst/>
              <a:cxnLst/>
              <a:rect r="r" b="b" t="t" l="l"/>
              <a:pathLst>
                <a:path h="131830" w="390379">
                  <a:moveTo>
                    <a:pt x="65915" y="0"/>
                  </a:moveTo>
                  <a:lnTo>
                    <a:pt x="324465" y="0"/>
                  </a:lnTo>
                  <a:cubicBezTo>
                    <a:pt x="360868" y="0"/>
                    <a:pt x="390379" y="29511"/>
                    <a:pt x="390379" y="65915"/>
                  </a:cubicBezTo>
                  <a:lnTo>
                    <a:pt x="390379" y="65915"/>
                  </a:lnTo>
                  <a:cubicBezTo>
                    <a:pt x="390379" y="83397"/>
                    <a:pt x="383435" y="100162"/>
                    <a:pt x="371073" y="112524"/>
                  </a:cubicBezTo>
                  <a:cubicBezTo>
                    <a:pt x="358712" y="124885"/>
                    <a:pt x="341946" y="131830"/>
                    <a:pt x="324465" y="131830"/>
                  </a:cubicBezTo>
                  <a:lnTo>
                    <a:pt x="65915" y="131830"/>
                  </a:lnTo>
                  <a:cubicBezTo>
                    <a:pt x="48433" y="131830"/>
                    <a:pt x="31667" y="124885"/>
                    <a:pt x="19306" y="112524"/>
                  </a:cubicBezTo>
                  <a:cubicBezTo>
                    <a:pt x="6945" y="100162"/>
                    <a:pt x="0" y="83397"/>
                    <a:pt x="0" y="65915"/>
                  </a:cubicBezTo>
                  <a:lnTo>
                    <a:pt x="0" y="65915"/>
                  </a:lnTo>
                  <a:cubicBezTo>
                    <a:pt x="0" y="48433"/>
                    <a:pt x="6945" y="31667"/>
                    <a:pt x="19306" y="19306"/>
                  </a:cubicBezTo>
                  <a:cubicBezTo>
                    <a:pt x="31667" y="6945"/>
                    <a:pt x="48433" y="0"/>
                    <a:pt x="65915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390379" cy="1699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16622270" y="5211708"/>
            <a:ext cx="202953" cy="258939"/>
          </a:xfrm>
          <a:custGeom>
            <a:avLst/>
            <a:gdLst/>
            <a:ahLst/>
            <a:cxnLst/>
            <a:rect r="r" b="b" t="t" l="l"/>
            <a:pathLst>
              <a:path h="258939" w="202953">
                <a:moveTo>
                  <a:pt x="0" y="0"/>
                </a:moveTo>
                <a:lnTo>
                  <a:pt x="202953" y="0"/>
                </a:lnTo>
                <a:lnTo>
                  <a:pt x="202953" y="258940"/>
                </a:lnTo>
                <a:lnTo>
                  <a:pt x="0" y="25894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13402103" y="5805619"/>
            <a:ext cx="354013" cy="365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РЦ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815993" y="3227318"/>
            <a:ext cx="662517" cy="231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Строма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648446" y="6955028"/>
            <a:ext cx="997611" cy="478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Тилакоидна 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мембрана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98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2446533" y="378841"/>
            <a:ext cx="13496631" cy="1252662"/>
            <a:chOff x="0" y="0"/>
            <a:chExt cx="3798569" cy="35255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98569" cy="352557"/>
            </a:xfrm>
            <a:custGeom>
              <a:avLst/>
              <a:gdLst/>
              <a:ahLst/>
              <a:cxnLst/>
              <a:rect r="r" b="b" t="t" l="l"/>
              <a:pathLst>
                <a:path h="352557" w="3798569">
                  <a:moveTo>
                    <a:pt x="29255" y="0"/>
                  </a:moveTo>
                  <a:lnTo>
                    <a:pt x="3769315" y="0"/>
                  </a:lnTo>
                  <a:cubicBezTo>
                    <a:pt x="3777074" y="0"/>
                    <a:pt x="3784515" y="3082"/>
                    <a:pt x="3790001" y="8568"/>
                  </a:cubicBezTo>
                  <a:cubicBezTo>
                    <a:pt x="3795487" y="14055"/>
                    <a:pt x="3798569" y="21496"/>
                    <a:pt x="3798569" y="29255"/>
                  </a:cubicBezTo>
                  <a:lnTo>
                    <a:pt x="3798569" y="323302"/>
                  </a:lnTo>
                  <a:cubicBezTo>
                    <a:pt x="3798569" y="339459"/>
                    <a:pt x="3785472" y="352557"/>
                    <a:pt x="3769315" y="352557"/>
                  </a:cubicBezTo>
                  <a:lnTo>
                    <a:pt x="29255" y="352557"/>
                  </a:lnTo>
                  <a:cubicBezTo>
                    <a:pt x="21496" y="352557"/>
                    <a:pt x="14055" y="349474"/>
                    <a:pt x="8568" y="343988"/>
                  </a:cubicBezTo>
                  <a:cubicBezTo>
                    <a:pt x="3082" y="338502"/>
                    <a:pt x="0" y="331061"/>
                    <a:pt x="0" y="323302"/>
                  </a:cubicBezTo>
                  <a:lnTo>
                    <a:pt x="0" y="29255"/>
                  </a:lnTo>
                  <a:cubicBezTo>
                    <a:pt x="0" y="13098"/>
                    <a:pt x="13098" y="0"/>
                    <a:pt x="29255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133350"/>
              <a:ext cx="3798569" cy="485907"/>
            </a:xfrm>
            <a:prstGeom prst="rect">
              <a:avLst/>
            </a:prstGeom>
          </p:spPr>
          <p:txBody>
            <a:bodyPr anchor="ctr" rtlCol="false" tIns="65601" lIns="65601" bIns="65601" rIns="65601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-10800000">
            <a:off x="-1421379" y="-1490402"/>
            <a:ext cx="3867912" cy="4114800"/>
          </a:xfrm>
          <a:custGeom>
            <a:avLst/>
            <a:gdLst/>
            <a:ahLst/>
            <a:cxnLst/>
            <a:rect r="r" b="b" t="t" l="l"/>
            <a:pathLst>
              <a:path h="4114800" w="3867912">
                <a:moveTo>
                  <a:pt x="0" y="0"/>
                </a:moveTo>
                <a:lnTo>
                  <a:pt x="3867912" y="0"/>
                </a:lnTo>
                <a:lnTo>
                  <a:pt x="386791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762381" y="8363066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500021" y="7441021"/>
            <a:ext cx="17287762" cy="1895150"/>
            <a:chOff x="0" y="0"/>
            <a:chExt cx="23050349" cy="2526866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23050349" cy="2526866"/>
              <a:chOff x="0" y="0"/>
              <a:chExt cx="13588111" cy="148958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3588110" cy="1489580"/>
              </a:xfrm>
              <a:custGeom>
                <a:avLst/>
                <a:gdLst/>
                <a:ahLst/>
                <a:cxnLst/>
                <a:rect r="r" b="b" t="t" l="l"/>
                <a:pathLst>
                  <a:path h="1489580" w="13588110">
                    <a:moveTo>
                      <a:pt x="10277" y="0"/>
                    </a:moveTo>
                    <a:lnTo>
                      <a:pt x="13577833" y="0"/>
                    </a:lnTo>
                    <a:cubicBezTo>
                      <a:pt x="13583509" y="0"/>
                      <a:pt x="13588110" y="4601"/>
                      <a:pt x="13588110" y="10277"/>
                    </a:cubicBezTo>
                    <a:lnTo>
                      <a:pt x="13588110" y="1479303"/>
                    </a:lnTo>
                    <a:cubicBezTo>
                      <a:pt x="13588110" y="1484979"/>
                      <a:pt x="13583509" y="1489580"/>
                      <a:pt x="13577833" y="1489580"/>
                    </a:cubicBezTo>
                    <a:lnTo>
                      <a:pt x="10277" y="1489580"/>
                    </a:lnTo>
                    <a:cubicBezTo>
                      <a:pt x="7551" y="1489580"/>
                      <a:pt x="4937" y="1488497"/>
                      <a:pt x="3010" y="1486570"/>
                    </a:cubicBezTo>
                    <a:cubicBezTo>
                      <a:pt x="1083" y="1484643"/>
                      <a:pt x="0" y="1482029"/>
                      <a:pt x="0" y="1479303"/>
                    </a:cubicBezTo>
                    <a:lnTo>
                      <a:pt x="0" y="10277"/>
                    </a:lnTo>
                    <a:cubicBezTo>
                      <a:pt x="0" y="7551"/>
                      <a:pt x="1083" y="4937"/>
                      <a:pt x="3010" y="3010"/>
                    </a:cubicBezTo>
                    <a:cubicBezTo>
                      <a:pt x="4937" y="1083"/>
                      <a:pt x="7551" y="0"/>
                      <a:pt x="1027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133350"/>
                <a:ext cx="13588111" cy="1622930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3" id="13"/>
            <p:cNvSpPr txBox="true"/>
            <p:nvPr/>
          </p:nvSpPr>
          <p:spPr>
            <a:xfrm rot="0">
              <a:off x="1063391" y="399509"/>
              <a:ext cx="20923567" cy="16802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Преносът на електрона по електрон-транспортната верига служи за с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ъздаването на електрохимичен протонен градиент между двете страни на тилакоидната мембрана. Протонният градиент се използва за получаването на енергия под формата на АТФ (аденозинтрифосфат), с помощта на АТФ синтаза.</a:t>
              </a: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-874547" y="8988263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4" y="0"/>
                </a:lnTo>
                <a:lnTo>
                  <a:pt x="3797254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6068381" y="-1179988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3" y="0"/>
                </a:lnTo>
                <a:lnTo>
                  <a:pt x="3797253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10950897" y="2927126"/>
            <a:ext cx="6836886" cy="4080608"/>
            <a:chOff x="0" y="0"/>
            <a:chExt cx="9115847" cy="5440811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9115847" cy="5440811"/>
              <a:chOff x="0" y="0"/>
              <a:chExt cx="5373764" cy="320734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5373764" cy="3207341"/>
              </a:xfrm>
              <a:custGeom>
                <a:avLst/>
                <a:gdLst/>
                <a:ahLst/>
                <a:cxnLst/>
                <a:rect r="r" b="b" t="t" l="l"/>
                <a:pathLst>
                  <a:path h="3207341" w="5373764">
                    <a:moveTo>
                      <a:pt x="25986" y="0"/>
                    </a:moveTo>
                    <a:lnTo>
                      <a:pt x="5347778" y="0"/>
                    </a:lnTo>
                    <a:cubicBezTo>
                      <a:pt x="5354670" y="0"/>
                      <a:pt x="5361280" y="2738"/>
                      <a:pt x="5366153" y="7611"/>
                    </a:cubicBezTo>
                    <a:cubicBezTo>
                      <a:pt x="5371026" y="12484"/>
                      <a:pt x="5373764" y="19094"/>
                      <a:pt x="5373764" y="25986"/>
                    </a:cubicBezTo>
                    <a:lnTo>
                      <a:pt x="5373764" y="3181356"/>
                    </a:lnTo>
                    <a:cubicBezTo>
                      <a:pt x="5373764" y="3195707"/>
                      <a:pt x="5362130" y="3207341"/>
                      <a:pt x="5347778" y="3207341"/>
                    </a:cubicBezTo>
                    <a:lnTo>
                      <a:pt x="25986" y="3207341"/>
                    </a:lnTo>
                    <a:cubicBezTo>
                      <a:pt x="19094" y="3207341"/>
                      <a:pt x="12484" y="3204604"/>
                      <a:pt x="7611" y="3199730"/>
                    </a:cubicBezTo>
                    <a:cubicBezTo>
                      <a:pt x="2738" y="3194857"/>
                      <a:pt x="0" y="3188247"/>
                      <a:pt x="0" y="3181356"/>
                    </a:cubicBezTo>
                    <a:lnTo>
                      <a:pt x="0" y="25986"/>
                    </a:lnTo>
                    <a:cubicBezTo>
                      <a:pt x="0" y="19094"/>
                      <a:pt x="2738" y="12484"/>
                      <a:pt x="7611" y="7611"/>
                    </a:cubicBezTo>
                    <a:cubicBezTo>
                      <a:pt x="12484" y="2738"/>
                      <a:pt x="19094" y="0"/>
                      <a:pt x="2598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133350"/>
                <a:ext cx="5373764" cy="3340691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420545" y="399509"/>
              <a:ext cx="8274757" cy="45941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Светлинната фаза започва след избиването на електрон от реакционния център на фотосистема II след абсорбцията на фотон. Избитият електрон от Фотосинтеза II се предава по електрон-транспортна верига с крайна цел редуцирането на молекула НАДФ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+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 до НАДФ.H+H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+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2622069" y="473730"/>
            <a:ext cx="13140312" cy="986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2"/>
              </a:lnSpc>
            </a:pPr>
            <a:r>
              <a:rPr lang="en-US" sz="5801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Електрон-транспортна верига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378416" y="1688653"/>
            <a:ext cx="10394624" cy="6028722"/>
            <a:chOff x="0" y="0"/>
            <a:chExt cx="13859498" cy="8038296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708035" y="0"/>
              <a:ext cx="12705421" cy="8038296"/>
            </a:xfrm>
            <a:custGeom>
              <a:avLst/>
              <a:gdLst/>
              <a:ahLst/>
              <a:cxnLst/>
              <a:rect r="r" b="b" t="t" l="l"/>
              <a:pathLst>
                <a:path h="8038296" w="12705421">
                  <a:moveTo>
                    <a:pt x="0" y="0"/>
                  </a:moveTo>
                  <a:lnTo>
                    <a:pt x="12705421" y="0"/>
                  </a:lnTo>
                  <a:lnTo>
                    <a:pt x="12705421" y="8038296"/>
                  </a:lnTo>
                  <a:lnTo>
                    <a:pt x="0" y="80382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25" id="25"/>
            <p:cNvGrpSpPr/>
            <p:nvPr/>
          </p:nvGrpSpPr>
          <p:grpSpPr>
            <a:xfrm rot="0">
              <a:off x="11883202" y="5964977"/>
              <a:ext cx="1976296" cy="667388"/>
              <a:chOff x="0" y="0"/>
              <a:chExt cx="390379" cy="13183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390379" cy="131830"/>
              </a:xfrm>
              <a:custGeom>
                <a:avLst/>
                <a:gdLst/>
                <a:ahLst/>
                <a:cxnLst/>
                <a:rect r="r" b="b" t="t" l="l"/>
                <a:pathLst>
                  <a:path h="131830" w="390379">
                    <a:moveTo>
                      <a:pt x="65915" y="0"/>
                    </a:moveTo>
                    <a:lnTo>
                      <a:pt x="324465" y="0"/>
                    </a:lnTo>
                    <a:cubicBezTo>
                      <a:pt x="360868" y="0"/>
                      <a:pt x="390379" y="29511"/>
                      <a:pt x="390379" y="65915"/>
                    </a:cubicBezTo>
                    <a:lnTo>
                      <a:pt x="390379" y="65915"/>
                    </a:lnTo>
                    <a:cubicBezTo>
                      <a:pt x="390379" y="83397"/>
                      <a:pt x="383435" y="100162"/>
                      <a:pt x="371073" y="112524"/>
                    </a:cubicBezTo>
                    <a:cubicBezTo>
                      <a:pt x="358712" y="124885"/>
                      <a:pt x="341946" y="131830"/>
                      <a:pt x="324465" y="131830"/>
                    </a:cubicBezTo>
                    <a:lnTo>
                      <a:pt x="65915" y="131830"/>
                    </a:lnTo>
                    <a:cubicBezTo>
                      <a:pt x="48433" y="131830"/>
                      <a:pt x="31667" y="124885"/>
                      <a:pt x="19306" y="112524"/>
                    </a:cubicBezTo>
                    <a:cubicBezTo>
                      <a:pt x="6945" y="100162"/>
                      <a:pt x="0" y="83397"/>
                      <a:pt x="0" y="65915"/>
                    </a:cubicBezTo>
                    <a:lnTo>
                      <a:pt x="0" y="65915"/>
                    </a:lnTo>
                    <a:cubicBezTo>
                      <a:pt x="0" y="48433"/>
                      <a:pt x="6945" y="31667"/>
                      <a:pt x="19306" y="19306"/>
                    </a:cubicBezTo>
                    <a:cubicBezTo>
                      <a:pt x="31667" y="6945"/>
                      <a:pt x="48433" y="0"/>
                      <a:pt x="6591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38100"/>
                <a:ext cx="390379" cy="1699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8" id="28"/>
            <p:cNvGrpSpPr/>
            <p:nvPr/>
          </p:nvGrpSpPr>
          <p:grpSpPr>
            <a:xfrm rot="0">
              <a:off x="6958273" y="6208406"/>
              <a:ext cx="1982881" cy="423959"/>
              <a:chOff x="0" y="0"/>
              <a:chExt cx="391680" cy="83745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91680" cy="83745"/>
              </a:xfrm>
              <a:custGeom>
                <a:avLst/>
                <a:gdLst/>
                <a:ahLst/>
                <a:cxnLst/>
                <a:rect r="r" b="b" t="t" l="l"/>
                <a:pathLst>
                  <a:path h="83745" w="391680">
                    <a:moveTo>
                      <a:pt x="41873" y="0"/>
                    </a:moveTo>
                    <a:lnTo>
                      <a:pt x="349808" y="0"/>
                    </a:lnTo>
                    <a:cubicBezTo>
                      <a:pt x="360913" y="0"/>
                      <a:pt x="371563" y="4412"/>
                      <a:pt x="379416" y="12264"/>
                    </a:cubicBezTo>
                    <a:cubicBezTo>
                      <a:pt x="387269" y="20117"/>
                      <a:pt x="391680" y="30767"/>
                      <a:pt x="391680" y="41873"/>
                    </a:cubicBezTo>
                    <a:lnTo>
                      <a:pt x="391680" y="41873"/>
                    </a:lnTo>
                    <a:cubicBezTo>
                      <a:pt x="391680" y="52978"/>
                      <a:pt x="387269" y="63628"/>
                      <a:pt x="379416" y="71481"/>
                    </a:cubicBezTo>
                    <a:cubicBezTo>
                      <a:pt x="371563" y="79333"/>
                      <a:pt x="360913" y="83745"/>
                      <a:pt x="349808" y="83745"/>
                    </a:cubicBezTo>
                    <a:lnTo>
                      <a:pt x="41873" y="83745"/>
                    </a:lnTo>
                    <a:cubicBezTo>
                      <a:pt x="30767" y="83745"/>
                      <a:pt x="20117" y="79333"/>
                      <a:pt x="12264" y="71481"/>
                    </a:cubicBezTo>
                    <a:cubicBezTo>
                      <a:pt x="4412" y="63628"/>
                      <a:pt x="0" y="52978"/>
                      <a:pt x="0" y="41873"/>
                    </a:cubicBezTo>
                    <a:lnTo>
                      <a:pt x="0" y="41873"/>
                    </a:lnTo>
                    <a:cubicBezTo>
                      <a:pt x="0" y="30767"/>
                      <a:pt x="4412" y="20117"/>
                      <a:pt x="12264" y="12264"/>
                    </a:cubicBezTo>
                    <a:cubicBezTo>
                      <a:pt x="20117" y="4412"/>
                      <a:pt x="30767" y="0"/>
                      <a:pt x="41873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38100"/>
                <a:ext cx="391680" cy="12184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11935598" y="5973128"/>
              <a:ext cx="1871504" cy="6320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Тилакоидна мембрана</a:t>
              </a:r>
            </a:p>
          </p:txBody>
        </p:sp>
        <p:grpSp>
          <p:nvGrpSpPr>
            <p:cNvPr name="Group 32" id="32"/>
            <p:cNvGrpSpPr/>
            <p:nvPr/>
          </p:nvGrpSpPr>
          <p:grpSpPr>
            <a:xfrm rot="0">
              <a:off x="0" y="2744318"/>
              <a:ext cx="1871504" cy="475087"/>
              <a:chOff x="0" y="0"/>
              <a:chExt cx="369680" cy="93844"/>
            </a:xfrm>
          </p:grpSpPr>
          <p:sp>
            <p:nvSpPr>
              <p:cNvPr name="Freeform 33" id="33"/>
              <p:cNvSpPr/>
              <p:nvPr/>
            </p:nvSpPr>
            <p:spPr>
              <a:xfrm flipH="false" flipV="false" rot="0">
                <a:off x="0" y="0"/>
                <a:ext cx="369680" cy="93844"/>
              </a:xfrm>
              <a:custGeom>
                <a:avLst/>
                <a:gdLst/>
                <a:ahLst/>
                <a:cxnLst/>
                <a:rect r="r" b="b" t="t" l="l"/>
                <a:pathLst>
                  <a:path h="93844" w="369680">
                    <a:moveTo>
                      <a:pt x="46922" y="0"/>
                    </a:moveTo>
                    <a:lnTo>
                      <a:pt x="322758" y="0"/>
                    </a:lnTo>
                    <a:cubicBezTo>
                      <a:pt x="348672" y="0"/>
                      <a:pt x="369680" y="21008"/>
                      <a:pt x="369680" y="46922"/>
                    </a:cubicBezTo>
                    <a:lnTo>
                      <a:pt x="369680" y="46922"/>
                    </a:lnTo>
                    <a:cubicBezTo>
                      <a:pt x="369680" y="72837"/>
                      <a:pt x="348672" y="93844"/>
                      <a:pt x="322758" y="93844"/>
                    </a:cubicBezTo>
                    <a:lnTo>
                      <a:pt x="46922" y="93844"/>
                    </a:lnTo>
                    <a:cubicBezTo>
                      <a:pt x="21008" y="93844"/>
                      <a:pt x="0" y="72837"/>
                      <a:pt x="0" y="46922"/>
                    </a:cubicBezTo>
                    <a:lnTo>
                      <a:pt x="0" y="46922"/>
                    </a:lnTo>
                    <a:cubicBezTo>
                      <a:pt x="0" y="21008"/>
                      <a:pt x="21008" y="0"/>
                      <a:pt x="4692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4" id="34"/>
              <p:cNvSpPr txBox="true"/>
              <p:nvPr/>
            </p:nvSpPr>
            <p:spPr>
              <a:xfrm>
                <a:off x="0" y="-38100"/>
                <a:ext cx="369680" cy="13194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5" id="35"/>
            <p:cNvSpPr txBox="true"/>
            <p:nvPr/>
          </p:nvSpPr>
          <p:spPr>
            <a:xfrm rot="0">
              <a:off x="52396" y="2821418"/>
              <a:ext cx="1871504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Светлина</a:t>
              </a:r>
            </a:p>
          </p:txBody>
        </p:sp>
        <p:sp>
          <p:nvSpPr>
            <p:cNvPr name="TextBox 36" id="36"/>
            <p:cNvSpPr txBox="true"/>
            <p:nvPr/>
          </p:nvSpPr>
          <p:spPr>
            <a:xfrm rot="0">
              <a:off x="6900089" y="6259942"/>
              <a:ext cx="2099248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Пластоцианин</a:t>
              </a:r>
            </a:p>
          </p:txBody>
        </p:sp>
        <p:grpSp>
          <p:nvGrpSpPr>
            <p:cNvPr name="Group 37" id="37"/>
            <p:cNvGrpSpPr/>
            <p:nvPr/>
          </p:nvGrpSpPr>
          <p:grpSpPr>
            <a:xfrm rot="0">
              <a:off x="729752" y="7092108"/>
              <a:ext cx="2283503" cy="432072"/>
              <a:chOff x="0" y="0"/>
              <a:chExt cx="451062" cy="85348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451062" cy="85348"/>
              </a:xfrm>
              <a:custGeom>
                <a:avLst/>
                <a:gdLst/>
                <a:ahLst/>
                <a:cxnLst/>
                <a:rect r="r" b="b" t="t" l="l"/>
                <a:pathLst>
                  <a:path h="85348" w="451062">
                    <a:moveTo>
                      <a:pt x="42674" y="0"/>
                    </a:moveTo>
                    <a:lnTo>
                      <a:pt x="408389" y="0"/>
                    </a:lnTo>
                    <a:cubicBezTo>
                      <a:pt x="431957" y="0"/>
                      <a:pt x="451062" y="19106"/>
                      <a:pt x="451062" y="42674"/>
                    </a:cubicBezTo>
                    <a:lnTo>
                      <a:pt x="451062" y="42674"/>
                    </a:lnTo>
                    <a:cubicBezTo>
                      <a:pt x="451062" y="66242"/>
                      <a:pt x="431957" y="85348"/>
                      <a:pt x="408389" y="85348"/>
                    </a:cubicBezTo>
                    <a:lnTo>
                      <a:pt x="42674" y="85348"/>
                    </a:lnTo>
                    <a:cubicBezTo>
                      <a:pt x="19106" y="85348"/>
                      <a:pt x="0" y="66242"/>
                      <a:pt x="0" y="42674"/>
                    </a:cubicBezTo>
                    <a:lnTo>
                      <a:pt x="0" y="42674"/>
                    </a:lnTo>
                    <a:cubicBezTo>
                      <a:pt x="0" y="19106"/>
                      <a:pt x="19106" y="0"/>
                      <a:pt x="42674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451062" cy="12344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0" id="40"/>
            <p:cNvSpPr txBox="true"/>
            <p:nvPr/>
          </p:nvSpPr>
          <p:spPr>
            <a:xfrm rot="0">
              <a:off x="821879" y="7147701"/>
              <a:ext cx="2099248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Фотосистема II</a:t>
              </a:r>
            </a:p>
          </p:txBody>
        </p:sp>
        <p:grpSp>
          <p:nvGrpSpPr>
            <p:cNvPr name="Group 41" id="41"/>
            <p:cNvGrpSpPr/>
            <p:nvPr/>
          </p:nvGrpSpPr>
          <p:grpSpPr>
            <a:xfrm rot="0">
              <a:off x="5084450" y="2674071"/>
              <a:ext cx="1815640" cy="500091"/>
              <a:chOff x="0" y="0"/>
              <a:chExt cx="358645" cy="98783"/>
            </a:xfrm>
          </p:grpSpPr>
          <p:sp>
            <p:nvSpPr>
              <p:cNvPr name="Freeform 42" id="42"/>
              <p:cNvSpPr/>
              <p:nvPr/>
            </p:nvSpPr>
            <p:spPr>
              <a:xfrm flipH="false" flipV="false" rot="0">
                <a:off x="0" y="0"/>
                <a:ext cx="358645" cy="98783"/>
              </a:xfrm>
              <a:custGeom>
                <a:avLst/>
                <a:gdLst/>
                <a:ahLst/>
                <a:cxnLst/>
                <a:rect r="r" b="b" t="t" l="l"/>
                <a:pathLst>
                  <a:path h="98783" w="358645">
                    <a:moveTo>
                      <a:pt x="49392" y="0"/>
                    </a:moveTo>
                    <a:lnTo>
                      <a:pt x="309253" y="0"/>
                    </a:lnTo>
                    <a:cubicBezTo>
                      <a:pt x="322353" y="0"/>
                      <a:pt x="334916" y="5204"/>
                      <a:pt x="344178" y="14466"/>
                    </a:cubicBezTo>
                    <a:cubicBezTo>
                      <a:pt x="353441" y="23729"/>
                      <a:pt x="358645" y="36292"/>
                      <a:pt x="358645" y="49392"/>
                    </a:cubicBezTo>
                    <a:lnTo>
                      <a:pt x="358645" y="49392"/>
                    </a:lnTo>
                    <a:cubicBezTo>
                      <a:pt x="358645" y="62491"/>
                      <a:pt x="353441" y="75054"/>
                      <a:pt x="344178" y="84317"/>
                    </a:cubicBezTo>
                    <a:cubicBezTo>
                      <a:pt x="334916" y="93580"/>
                      <a:pt x="322353" y="98783"/>
                      <a:pt x="309253" y="98783"/>
                    </a:cubicBezTo>
                    <a:lnTo>
                      <a:pt x="49392" y="98783"/>
                    </a:lnTo>
                    <a:cubicBezTo>
                      <a:pt x="36292" y="98783"/>
                      <a:pt x="23729" y="93580"/>
                      <a:pt x="14466" y="84317"/>
                    </a:cubicBezTo>
                    <a:cubicBezTo>
                      <a:pt x="5204" y="75054"/>
                      <a:pt x="0" y="62491"/>
                      <a:pt x="0" y="49392"/>
                    </a:cubicBezTo>
                    <a:lnTo>
                      <a:pt x="0" y="49392"/>
                    </a:lnTo>
                    <a:cubicBezTo>
                      <a:pt x="0" y="36292"/>
                      <a:pt x="5204" y="23729"/>
                      <a:pt x="14466" y="14466"/>
                    </a:cubicBezTo>
                    <a:cubicBezTo>
                      <a:pt x="23729" y="5204"/>
                      <a:pt x="36292" y="0"/>
                      <a:pt x="4939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43" id="43"/>
              <p:cNvSpPr txBox="true"/>
              <p:nvPr/>
            </p:nvSpPr>
            <p:spPr>
              <a:xfrm>
                <a:off x="0" y="-38100"/>
                <a:ext cx="358645" cy="1368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4" id="44"/>
            <p:cNvSpPr txBox="true"/>
            <p:nvPr/>
          </p:nvSpPr>
          <p:spPr>
            <a:xfrm rot="0">
              <a:off x="5028586" y="2763673"/>
              <a:ext cx="1871504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Светлина</a:t>
              </a:r>
            </a:p>
          </p:txBody>
        </p:sp>
        <p:grpSp>
          <p:nvGrpSpPr>
            <p:cNvPr name="Group 45" id="45"/>
            <p:cNvGrpSpPr/>
            <p:nvPr/>
          </p:nvGrpSpPr>
          <p:grpSpPr>
            <a:xfrm rot="0">
              <a:off x="4013231" y="3219405"/>
              <a:ext cx="1815640" cy="500091"/>
              <a:chOff x="0" y="0"/>
              <a:chExt cx="358645" cy="98783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358645" cy="98783"/>
              </a:xfrm>
              <a:custGeom>
                <a:avLst/>
                <a:gdLst/>
                <a:ahLst/>
                <a:cxnLst/>
                <a:rect r="r" b="b" t="t" l="l"/>
                <a:pathLst>
                  <a:path h="98783" w="358645">
                    <a:moveTo>
                      <a:pt x="49392" y="0"/>
                    </a:moveTo>
                    <a:lnTo>
                      <a:pt x="309253" y="0"/>
                    </a:lnTo>
                    <a:cubicBezTo>
                      <a:pt x="322353" y="0"/>
                      <a:pt x="334916" y="5204"/>
                      <a:pt x="344178" y="14466"/>
                    </a:cubicBezTo>
                    <a:cubicBezTo>
                      <a:pt x="353441" y="23729"/>
                      <a:pt x="358645" y="36292"/>
                      <a:pt x="358645" y="49392"/>
                    </a:cubicBezTo>
                    <a:lnTo>
                      <a:pt x="358645" y="49392"/>
                    </a:lnTo>
                    <a:cubicBezTo>
                      <a:pt x="358645" y="62491"/>
                      <a:pt x="353441" y="75054"/>
                      <a:pt x="344178" y="84317"/>
                    </a:cubicBezTo>
                    <a:cubicBezTo>
                      <a:pt x="334916" y="93580"/>
                      <a:pt x="322353" y="98783"/>
                      <a:pt x="309253" y="98783"/>
                    </a:cubicBezTo>
                    <a:lnTo>
                      <a:pt x="49392" y="98783"/>
                    </a:lnTo>
                    <a:cubicBezTo>
                      <a:pt x="36292" y="98783"/>
                      <a:pt x="23729" y="93580"/>
                      <a:pt x="14466" y="84317"/>
                    </a:cubicBezTo>
                    <a:cubicBezTo>
                      <a:pt x="5204" y="75054"/>
                      <a:pt x="0" y="62491"/>
                      <a:pt x="0" y="49392"/>
                    </a:cubicBezTo>
                    <a:lnTo>
                      <a:pt x="0" y="49392"/>
                    </a:lnTo>
                    <a:cubicBezTo>
                      <a:pt x="0" y="36292"/>
                      <a:pt x="5204" y="23729"/>
                      <a:pt x="14466" y="14466"/>
                    </a:cubicBezTo>
                    <a:cubicBezTo>
                      <a:pt x="23729" y="5204"/>
                      <a:pt x="36292" y="0"/>
                      <a:pt x="4939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-38100"/>
                <a:ext cx="358645" cy="1368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8" id="48"/>
            <p:cNvSpPr txBox="true"/>
            <p:nvPr/>
          </p:nvSpPr>
          <p:spPr>
            <a:xfrm rot="0">
              <a:off x="3957367" y="3309007"/>
              <a:ext cx="1871504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Цитохром</a:t>
              </a:r>
            </a:p>
          </p:txBody>
        </p:sp>
        <p:grpSp>
          <p:nvGrpSpPr>
            <p:cNvPr name="Group 49" id="49"/>
            <p:cNvGrpSpPr/>
            <p:nvPr/>
          </p:nvGrpSpPr>
          <p:grpSpPr>
            <a:xfrm rot="0">
              <a:off x="2687079" y="1998900"/>
              <a:ext cx="3711461" cy="500091"/>
              <a:chOff x="0" y="0"/>
              <a:chExt cx="733128" cy="98783"/>
            </a:xfrm>
          </p:grpSpPr>
          <p:sp>
            <p:nvSpPr>
              <p:cNvPr name="Freeform 50" id="50"/>
              <p:cNvSpPr/>
              <p:nvPr/>
            </p:nvSpPr>
            <p:spPr>
              <a:xfrm flipH="false" flipV="false" rot="0">
                <a:off x="0" y="0"/>
                <a:ext cx="733128" cy="98783"/>
              </a:xfrm>
              <a:custGeom>
                <a:avLst/>
                <a:gdLst/>
                <a:ahLst/>
                <a:cxnLst/>
                <a:rect r="r" b="b" t="t" l="l"/>
                <a:pathLst>
                  <a:path h="98783" w="733128">
                    <a:moveTo>
                      <a:pt x="49392" y="0"/>
                    </a:moveTo>
                    <a:lnTo>
                      <a:pt x="683736" y="0"/>
                    </a:lnTo>
                    <a:cubicBezTo>
                      <a:pt x="696836" y="0"/>
                      <a:pt x="709399" y="5204"/>
                      <a:pt x="718662" y="14466"/>
                    </a:cubicBezTo>
                    <a:cubicBezTo>
                      <a:pt x="727924" y="23729"/>
                      <a:pt x="733128" y="36292"/>
                      <a:pt x="733128" y="49392"/>
                    </a:cubicBezTo>
                    <a:lnTo>
                      <a:pt x="733128" y="49392"/>
                    </a:lnTo>
                    <a:cubicBezTo>
                      <a:pt x="733128" y="62491"/>
                      <a:pt x="727924" y="75054"/>
                      <a:pt x="718662" y="84317"/>
                    </a:cubicBezTo>
                    <a:cubicBezTo>
                      <a:pt x="709399" y="93580"/>
                      <a:pt x="696836" y="98783"/>
                      <a:pt x="683736" y="98783"/>
                    </a:cubicBezTo>
                    <a:lnTo>
                      <a:pt x="49392" y="98783"/>
                    </a:lnTo>
                    <a:cubicBezTo>
                      <a:pt x="36292" y="98783"/>
                      <a:pt x="23729" y="93580"/>
                      <a:pt x="14466" y="84317"/>
                    </a:cubicBezTo>
                    <a:cubicBezTo>
                      <a:pt x="5204" y="75054"/>
                      <a:pt x="0" y="62491"/>
                      <a:pt x="0" y="49392"/>
                    </a:cubicBezTo>
                    <a:lnTo>
                      <a:pt x="0" y="49392"/>
                    </a:lnTo>
                    <a:cubicBezTo>
                      <a:pt x="0" y="36292"/>
                      <a:pt x="5204" y="23729"/>
                      <a:pt x="14466" y="14466"/>
                    </a:cubicBezTo>
                    <a:cubicBezTo>
                      <a:pt x="23729" y="5204"/>
                      <a:pt x="36292" y="0"/>
                      <a:pt x="4939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1" id="51"/>
              <p:cNvSpPr txBox="true"/>
              <p:nvPr/>
            </p:nvSpPr>
            <p:spPr>
              <a:xfrm>
                <a:off x="0" y="-38100"/>
                <a:ext cx="733128" cy="1368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52" id="52"/>
            <p:cNvSpPr txBox="true"/>
            <p:nvPr/>
          </p:nvSpPr>
          <p:spPr>
            <a:xfrm rot="0">
              <a:off x="2687079" y="2105535"/>
              <a:ext cx="3711461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Феродоксин НАДФН редуктаза</a:t>
              </a:r>
            </a:p>
          </p:txBody>
        </p:sp>
        <p:grpSp>
          <p:nvGrpSpPr>
            <p:cNvPr name="Group 53" id="53"/>
            <p:cNvGrpSpPr/>
            <p:nvPr/>
          </p:nvGrpSpPr>
          <p:grpSpPr>
            <a:xfrm rot="0">
              <a:off x="11987995" y="3610844"/>
              <a:ext cx="1871504" cy="475087"/>
              <a:chOff x="0" y="0"/>
              <a:chExt cx="369680" cy="93844"/>
            </a:xfrm>
          </p:grpSpPr>
          <p:sp>
            <p:nvSpPr>
              <p:cNvPr name="Freeform 54" id="54"/>
              <p:cNvSpPr/>
              <p:nvPr/>
            </p:nvSpPr>
            <p:spPr>
              <a:xfrm flipH="false" flipV="false" rot="0">
                <a:off x="0" y="0"/>
                <a:ext cx="369680" cy="93844"/>
              </a:xfrm>
              <a:custGeom>
                <a:avLst/>
                <a:gdLst/>
                <a:ahLst/>
                <a:cxnLst/>
                <a:rect r="r" b="b" t="t" l="l"/>
                <a:pathLst>
                  <a:path h="93844" w="369680">
                    <a:moveTo>
                      <a:pt x="46922" y="0"/>
                    </a:moveTo>
                    <a:lnTo>
                      <a:pt x="322758" y="0"/>
                    </a:lnTo>
                    <a:cubicBezTo>
                      <a:pt x="348672" y="0"/>
                      <a:pt x="369680" y="21008"/>
                      <a:pt x="369680" y="46922"/>
                    </a:cubicBezTo>
                    <a:lnTo>
                      <a:pt x="369680" y="46922"/>
                    </a:lnTo>
                    <a:cubicBezTo>
                      <a:pt x="369680" y="72837"/>
                      <a:pt x="348672" y="93844"/>
                      <a:pt x="322758" y="93844"/>
                    </a:cubicBezTo>
                    <a:lnTo>
                      <a:pt x="46922" y="93844"/>
                    </a:lnTo>
                    <a:cubicBezTo>
                      <a:pt x="21008" y="93844"/>
                      <a:pt x="0" y="72837"/>
                      <a:pt x="0" y="46922"/>
                    </a:cubicBezTo>
                    <a:lnTo>
                      <a:pt x="0" y="46922"/>
                    </a:lnTo>
                    <a:cubicBezTo>
                      <a:pt x="0" y="21008"/>
                      <a:pt x="21008" y="0"/>
                      <a:pt x="4692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5" id="55"/>
              <p:cNvSpPr txBox="true"/>
              <p:nvPr/>
            </p:nvSpPr>
            <p:spPr>
              <a:xfrm>
                <a:off x="0" y="-38100"/>
                <a:ext cx="369680" cy="13194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56" id="56"/>
            <p:cNvSpPr txBox="true"/>
            <p:nvPr/>
          </p:nvSpPr>
          <p:spPr>
            <a:xfrm rot="0">
              <a:off x="11987995" y="3687944"/>
              <a:ext cx="1871504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АТФ синтаза</a:t>
              </a:r>
            </a:p>
          </p:txBody>
        </p:sp>
        <p:grpSp>
          <p:nvGrpSpPr>
            <p:cNvPr name="Group 57" id="57"/>
            <p:cNvGrpSpPr/>
            <p:nvPr/>
          </p:nvGrpSpPr>
          <p:grpSpPr>
            <a:xfrm rot="0">
              <a:off x="1168203" y="772573"/>
              <a:ext cx="3505850" cy="667388"/>
              <a:chOff x="0" y="0"/>
              <a:chExt cx="692514" cy="131830"/>
            </a:xfrm>
          </p:grpSpPr>
          <p:sp>
            <p:nvSpPr>
              <p:cNvPr name="Freeform 58" id="58"/>
              <p:cNvSpPr/>
              <p:nvPr/>
            </p:nvSpPr>
            <p:spPr>
              <a:xfrm flipH="false" flipV="false" rot="0">
                <a:off x="0" y="0"/>
                <a:ext cx="692514" cy="131830"/>
              </a:xfrm>
              <a:custGeom>
                <a:avLst/>
                <a:gdLst/>
                <a:ahLst/>
                <a:cxnLst/>
                <a:rect r="r" b="b" t="t" l="l"/>
                <a:pathLst>
                  <a:path h="131830" w="692514">
                    <a:moveTo>
                      <a:pt x="65915" y="0"/>
                    </a:moveTo>
                    <a:lnTo>
                      <a:pt x="626599" y="0"/>
                    </a:lnTo>
                    <a:cubicBezTo>
                      <a:pt x="663003" y="0"/>
                      <a:pt x="692514" y="29511"/>
                      <a:pt x="692514" y="65915"/>
                    </a:cubicBezTo>
                    <a:lnTo>
                      <a:pt x="692514" y="65915"/>
                    </a:lnTo>
                    <a:cubicBezTo>
                      <a:pt x="692514" y="83397"/>
                      <a:pt x="685569" y="100162"/>
                      <a:pt x="673208" y="112524"/>
                    </a:cubicBezTo>
                    <a:cubicBezTo>
                      <a:pt x="660846" y="124885"/>
                      <a:pt x="644080" y="131830"/>
                      <a:pt x="626599" y="131830"/>
                    </a:cubicBezTo>
                    <a:lnTo>
                      <a:pt x="65915" y="131830"/>
                    </a:lnTo>
                    <a:cubicBezTo>
                      <a:pt x="48433" y="131830"/>
                      <a:pt x="31667" y="124885"/>
                      <a:pt x="19306" y="112524"/>
                    </a:cubicBezTo>
                    <a:cubicBezTo>
                      <a:pt x="6945" y="100162"/>
                      <a:pt x="0" y="83397"/>
                      <a:pt x="0" y="65915"/>
                    </a:cubicBezTo>
                    <a:lnTo>
                      <a:pt x="0" y="65915"/>
                    </a:lnTo>
                    <a:cubicBezTo>
                      <a:pt x="0" y="48433"/>
                      <a:pt x="6945" y="31667"/>
                      <a:pt x="19306" y="19306"/>
                    </a:cubicBezTo>
                    <a:cubicBezTo>
                      <a:pt x="31667" y="6945"/>
                      <a:pt x="48433" y="0"/>
                      <a:pt x="6591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9" id="59"/>
              <p:cNvSpPr txBox="true"/>
              <p:nvPr/>
            </p:nvSpPr>
            <p:spPr>
              <a:xfrm>
                <a:off x="0" y="-38100"/>
                <a:ext cx="692514" cy="1699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60" id="60"/>
            <p:cNvSpPr txBox="true"/>
            <p:nvPr/>
          </p:nvSpPr>
          <p:spPr>
            <a:xfrm rot="0">
              <a:off x="2055786" y="878090"/>
              <a:ext cx="1871504" cy="41825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Строма</a:t>
              </a:r>
            </a:p>
          </p:txBody>
        </p:sp>
        <p:grpSp>
          <p:nvGrpSpPr>
            <p:cNvPr name="Group 61" id="61"/>
            <p:cNvGrpSpPr/>
            <p:nvPr/>
          </p:nvGrpSpPr>
          <p:grpSpPr>
            <a:xfrm rot="0">
              <a:off x="7799402" y="5532906"/>
              <a:ext cx="2283503" cy="432072"/>
              <a:chOff x="0" y="0"/>
              <a:chExt cx="451062" cy="85348"/>
            </a:xfrm>
          </p:grpSpPr>
          <p:sp>
            <p:nvSpPr>
              <p:cNvPr name="Freeform 62" id="62"/>
              <p:cNvSpPr/>
              <p:nvPr/>
            </p:nvSpPr>
            <p:spPr>
              <a:xfrm flipH="false" flipV="false" rot="0">
                <a:off x="0" y="0"/>
                <a:ext cx="451062" cy="85348"/>
              </a:xfrm>
              <a:custGeom>
                <a:avLst/>
                <a:gdLst/>
                <a:ahLst/>
                <a:cxnLst/>
                <a:rect r="r" b="b" t="t" l="l"/>
                <a:pathLst>
                  <a:path h="85348" w="451062">
                    <a:moveTo>
                      <a:pt x="42674" y="0"/>
                    </a:moveTo>
                    <a:lnTo>
                      <a:pt x="408389" y="0"/>
                    </a:lnTo>
                    <a:cubicBezTo>
                      <a:pt x="431957" y="0"/>
                      <a:pt x="451062" y="19106"/>
                      <a:pt x="451062" y="42674"/>
                    </a:cubicBezTo>
                    <a:lnTo>
                      <a:pt x="451062" y="42674"/>
                    </a:lnTo>
                    <a:cubicBezTo>
                      <a:pt x="451062" y="66242"/>
                      <a:pt x="431957" y="85348"/>
                      <a:pt x="408389" y="85348"/>
                    </a:cubicBezTo>
                    <a:lnTo>
                      <a:pt x="42674" y="85348"/>
                    </a:lnTo>
                    <a:cubicBezTo>
                      <a:pt x="19106" y="85348"/>
                      <a:pt x="0" y="66242"/>
                      <a:pt x="0" y="42674"/>
                    </a:cubicBezTo>
                    <a:lnTo>
                      <a:pt x="0" y="42674"/>
                    </a:lnTo>
                    <a:cubicBezTo>
                      <a:pt x="0" y="19106"/>
                      <a:pt x="19106" y="0"/>
                      <a:pt x="42674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63" id="63"/>
              <p:cNvSpPr txBox="true"/>
              <p:nvPr/>
            </p:nvSpPr>
            <p:spPr>
              <a:xfrm>
                <a:off x="0" y="-38100"/>
                <a:ext cx="451062" cy="12344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64" id="64"/>
            <p:cNvSpPr txBox="true"/>
            <p:nvPr/>
          </p:nvSpPr>
          <p:spPr>
            <a:xfrm rot="0">
              <a:off x="7891530" y="5588498"/>
              <a:ext cx="2099248" cy="3018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r>
                <a:rPr lang="en-US" sz="14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Фотосистема I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30693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565906" y="-23768"/>
            <a:ext cx="3461237" cy="2893017"/>
          </a:xfrm>
          <a:custGeom>
            <a:avLst/>
            <a:gdLst/>
            <a:ahLst/>
            <a:cxnLst/>
            <a:rect r="r" b="b" t="t" l="l"/>
            <a:pathLst>
              <a:path h="2893017" w="3461237">
                <a:moveTo>
                  <a:pt x="0" y="0"/>
                </a:moveTo>
                <a:lnTo>
                  <a:pt x="3461237" y="0"/>
                </a:lnTo>
                <a:lnTo>
                  <a:pt x="3461237" y="2893018"/>
                </a:lnTo>
                <a:lnTo>
                  <a:pt x="0" y="28930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307444" y="-381146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1"/>
                </a:lnTo>
                <a:lnTo>
                  <a:pt x="0" y="224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3906951">
            <a:off x="-3268196" y="7078735"/>
            <a:ext cx="7345189" cy="2722776"/>
          </a:xfrm>
          <a:custGeom>
            <a:avLst/>
            <a:gdLst/>
            <a:ahLst/>
            <a:cxnLst/>
            <a:rect r="r" b="b" t="t" l="l"/>
            <a:pathLst>
              <a:path h="2722776" w="7345189">
                <a:moveTo>
                  <a:pt x="0" y="0"/>
                </a:moveTo>
                <a:lnTo>
                  <a:pt x="7345189" y="0"/>
                </a:lnTo>
                <a:lnTo>
                  <a:pt x="7345189" y="2722777"/>
                </a:lnTo>
                <a:lnTo>
                  <a:pt x="0" y="2722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04399" y="1622585"/>
            <a:ext cx="7865480" cy="7934459"/>
            <a:chOff x="0" y="0"/>
            <a:chExt cx="2858682" cy="288375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858682" cy="2883752"/>
            </a:xfrm>
            <a:custGeom>
              <a:avLst/>
              <a:gdLst/>
              <a:ahLst/>
              <a:cxnLst/>
              <a:rect r="r" b="b" t="t" l="l"/>
              <a:pathLst>
                <a:path h="2883752" w="2858682">
                  <a:moveTo>
                    <a:pt x="50199" y="0"/>
                  </a:moveTo>
                  <a:lnTo>
                    <a:pt x="2808483" y="0"/>
                  </a:lnTo>
                  <a:cubicBezTo>
                    <a:pt x="2836207" y="0"/>
                    <a:pt x="2858682" y="22475"/>
                    <a:pt x="2858682" y="50199"/>
                  </a:cubicBezTo>
                  <a:lnTo>
                    <a:pt x="2858682" y="2833553"/>
                  </a:lnTo>
                  <a:cubicBezTo>
                    <a:pt x="2858682" y="2861277"/>
                    <a:pt x="2836207" y="2883752"/>
                    <a:pt x="2808483" y="2883752"/>
                  </a:cubicBezTo>
                  <a:lnTo>
                    <a:pt x="50199" y="2883752"/>
                  </a:lnTo>
                  <a:cubicBezTo>
                    <a:pt x="22475" y="2883752"/>
                    <a:pt x="0" y="2861277"/>
                    <a:pt x="0" y="2833553"/>
                  </a:cubicBezTo>
                  <a:lnTo>
                    <a:pt x="0" y="50199"/>
                  </a:lnTo>
                  <a:cubicBezTo>
                    <a:pt x="0" y="22475"/>
                    <a:pt x="22475" y="0"/>
                    <a:pt x="50199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133350"/>
              <a:ext cx="2858682" cy="30171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704274" y="240913"/>
            <a:ext cx="16879452" cy="1579287"/>
            <a:chOff x="0" y="0"/>
            <a:chExt cx="22505935" cy="2105717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22505935" cy="2105717"/>
              <a:chOff x="0" y="0"/>
              <a:chExt cx="6367870" cy="595795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6367870" cy="595795"/>
              </a:xfrm>
              <a:custGeom>
                <a:avLst/>
                <a:gdLst/>
                <a:ahLst/>
                <a:cxnLst/>
                <a:rect r="r" b="b" t="t" l="l"/>
                <a:pathLst>
                  <a:path h="595795" w="6367870">
                    <a:moveTo>
                      <a:pt x="23392" y="0"/>
                    </a:moveTo>
                    <a:lnTo>
                      <a:pt x="6344478" y="0"/>
                    </a:lnTo>
                    <a:cubicBezTo>
                      <a:pt x="6357397" y="0"/>
                      <a:pt x="6367870" y="10473"/>
                      <a:pt x="6367870" y="23392"/>
                    </a:cubicBezTo>
                    <a:lnTo>
                      <a:pt x="6367870" y="572404"/>
                    </a:lnTo>
                    <a:cubicBezTo>
                      <a:pt x="6367870" y="578607"/>
                      <a:pt x="6365405" y="584557"/>
                      <a:pt x="6361019" y="588944"/>
                    </a:cubicBezTo>
                    <a:cubicBezTo>
                      <a:pt x="6356632" y="593331"/>
                      <a:pt x="6350682" y="595795"/>
                      <a:pt x="6344478" y="595795"/>
                    </a:cubicBezTo>
                    <a:lnTo>
                      <a:pt x="23392" y="595795"/>
                    </a:lnTo>
                    <a:cubicBezTo>
                      <a:pt x="17188" y="595795"/>
                      <a:pt x="11238" y="593331"/>
                      <a:pt x="6851" y="588944"/>
                    </a:cubicBezTo>
                    <a:cubicBezTo>
                      <a:pt x="2464" y="584557"/>
                      <a:pt x="0" y="578607"/>
                      <a:pt x="0" y="572404"/>
                    </a:cubicBezTo>
                    <a:lnTo>
                      <a:pt x="0" y="23392"/>
                    </a:lnTo>
                    <a:cubicBezTo>
                      <a:pt x="0" y="17188"/>
                      <a:pt x="2464" y="11238"/>
                      <a:pt x="6851" y="6851"/>
                    </a:cubicBezTo>
                    <a:cubicBezTo>
                      <a:pt x="11238" y="2464"/>
                      <a:pt x="17188" y="0"/>
                      <a:pt x="23392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123825"/>
                <a:ext cx="6367870" cy="719620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4" id="14"/>
            <p:cNvSpPr txBox="true"/>
            <p:nvPr/>
          </p:nvSpPr>
          <p:spPr>
            <a:xfrm rot="0">
              <a:off x="986940" y="481385"/>
              <a:ext cx="20532056" cy="1000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00"/>
                </a:lnSpc>
              </a:pPr>
              <a:r>
                <a:rPr lang="en-US" sz="45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Механизъм на светлинната фаза на фотосинтезата</a:t>
              </a: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12005413" y="9309628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9"/>
                </a:lnTo>
                <a:lnTo>
                  <a:pt x="0" y="9927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559333" y="2137092"/>
            <a:ext cx="7555613" cy="7697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Ел</a:t>
            </a:r>
            <a:r>
              <a:rPr lang="en-US" sz="28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ектрон</a:t>
            </a:r>
            <a:r>
              <a:rPr lang="en-US" sz="28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ите от водата преминават през фотосистема II, електрон-транспортните вериги и фотосистема I до крайния акцептор, НАДФ-редуктазният комплекс. При този пренос на електрони се поглъщат фотони от двете фотосистеми, което създава електрохимичен градиент, който позволява производството на АТФ.</a:t>
            </a:r>
          </a:p>
          <a:p>
            <a:pPr algn="ctr">
              <a:lnSpc>
                <a:spcPts val="4059"/>
              </a:lnSpc>
            </a:pPr>
            <a:r>
              <a:rPr lang="en-US" sz="28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Общото уравнение на химичните реакции в хода на светлинната фаза на фотосинтезата за организмите, при които няма цикличен пренос на електрони, може да се запише във вида:</a:t>
            </a:r>
          </a:p>
          <a:p>
            <a:pPr algn="ctr">
              <a:lnSpc>
                <a:spcPts val="4199"/>
              </a:lnSpc>
            </a:pPr>
          </a:p>
        </p:txBody>
      </p:sp>
      <p:grpSp>
        <p:nvGrpSpPr>
          <p:cNvPr name="Group 17" id="17"/>
          <p:cNvGrpSpPr/>
          <p:nvPr/>
        </p:nvGrpSpPr>
        <p:grpSpPr>
          <a:xfrm rot="0">
            <a:off x="8394598" y="2082202"/>
            <a:ext cx="12255224" cy="9011033"/>
            <a:chOff x="0" y="0"/>
            <a:chExt cx="16340299" cy="12014710"/>
          </a:xfrm>
        </p:grpSpPr>
        <p:sp>
          <p:nvSpPr>
            <p:cNvPr name="Freeform 18" id="18"/>
            <p:cNvSpPr/>
            <p:nvPr/>
          </p:nvSpPr>
          <p:spPr>
            <a:xfrm flipH="false" flipV="false" rot="3067884">
              <a:off x="11833471" y="7504898"/>
              <a:ext cx="3743855" cy="3750888"/>
            </a:xfrm>
            <a:custGeom>
              <a:avLst/>
              <a:gdLst/>
              <a:ahLst/>
              <a:cxnLst/>
              <a:rect r="r" b="b" t="t" l="l"/>
              <a:pathLst>
                <a:path h="3750888" w="3743855">
                  <a:moveTo>
                    <a:pt x="0" y="0"/>
                  </a:moveTo>
                  <a:lnTo>
                    <a:pt x="3743856" y="0"/>
                  </a:lnTo>
                  <a:lnTo>
                    <a:pt x="3743856" y="3750888"/>
                  </a:lnTo>
                  <a:lnTo>
                    <a:pt x="0" y="3750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11070499" y="3343455"/>
              <a:ext cx="257396" cy="328402"/>
            </a:xfrm>
            <a:custGeom>
              <a:avLst/>
              <a:gdLst/>
              <a:ahLst/>
              <a:cxnLst/>
              <a:rect r="r" b="b" t="t" l="l"/>
              <a:pathLst>
                <a:path h="328402" w="257396">
                  <a:moveTo>
                    <a:pt x="0" y="0"/>
                  </a:moveTo>
                  <a:lnTo>
                    <a:pt x="257397" y="0"/>
                  </a:lnTo>
                  <a:lnTo>
                    <a:pt x="257397" y="328403"/>
                  </a:lnTo>
                  <a:lnTo>
                    <a:pt x="0" y="3284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0" t="0" r="0" b="0"/>
              </a:stretch>
            </a:blipFill>
          </p:spPr>
        </p:sp>
        <p:sp>
          <p:nvSpPr>
            <p:cNvPr name="TextBox 20" id="20"/>
            <p:cNvSpPr txBox="true"/>
            <p:nvPr/>
          </p:nvSpPr>
          <p:spPr>
            <a:xfrm rot="0">
              <a:off x="6986493" y="4128514"/>
              <a:ext cx="448980" cy="4320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96"/>
                </a:lnSpc>
                <a:spcBef>
                  <a:spcPct val="0"/>
                </a:spcBef>
              </a:pPr>
              <a:r>
                <a:rPr lang="en-US" sz="1997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РЦ</a:t>
              </a:r>
            </a:p>
          </p:txBody>
        </p:sp>
        <p:sp>
          <p:nvSpPr>
            <p:cNvPr name="Freeform 21" id="21"/>
            <p:cNvSpPr/>
            <p:nvPr/>
          </p:nvSpPr>
          <p:spPr>
            <a:xfrm flipH="false" flipV="false" rot="0">
              <a:off x="673479" y="0"/>
              <a:ext cx="12085325" cy="7645982"/>
            </a:xfrm>
            <a:custGeom>
              <a:avLst/>
              <a:gdLst/>
              <a:ahLst/>
              <a:cxnLst/>
              <a:rect r="r" b="b" t="t" l="l"/>
              <a:pathLst>
                <a:path h="7645982" w="12085325">
                  <a:moveTo>
                    <a:pt x="0" y="0"/>
                  </a:moveTo>
                  <a:lnTo>
                    <a:pt x="12085325" y="0"/>
                  </a:lnTo>
                  <a:lnTo>
                    <a:pt x="12085325" y="7645982"/>
                  </a:lnTo>
                  <a:lnTo>
                    <a:pt x="0" y="76459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22" id="22"/>
            <p:cNvGrpSpPr/>
            <p:nvPr/>
          </p:nvGrpSpPr>
          <p:grpSpPr>
            <a:xfrm rot="0">
              <a:off x="5681881" y="7156958"/>
              <a:ext cx="3128170" cy="657933"/>
              <a:chOff x="0" y="0"/>
              <a:chExt cx="649615" cy="13663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649615" cy="136630"/>
              </a:xfrm>
              <a:custGeom>
                <a:avLst/>
                <a:gdLst/>
                <a:ahLst/>
                <a:cxnLst/>
                <a:rect r="r" b="b" t="t" l="l"/>
                <a:pathLst>
                  <a:path h="136630" w="649615">
                    <a:moveTo>
                      <a:pt x="68315" y="0"/>
                    </a:moveTo>
                    <a:lnTo>
                      <a:pt x="581300" y="0"/>
                    </a:lnTo>
                    <a:cubicBezTo>
                      <a:pt x="619029" y="0"/>
                      <a:pt x="649615" y="30586"/>
                      <a:pt x="649615" y="68315"/>
                    </a:cubicBezTo>
                    <a:lnTo>
                      <a:pt x="649615" y="68315"/>
                    </a:lnTo>
                    <a:cubicBezTo>
                      <a:pt x="649615" y="106045"/>
                      <a:pt x="619029" y="136630"/>
                      <a:pt x="581300" y="136630"/>
                    </a:cubicBezTo>
                    <a:lnTo>
                      <a:pt x="68315" y="136630"/>
                    </a:lnTo>
                    <a:cubicBezTo>
                      <a:pt x="30586" y="136630"/>
                      <a:pt x="0" y="106045"/>
                      <a:pt x="0" y="68315"/>
                    </a:cubicBezTo>
                    <a:lnTo>
                      <a:pt x="0" y="68315"/>
                    </a:lnTo>
                    <a:cubicBezTo>
                      <a:pt x="0" y="30586"/>
                      <a:pt x="30586" y="0"/>
                      <a:pt x="6831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38100"/>
                <a:ext cx="649615" cy="1747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25" id="25"/>
            <p:cNvGrpSpPr/>
            <p:nvPr/>
          </p:nvGrpSpPr>
          <p:grpSpPr>
            <a:xfrm rot="0">
              <a:off x="6618670" y="5905401"/>
              <a:ext cx="1886105" cy="403268"/>
              <a:chOff x="0" y="0"/>
              <a:chExt cx="391680" cy="83745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391680" cy="83745"/>
              </a:xfrm>
              <a:custGeom>
                <a:avLst/>
                <a:gdLst/>
                <a:ahLst/>
                <a:cxnLst/>
                <a:rect r="r" b="b" t="t" l="l"/>
                <a:pathLst>
                  <a:path h="83745" w="391680">
                    <a:moveTo>
                      <a:pt x="41873" y="0"/>
                    </a:moveTo>
                    <a:lnTo>
                      <a:pt x="349808" y="0"/>
                    </a:lnTo>
                    <a:cubicBezTo>
                      <a:pt x="360913" y="0"/>
                      <a:pt x="371563" y="4412"/>
                      <a:pt x="379416" y="12264"/>
                    </a:cubicBezTo>
                    <a:cubicBezTo>
                      <a:pt x="387269" y="20117"/>
                      <a:pt x="391680" y="30767"/>
                      <a:pt x="391680" y="41873"/>
                    </a:cubicBezTo>
                    <a:lnTo>
                      <a:pt x="391680" y="41873"/>
                    </a:lnTo>
                    <a:cubicBezTo>
                      <a:pt x="391680" y="52978"/>
                      <a:pt x="387269" y="63628"/>
                      <a:pt x="379416" y="71481"/>
                    </a:cubicBezTo>
                    <a:cubicBezTo>
                      <a:pt x="371563" y="79333"/>
                      <a:pt x="360913" y="83745"/>
                      <a:pt x="349808" y="83745"/>
                    </a:cubicBezTo>
                    <a:lnTo>
                      <a:pt x="41873" y="83745"/>
                    </a:lnTo>
                    <a:cubicBezTo>
                      <a:pt x="30767" y="83745"/>
                      <a:pt x="20117" y="79333"/>
                      <a:pt x="12264" y="71481"/>
                    </a:cubicBezTo>
                    <a:cubicBezTo>
                      <a:pt x="4412" y="63628"/>
                      <a:pt x="0" y="52978"/>
                      <a:pt x="0" y="41873"/>
                    </a:cubicBezTo>
                    <a:lnTo>
                      <a:pt x="0" y="41873"/>
                    </a:lnTo>
                    <a:cubicBezTo>
                      <a:pt x="0" y="30767"/>
                      <a:pt x="4412" y="20117"/>
                      <a:pt x="12264" y="12264"/>
                    </a:cubicBezTo>
                    <a:cubicBezTo>
                      <a:pt x="20117" y="4412"/>
                      <a:pt x="30767" y="0"/>
                      <a:pt x="41873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38100"/>
                <a:ext cx="391680" cy="12184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28" id="28"/>
            <p:cNvGrpSpPr/>
            <p:nvPr/>
          </p:nvGrpSpPr>
          <p:grpSpPr>
            <a:xfrm rot="0">
              <a:off x="0" y="2610380"/>
              <a:ext cx="1780164" cy="451900"/>
              <a:chOff x="0" y="0"/>
              <a:chExt cx="369680" cy="93844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69680" cy="93844"/>
              </a:xfrm>
              <a:custGeom>
                <a:avLst/>
                <a:gdLst/>
                <a:ahLst/>
                <a:cxnLst/>
                <a:rect r="r" b="b" t="t" l="l"/>
                <a:pathLst>
                  <a:path h="93844" w="369680">
                    <a:moveTo>
                      <a:pt x="46922" y="0"/>
                    </a:moveTo>
                    <a:lnTo>
                      <a:pt x="322758" y="0"/>
                    </a:lnTo>
                    <a:cubicBezTo>
                      <a:pt x="348672" y="0"/>
                      <a:pt x="369680" y="21008"/>
                      <a:pt x="369680" y="46922"/>
                    </a:cubicBezTo>
                    <a:lnTo>
                      <a:pt x="369680" y="46922"/>
                    </a:lnTo>
                    <a:cubicBezTo>
                      <a:pt x="369680" y="72837"/>
                      <a:pt x="348672" y="93844"/>
                      <a:pt x="322758" y="93844"/>
                    </a:cubicBezTo>
                    <a:lnTo>
                      <a:pt x="46922" y="93844"/>
                    </a:lnTo>
                    <a:cubicBezTo>
                      <a:pt x="21008" y="93844"/>
                      <a:pt x="0" y="72837"/>
                      <a:pt x="0" y="46922"/>
                    </a:cubicBezTo>
                    <a:lnTo>
                      <a:pt x="0" y="46922"/>
                    </a:lnTo>
                    <a:cubicBezTo>
                      <a:pt x="0" y="21008"/>
                      <a:pt x="21008" y="0"/>
                      <a:pt x="4692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38100"/>
                <a:ext cx="369680" cy="13194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31" id="31"/>
            <p:cNvGrpSpPr/>
            <p:nvPr/>
          </p:nvGrpSpPr>
          <p:grpSpPr>
            <a:xfrm rot="0">
              <a:off x="694136" y="6745974"/>
              <a:ext cx="2172055" cy="410984"/>
              <a:chOff x="0" y="0"/>
              <a:chExt cx="451062" cy="85348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451062" cy="85348"/>
              </a:xfrm>
              <a:custGeom>
                <a:avLst/>
                <a:gdLst/>
                <a:ahLst/>
                <a:cxnLst/>
                <a:rect r="r" b="b" t="t" l="l"/>
                <a:pathLst>
                  <a:path h="85348" w="451062">
                    <a:moveTo>
                      <a:pt x="42674" y="0"/>
                    </a:moveTo>
                    <a:lnTo>
                      <a:pt x="408389" y="0"/>
                    </a:lnTo>
                    <a:cubicBezTo>
                      <a:pt x="431957" y="0"/>
                      <a:pt x="451062" y="19106"/>
                      <a:pt x="451062" y="42674"/>
                    </a:cubicBezTo>
                    <a:lnTo>
                      <a:pt x="451062" y="42674"/>
                    </a:lnTo>
                    <a:cubicBezTo>
                      <a:pt x="451062" y="66242"/>
                      <a:pt x="431957" y="85348"/>
                      <a:pt x="408389" y="85348"/>
                    </a:cubicBezTo>
                    <a:lnTo>
                      <a:pt x="42674" y="85348"/>
                    </a:lnTo>
                    <a:cubicBezTo>
                      <a:pt x="19106" y="85348"/>
                      <a:pt x="0" y="66242"/>
                      <a:pt x="0" y="42674"/>
                    </a:cubicBezTo>
                    <a:lnTo>
                      <a:pt x="0" y="42674"/>
                    </a:lnTo>
                    <a:cubicBezTo>
                      <a:pt x="0" y="19106"/>
                      <a:pt x="19106" y="0"/>
                      <a:pt x="42674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38100"/>
                <a:ext cx="451062" cy="12344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0">
              <a:off x="4836300" y="2543561"/>
              <a:ext cx="1727026" cy="475684"/>
              <a:chOff x="0" y="0"/>
              <a:chExt cx="358645" cy="98783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358645" cy="98783"/>
              </a:xfrm>
              <a:custGeom>
                <a:avLst/>
                <a:gdLst/>
                <a:ahLst/>
                <a:cxnLst/>
                <a:rect r="r" b="b" t="t" l="l"/>
                <a:pathLst>
                  <a:path h="98783" w="358645">
                    <a:moveTo>
                      <a:pt x="49392" y="0"/>
                    </a:moveTo>
                    <a:lnTo>
                      <a:pt x="309253" y="0"/>
                    </a:lnTo>
                    <a:cubicBezTo>
                      <a:pt x="322353" y="0"/>
                      <a:pt x="334916" y="5204"/>
                      <a:pt x="344178" y="14466"/>
                    </a:cubicBezTo>
                    <a:cubicBezTo>
                      <a:pt x="353441" y="23729"/>
                      <a:pt x="358645" y="36292"/>
                      <a:pt x="358645" y="49392"/>
                    </a:cubicBezTo>
                    <a:lnTo>
                      <a:pt x="358645" y="49392"/>
                    </a:lnTo>
                    <a:cubicBezTo>
                      <a:pt x="358645" y="62491"/>
                      <a:pt x="353441" y="75054"/>
                      <a:pt x="344178" y="84317"/>
                    </a:cubicBezTo>
                    <a:cubicBezTo>
                      <a:pt x="334916" y="93580"/>
                      <a:pt x="322353" y="98783"/>
                      <a:pt x="309253" y="98783"/>
                    </a:cubicBezTo>
                    <a:lnTo>
                      <a:pt x="49392" y="98783"/>
                    </a:lnTo>
                    <a:cubicBezTo>
                      <a:pt x="36292" y="98783"/>
                      <a:pt x="23729" y="93580"/>
                      <a:pt x="14466" y="84317"/>
                    </a:cubicBezTo>
                    <a:cubicBezTo>
                      <a:pt x="5204" y="75054"/>
                      <a:pt x="0" y="62491"/>
                      <a:pt x="0" y="49392"/>
                    </a:cubicBezTo>
                    <a:lnTo>
                      <a:pt x="0" y="49392"/>
                    </a:lnTo>
                    <a:cubicBezTo>
                      <a:pt x="0" y="36292"/>
                      <a:pt x="5204" y="23729"/>
                      <a:pt x="14466" y="14466"/>
                    </a:cubicBezTo>
                    <a:cubicBezTo>
                      <a:pt x="23729" y="5204"/>
                      <a:pt x="36292" y="0"/>
                      <a:pt x="4939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38100"/>
                <a:ext cx="358645" cy="1368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37" id="37"/>
            <p:cNvGrpSpPr/>
            <p:nvPr/>
          </p:nvGrpSpPr>
          <p:grpSpPr>
            <a:xfrm rot="0">
              <a:off x="3817363" y="3062280"/>
              <a:ext cx="1727026" cy="475684"/>
              <a:chOff x="0" y="0"/>
              <a:chExt cx="358645" cy="98783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358645" cy="98783"/>
              </a:xfrm>
              <a:custGeom>
                <a:avLst/>
                <a:gdLst/>
                <a:ahLst/>
                <a:cxnLst/>
                <a:rect r="r" b="b" t="t" l="l"/>
                <a:pathLst>
                  <a:path h="98783" w="358645">
                    <a:moveTo>
                      <a:pt x="49392" y="0"/>
                    </a:moveTo>
                    <a:lnTo>
                      <a:pt x="309253" y="0"/>
                    </a:lnTo>
                    <a:cubicBezTo>
                      <a:pt x="322353" y="0"/>
                      <a:pt x="334916" y="5204"/>
                      <a:pt x="344178" y="14466"/>
                    </a:cubicBezTo>
                    <a:cubicBezTo>
                      <a:pt x="353441" y="23729"/>
                      <a:pt x="358645" y="36292"/>
                      <a:pt x="358645" y="49392"/>
                    </a:cubicBezTo>
                    <a:lnTo>
                      <a:pt x="358645" y="49392"/>
                    </a:lnTo>
                    <a:cubicBezTo>
                      <a:pt x="358645" y="62491"/>
                      <a:pt x="353441" y="75054"/>
                      <a:pt x="344178" y="84317"/>
                    </a:cubicBezTo>
                    <a:cubicBezTo>
                      <a:pt x="334916" y="93580"/>
                      <a:pt x="322353" y="98783"/>
                      <a:pt x="309253" y="98783"/>
                    </a:cubicBezTo>
                    <a:lnTo>
                      <a:pt x="49392" y="98783"/>
                    </a:lnTo>
                    <a:cubicBezTo>
                      <a:pt x="36292" y="98783"/>
                      <a:pt x="23729" y="93580"/>
                      <a:pt x="14466" y="84317"/>
                    </a:cubicBezTo>
                    <a:cubicBezTo>
                      <a:pt x="5204" y="75054"/>
                      <a:pt x="0" y="62491"/>
                      <a:pt x="0" y="49392"/>
                    </a:cubicBezTo>
                    <a:lnTo>
                      <a:pt x="0" y="49392"/>
                    </a:lnTo>
                    <a:cubicBezTo>
                      <a:pt x="0" y="36292"/>
                      <a:pt x="5204" y="23729"/>
                      <a:pt x="14466" y="14466"/>
                    </a:cubicBezTo>
                    <a:cubicBezTo>
                      <a:pt x="23729" y="5204"/>
                      <a:pt x="36292" y="0"/>
                      <a:pt x="4939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358645" cy="1368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40" id="40"/>
            <p:cNvGrpSpPr/>
            <p:nvPr/>
          </p:nvGrpSpPr>
          <p:grpSpPr>
            <a:xfrm rot="0">
              <a:off x="2555934" y="1901343"/>
              <a:ext cx="3530320" cy="475684"/>
              <a:chOff x="0" y="0"/>
              <a:chExt cx="733128" cy="98783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733128" cy="98783"/>
              </a:xfrm>
              <a:custGeom>
                <a:avLst/>
                <a:gdLst/>
                <a:ahLst/>
                <a:cxnLst/>
                <a:rect r="r" b="b" t="t" l="l"/>
                <a:pathLst>
                  <a:path h="98783" w="733128">
                    <a:moveTo>
                      <a:pt x="49392" y="0"/>
                    </a:moveTo>
                    <a:lnTo>
                      <a:pt x="683736" y="0"/>
                    </a:lnTo>
                    <a:cubicBezTo>
                      <a:pt x="696836" y="0"/>
                      <a:pt x="709399" y="5204"/>
                      <a:pt x="718662" y="14466"/>
                    </a:cubicBezTo>
                    <a:cubicBezTo>
                      <a:pt x="727924" y="23729"/>
                      <a:pt x="733128" y="36292"/>
                      <a:pt x="733128" y="49392"/>
                    </a:cubicBezTo>
                    <a:lnTo>
                      <a:pt x="733128" y="49392"/>
                    </a:lnTo>
                    <a:cubicBezTo>
                      <a:pt x="733128" y="62491"/>
                      <a:pt x="727924" y="75054"/>
                      <a:pt x="718662" y="84317"/>
                    </a:cubicBezTo>
                    <a:cubicBezTo>
                      <a:pt x="709399" y="93580"/>
                      <a:pt x="696836" y="98783"/>
                      <a:pt x="683736" y="98783"/>
                    </a:cubicBezTo>
                    <a:lnTo>
                      <a:pt x="49392" y="98783"/>
                    </a:lnTo>
                    <a:cubicBezTo>
                      <a:pt x="36292" y="98783"/>
                      <a:pt x="23729" y="93580"/>
                      <a:pt x="14466" y="84317"/>
                    </a:cubicBezTo>
                    <a:cubicBezTo>
                      <a:pt x="5204" y="75054"/>
                      <a:pt x="0" y="62491"/>
                      <a:pt x="0" y="49392"/>
                    </a:cubicBezTo>
                    <a:lnTo>
                      <a:pt x="0" y="49392"/>
                    </a:lnTo>
                    <a:cubicBezTo>
                      <a:pt x="0" y="36292"/>
                      <a:pt x="5204" y="23729"/>
                      <a:pt x="14466" y="14466"/>
                    </a:cubicBezTo>
                    <a:cubicBezTo>
                      <a:pt x="23729" y="5204"/>
                      <a:pt x="36292" y="0"/>
                      <a:pt x="4939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38100"/>
                <a:ext cx="733128" cy="1368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43" id="43"/>
            <p:cNvGrpSpPr/>
            <p:nvPr/>
          </p:nvGrpSpPr>
          <p:grpSpPr>
            <a:xfrm rot="0">
              <a:off x="11402913" y="3434614"/>
              <a:ext cx="1780164" cy="451900"/>
              <a:chOff x="0" y="0"/>
              <a:chExt cx="369680" cy="93844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369680" cy="93844"/>
              </a:xfrm>
              <a:custGeom>
                <a:avLst/>
                <a:gdLst/>
                <a:ahLst/>
                <a:cxnLst/>
                <a:rect r="r" b="b" t="t" l="l"/>
                <a:pathLst>
                  <a:path h="93844" w="369680">
                    <a:moveTo>
                      <a:pt x="46922" y="0"/>
                    </a:moveTo>
                    <a:lnTo>
                      <a:pt x="322758" y="0"/>
                    </a:lnTo>
                    <a:cubicBezTo>
                      <a:pt x="348672" y="0"/>
                      <a:pt x="369680" y="21008"/>
                      <a:pt x="369680" y="46922"/>
                    </a:cubicBezTo>
                    <a:lnTo>
                      <a:pt x="369680" y="46922"/>
                    </a:lnTo>
                    <a:cubicBezTo>
                      <a:pt x="369680" y="72837"/>
                      <a:pt x="348672" y="93844"/>
                      <a:pt x="322758" y="93844"/>
                    </a:cubicBezTo>
                    <a:lnTo>
                      <a:pt x="46922" y="93844"/>
                    </a:lnTo>
                    <a:cubicBezTo>
                      <a:pt x="21008" y="93844"/>
                      <a:pt x="0" y="72837"/>
                      <a:pt x="0" y="46922"/>
                    </a:cubicBezTo>
                    <a:lnTo>
                      <a:pt x="0" y="46922"/>
                    </a:lnTo>
                    <a:cubicBezTo>
                      <a:pt x="0" y="21008"/>
                      <a:pt x="21008" y="0"/>
                      <a:pt x="46922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38100"/>
                <a:ext cx="369680" cy="13194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46" id="46"/>
            <p:cNvGrpSpPr/>
            <p:nvPr/>
          </p:nvGrpSpPr>
          <p:grpSpPr>
            <a:xfrm rot="0">
              <a:off x="1111188" y="734867"/>
              <a:ext cx="3334745" cy="634815"/>
              <a:chOff x="0" y="0"/>
              <a:chExt cx="692514" cy="131830"/>
            </a:xfrm>
          </p:grpSpPr>
          <p:sp>
            <p:nvSpPr>
              <p:cNvPr name="Freeform 47" id="47"/>
              <p:cNvSpPr/>
              <p:nvPr/>
            </p:nvSpPr>
            <p:spPr>
              <a:xfrm flipH="false" flipV="false" rot="0">
                <a:off x="0" y="0"/>
                <a:ext cx="692514" cy="131830"/>
              </a:xfrm>
              <a:custGeom>
                <a:avLst/>
                <a:gdLst/>
                <a:ahLst/>
                <a:cxnLst/>
                <a:rect r="r" b="b" t="t" l="l"/>
                <a:pathLst>
                  <a:path h="131830" w="692514">
                    <a:moveTo>
                      <a:pt x="65915" y="0"/>
                    </a:moveTo>
                    <a:lnTo>
                      <a:pt x="626599" y="0"/>
                    </a:lnTo>
                    <a:cubicBezTo>
                      <a:pt x="663003" y="0"/>
                      <a:pt x="692514" y="29511"/>
                      <a:pt x="692514" y="65915"/>
                    </a:cubicBezTo>
                    <a:lnTo>
                      <a:pt x="692514" y="65915"/>
                    </a:lnTo>
                    <a:cubicBezTo>
                      <a:pt x="692514" y="83397"/>
                      <a:pt x="685569" y="100162"/>
                      <a:pt x="673208" y="112524"/>
                    </a:cubicBezTo>
                    <a:cubicBezTo>
                      <a:pt x="660846" y="124885"/>
                      <a:pt x="644080" y="131830"/>
                      <a:pt x="626599" y="131830"/>
                    </a:cubicBezTo>
                    <a:lnTo>
                      <a:pt x="65915" y="131830"/>
                    </a:lnTo>
                    <a:cubicBezTo>
                      <a:pt x="48433" y="131830"/>
                      <a:pt x="31667" y="124885"/>
                      <a:pt x="19306" y="112524"/>
                    </a:cubicBezTo>
                    <a:cubicBezTo>
                      <a:pt x="6945" y="100162"/>
                      <a:pt x="0" y="83397"/>
                      <a:pt x="0" y="65915"/>
                    </a:cubicBezTo>
                    <a:lnTo>
                      <a:pt x="0" y="65915"/>
                    </a:lnTo>
                    <a:cubicBezTo>
                      <a:pt x="0" y="48433"/>
                      <a:pt x="6945" y="31667"/>
                      <a:pt x="19306" y="19306"/>
                    </a:cubicBezTo>
                    <a:cubicBezTo>
                      <a:pt x="31667" y="6945"/>
                      <a:pt x="48433" y="0"/>
                      <a:pt x="6591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48" id="48"/>
              <p:cNvSpPr txBox="true"/>
              <p:nvPr/>
            </p:nvSpPr>
            <p:spPr>
              <a:xfrm>
                <a:off x="0" y="-38100"/>
                <a:ext cx="692514" cy="16993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49" id="49"/>
            <p:cNvGrpSpPr/>
            <p:nvPr/>
          </p:nvGrpSpPr>
          <p:grpSpPr>
            <a:xfrm rot="0">
              <a:off x="7418748" y="5262869"/>
              <a:ext cx="2172055" cy="410984"/>
              <a:chOff x="0" y="0"/>
              <a:chExt cx="451062" cy="85348"/>
            </a:xfrm>
          </p:grpSpPr>
          <p:sp>
            <p:nvSpPr>
              <p:cNvPr name="Freeform 50" id="50"/>
              <p:cNvSpPr/>
              <p:nvPr/>
            </p:nvSpPr>
            <p:spPr>
              <a:xfrm flipH="false" flipV="false" rot="0">
                <a:off x="0" y="0"/>
                <a:ext cx="451062" cy="85348"/>
              </a:xfrm>
              <a:custGeom>
                <a:avLst/>
                <a:gdLst/>
                <a:ahLst/>
                <a:cxnLst/>
                <a:rect r="r" b="b" t="t" l="l"/>
                <a:pathLst>
                  <a:path h="85348" w="451062">
                    <a:moveTo>
                      <a:pt x="42674" y="0"/>
                    </a:moveTo>
                    <a:lnTo>
                      <a:pt x="408389" y="0"/>
                    </a:lnTo>
                    <a:cubicBezTo>
                      <a:pt x="431957" y="0"/>
                      <a:pt x="451062" y="19106"/>
                      <a:pt x="451062" y="42674"/>
                    </a:cubicBezTo>
                    <a:lnTo>
                      <a:pt x="451062" y="42674"/>
                    </a:lnTo>
                    <a:cubicBezTo>
                      <a:pt x="451062" y="66242"/>
                      <a:pt x="431957" y="85348"/>
                      <a:pt x="408389" y="85348"/>
                    </a:cubicBezTo>
                    <a:lnTo>
                      <a:pt x="42674" y="85348"/>
                    </a:lnTo>
                    <a:cubicBezTo>
                      <a:pt x="19106" y="85348"/>
                      <a:pt x="0" y="66242"/>
                      <a:pt x="0" y="42674"/>
                    </a:cubicBezTo>
                    <a:lnTo>
                      <a:pt x="0" y="42674"/>
                    </a:lnTo>
                    <a:cubicBezTo>
                      <a:pt x="0" y="19106"/>
                      <a:pt x="19106" y="0"/>
                      <a:pt x="42674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1" id="51"/>
              <p:cNvSpPr txBox="true"/>
              <p:nvPr/>
            </p:nvSpPr>
            <p:spPr>
              <a:xfrm>
                <a:off x="0" y="-38100"/>
                <a:ext cx="451062" cy="12344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sp>
          <p:nvSpPr>
            <p:cNvPr name="TextBox 52" id="52"/>
            <p:cNvSpPr txBox="true"/>
            <p:nvPr/>
          </p:nvSpPr>
          <p:spPr>
            <a:xfrm rot="0">
              <a:off x="5858557" y="7332382"/>
              <a:ext cx="2704851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Тилакоидна мембрана</a:t>
              </a:r>
            </a:p>
          </p:txBody>
        </p:sp>
        <p:sp>
          <p:nvSpPr>
            <p:cNvPr name="TextBox 53" id="53"/>
            <p:cNvSpPr txBox="true"/>
            <p:nvPr/>
          </p:nvSpPr>
          <p:spPr>
            <a:xfrm rot="0">
              <a:off x="49839" y="2682787"/>
              <a:ext cx="1780164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Светлина</a:t>
              </a:r>
            </a:p>
          </p:txBody>
        </p:sp>
        <p:sp>
          <p:nvSpPr>
            <p:cNvPr name="TextBox 54" id="54"/>
            <p:cNvSpPr txBox="true"/>
            <p:nvPr/>
          </p:nvSpPr>
          <p:spPr>
            <a:xfrm rot="0">
              <a:off x="6563326" y="5953492"/>
              <a:ext cx="1996793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Пластоцианин</a:t>
              </a:r>
            </a:p>
          </p:txBody>
        </p:sp>
        <p:sp>
          <p:nvSpPr>
            <p:cNvPr name="TextBox 55" id="55"/>
            <p:cNvSpPr txBox="true"/>
            <p:nvPr/>
          </p:nvSpPr>
          <p:spPr>
            <a:xfrm rot="0">
              <a:off x="781767" y="6797923"/>
              <a:ext cx="1996793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Фотосистема II</a:t>
              </a:r>
            </a:p>
          </p:txBody>
        </p:sp>
        <p:sp>
          <p:nvSpPr>
            <p:cNvPr name="TextBox 56" id="56"/>
            <p:cNvSpPr txBox="true"/>
            <p:nvPr/>
          </p:nvSpPr>
          <p:spPr>
            <a:xfrm rot="0">
              <a:off x="4783163" y="2627861"/>
              <a:ext cx="1780164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Светлина</a:t>
              </a:r>
            </a:p>
          </p:txBody>
        </p:sp>
        <p:sp>
          <p:nvSpPr>
            <p:cNvPr name="TextBox 57" id="57"/>
            <p:cNvSpPr txBox="true"/>
            <p:nvPr/>
          </p:nvSpPr>
          <p:spPr>
            <a:xfrm rot="0">
              <a:off x="3764225" y="3146579"/>
              <a:ext cx="1780164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Цитохром</a:t>
              </a:r>
            </a:p>
          </p:txBody>
        </p:sp>
        <p:sp>
          <p:nvSpPr>
            <p:cNvPr name="TextBox 58" id="58"/>
            <p:cNvSpPr txBox="true"/>
            <p:nvPr/>
          </p:nvSpPr>
          <p:spPr>
            <a:xfrm rot="0">
              <a:off x="2555934" y="2001843"/>
              <a:ext cx="3530320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Феродоксин НАДФН редуктаза</a:t>
              </a:r>
            </a:p>
          </p:txBody>
        </p:sp>
        <p:sp>
          <p:nvSpPr>
            <p:cNvPr name="TextBox 59" id="59"/>
            <p:cNvSpPr txBox="true"/>
            <p:nvPr/>
          </p:nvSpPr>
          <p:spPr>
            <a:xfrm rot="0">
              <a:off x="11402913" y="3507022"/>
              <a:ext cx="1780164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АТФ синтаза</a:t>
              </a:r>
            </a:p>
          </p:txBody>
        </p:sp>
        <p:sp>
          <p:nvSpPr>
            <p:cNvPr name="TextBox 60" id="60"/>
            <p:cNvSpPr txBox="true"/>
            <p:nvPr/>
          </p:nvSpPr>
          <p:spPr>
            <a:xfrm rot="0">
              <a:off x="1955452" y="833375"/>
              <a:ext cx="1780164" cy="3997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30"/>
                </a:lnSpc>
                <a:spcBef>
                  <a:spcPct val="0"/>
                </a:spcBef>
              </a:pPr>
              <a:r>
                <a:rPr lang="en-US" sz="1807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Стома</a:t>
              </a:r>
            </a:p>
          </p:txBody>
        </p:sp>
        <p:sp>
          <p:nvSpPr>
            <p:cNvPr name="TextBox 61" id="61"/>
            <p:cNvSpPr txBox="true"/>
            <p:nvPr/>
          </p:nvSpPr>
          <p:spPr>
            <a:xfrm rot="0">
              <a:off x="7506379" y="5314818"/>
              <a:ext cx="1996793" cy="2880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64"/>
                </a:lnSpc>
                <a:spcBef>
                  <a:spcPct val="0"/>
                </a:spcBef>
              </a:pPr>
              <a:r>
                <a:rPr lang="en-US" sz="1331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Фотосистема I</a:t>
              </a:r>
            </a:p>
          </p:txBody>
        </p:sp>
      </p:grpSp>
      <p:sp>
        <p:nvSpPr>
          <p:cNvPr name="Freeform 62" id="62"/>
          <p:cNvSpPr/>
          <p:nvPr/>
        </p:nvSpPr>
        <p:spPr>
          <a:xfrm flipH="false" flipV="false" rot="0">
            <a:off x="8631985" y="8738101"/>
            <a:ext cx="8517950" cy="571527"/>
          </a:xfrm>
          <a:custGeom>
            <a:avLst/>
            <a:gdLst/>
            <a:ahLst/>
            <a:cxnLst/>
            <a:rect r="r" b="b" t="t" l="l"/>
            <a:pathLst>
              <a:path h="571527" w="8517950">
                <a:moveTo>
                  <a:pt x="0" y="0"/>
                </a:moveTo>
                <a:lnTo>
                  <a:pt x="8517950" y="0"/>
                </a:lnTo>
                <a:lnTo>
                  <a:pt x="8517950" y="571527"/>
                </a:lnTo>
                <a:lnTo>
                  <a:pt x="0" y="57152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98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8051973" y="375933"/>
            <a:ext cx="9807391" cy="1252662"/>
            <a:chOff x="0" y="0"/>
            <a:chExt cx="2760249" cy="35255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760249" cy="352557"/>
            </a:xfrm>
            <a:custGeom>
              <a:avLst/>
              <a:gdLst/>
              <a:ahLst/>
              <a:cxnLst/>
              <a:rect r="r" b="b" t="t" l="l"/>
              <a:pathLst>
                <a:path h="352557" w="2760249">
                  <a:moveTo>
                    <a:pt x="40259" y="0"/>
                  </a:moveTo>
                  <a:lnTo>
                    <a:pt x="2719989" y="0"/>
                  </a:lnTo>
                  <a:cubicBezTo>
                    <a:pt x="2730667" y="0"/>
                    <a:pt x="2740907" y="4242"/>
                    <a:pt x="2748457" y="11792"/>
                  </a:cubicBezTo>
                  <a:cubicBezTo>
                    <a:pt x="2756007" y="19342"/>
                    <a:pt x="2760249" y="29582"/>
                    <a:pt x="2760249" y="40259"/>
                  </a:cubicBezTo>
                  <a:lnTo>
                    <a:pt x="2760249" y="312297"/>
                  </a:lnTo>
                  <a:cubicBezTo>
                    <a:pt x="2760249" y="334532"/>
                    <a:pt x="2742224" y="352557"/>
                    <a:pt x="2719989" y="352557"/>
                  </a:cubicBezTo>
                  <a:lnTo>
                    <a:pt x="40259" y="352557"/>
                  </a:lnTo>
                  <a:cubicBezTo>
                    <a:pt x="18025" y="352557"/>
                    <a:pt x="0" y="334532"/>
                    <a:pt x="0" y="312297"/>
                  </a:cubicBezTo>
                  <a:lnTo>
                    <a:pt x="0" y="40259"/>
                  </a:lnTo>
                  <a:cubicBezTo>
                    <a:pt x="0" y="18025"/>
                    <a:pt x="18025" y="0"/>
                    <a:pt x="40259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133350"/>
              <a:ext cx="2760249" cy="485907"/>
            </a:xfrm>
            <a:prstGeom prst="rect">
              <a:avLst/>
            </a:prstGeom>
          </p:spPr>
          <p:txBody>
            <a:bodyPr anchor="ctr" rtlCol="false" tIns="65601" lIns="65601" bIns="65601" rIns="65601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-10800000">
            <a:off x="-1421379" y="-1490402"/>
            <a:ext cx="3867912" cy="4114800"/>
          </a:xfrm>
          <a:custGeom>
            <a:avLst/>
            <a:gdLst/>
            <a:ahLst/>
            <a:cxnLst/>
            <a:rect r="r" b="b" t="t" l="l"/>
            <a:pathLst>
              <a:path h="4114800" w="3867912">
                <a:moveTo>
                  <a:pt x="0" y="0"/>
                </a:moveTo>
                <a:lnTo>
                  <a:pt x="3867912" y="0"/>
                </a:lnTo>
                <a:lnTo>
                  <a:pt x="386791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762381" y="8363066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874547" y="8988263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4" y="0"/>
                </a:lnTo>
                <a:lnTo>
                  <a:pt x="3797254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499252" y="9427747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9"/>
                </a:lnTo>
                <a:lnTo>
                  <a:pt x="0" y="9927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8051973" y="1933395"/>
            <a:ext cx="9807391" cy="1895150"/>
            <a:chOff x="0" y="0"/>
            <a:chExt cx="13076521" cy="2526866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13076521" cy="2526866"/>
              <a:chOff x="0" y="0"/>
              <a:chExt cx="7708569" cy="148958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7708570" cy="1489580"/>
              </a:xfrm>
              <a:custGeom>
                <a:avLst/>
                <a:gdLst/>
                <a:ahLst/>
                <a:cxnLst/>
                <a:rect r="r" b="b" t="t" l="l"/>
                <a:pathLst>
                  <a:path h="1489580" w="7708570">
                    <a:moveTo>
                      <a:pt x="18115" y="0"/>
                    </a:moveTo>
                    <a:lnTo>
                      <a:pt x="7690455" y="0"/>
                    </a:lnTo>
                    <a:cubicBezTo>
                      <a:pt x="7700459" y="0"/>
                      <a:pt x="7708570" y="8110"/>
                      <a:pt x="7708570" y="18115"/>
                    </a:cubicBezTo>
                    <a:lnTo>
                      <a:pt x="7708570" y="1471465"/>
                    </a:lnTo>
                    <a:cubicBezTo>
                      <a:pt x="7708570" y="1481469"/>
                      <a:pt x="7700459" y="1489580"/>
                      <a:pt x="7690455" y="1489580"/>
                    </a:cubicBezTo>
                    <a:lnTo>
                      <a:pt x="18115" y="1489580"/>
                    </a:lnTo>
                    <a:cubicBezTo>
                      <a:pt x="8110" y="1489580"/>
                      <a:pt x="0" y="1481469"/>
                      <a:pt x="0" y="1471465"/>
                    </a:cubicBezTo>
                    <a:lnTo>
                      <a:pt x="0" y="18115"/>
                    </a:lnTo>
                    <a:cubicBezTo>
                      <a:pt x="0" y="8110"/>
                      <a:pt x="8110" y="0"/>
                      <a:pt x="1811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133350"/>
                <a:ext cx="7708569" cy="1622930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603265" y="399509"/>
              <a:ext cx="11869992" cy="16802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 време на светлинната фаза на фотосинтезата пигменти като хлорофил абсорбират светлинна енергия, задвижвайки електрони във фотосистемите.</a:t>
              </a: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8663949" y="456819"/>
            <a:ext cx="8583438" cy="986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2"/>
              </a:lnSpc>
            </a:pPr>
            <a:r>
              <a:rPr lang="en-US" sz="5801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 заключение...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-830941" y="1632156"/>
            <a:ext cx="5900922" cy="6620950"/>
          </a:xfrm>
          <a:custGeom>
            <a:avLst/>
            <a:gdLst/>
            <a:ahLst/>
            <a:cxnLst/>
            <a:rect r="r" b="b" t="t" l="l"/>
            <a:pathLst>
              <a:path h="6620950" w="5900922">
                <a:moveTo>
                  <a:pt x="0" y="0"/>
                </a:moveTo>
                <a:lnTo>
                  <a:pt x="5900922" y="0"/>
                </a:lnTo>
                <a:lnTo>
                  <a:pt x="5900922" y="6620950"/>
                </a:lnTo>
                <a:lnTo>
                  <a:pt x="0" y="662095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75000"/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-120305" y="-1632677"/>
            <a:ext cx="4513295" cy="4472265"/>
          </a:xfrm>
          <a:custGeom>
            <a:avLst/>
            <a:gdLst/>
            <a:ahLst/>
            <a:cxnLst/>
            <a:rect r="r" b="b" t="t" l="l"/>
            <a:pathLst>
              <a:path h="4472265" w="4513295">
                <a:moveTo>
                  <a:pt x="0" y="0"/>
                </a:moveTo>
                <a:lnTo>
                  <a:pt x="4513295" y="0"/>
                </a:lnTo>
                <a:lnTo>
                  <a:pt x="4513295" y="4472265"/>
                </a:lnTo>
                <a:lnTo>
                  <a:pt x="0" y="447226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9" id="19"/>
          <p:cNvSpPr/>
          <p:nvPr/>
        </p:nvSpPr>
        <p:spPr>
          <a:xfrm flipH="false" flipV="false" rot="0">
            <a:off x="-120305" y="3095283"/>
            <a:ext cx="4479650" cy="7795173"/>
          </a:xfrm>
          <a:custGeom>
            <a:avLst/>
            <a:gdLst/>
            <a:ahLst/>
            <a:cxnLst/>
            <a:rect r="r" b="b" t="t" l="l"/>
            <a:pathLst>
              <a:path h="7795173" w="4479650">
                <a:moveTo>
                  <a:pt x="0" y="0"/>
                </a:moveTo>
                <a:lnTo>
                  <a:pt x="4479651" y="0"/>
                </a:lnTo>
                <a:lnTo>
                  <a:pt x="4479651" y="7795173"/>
                </a:lnTo>
                <a:lnTo>
                  <a:pt x="0" y="779517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-7666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4491204" y="7197673"/>
            <a:ext cx="994253" cy="2060627"/>
          </a:xfrm>
          <a:custGeom>
            <a:avLst/>
            <a:gdLst/>
            <a:ahLst/>
            <a:cxnLst/>
            <a:rect r="r" b="b" t="t" l="l"/>
            <a:pathLst>
              <a:path h="2060627" w="994253">
                <a:moveTo>
                  <a:pt x="0" y="0"/>
                </a:moveTo>
                <a:lnTo>
                  <a:pt x="994252" y="0"/>
                </a:lnTo>
                <a:lnTo>
                  <a:pt x="994252" y="2060627"/>
                </a:lnTo>
                <a:lnTo>
                  <a:pt x="0" y="206062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3755527" y="2967436"/>
            <a:ext cx="1471353" cy="1426224"/>
          </a:xfrm>
          <a:custGeom>
            <a:avLst/>
            <a:gdLst/>
            <a:ahLst/>
            <a:cxnLst/>
            <a:rect r="r" b="b" t="t" l="l"/>
            <a:pathLst>
              <a:path h="1426224" w="1471353">
                <a:moveTo>
                  <a:pt x="0" y="0"/>
                </a:moveTo>
                <a:lnTo>
                  <a:pt x="1471353" y="0"/>
                </a:lnTo>
                <a:lnTo>
                  <a:pt x="1471353" y="1426223"/>
                </a:lnTo>
                <a:lnTo>
                  <a:pt x="0" y="142622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-283106" t="0" r="-179483" b="-431058"/>
            </a:stretch>
          </a:blipFill>
        </p:spPr>
      </p:sp>
      <p:sp>
        <p:nvSpPr>
          <p:cNvPr name="AutoShape 22" id="22"/>
          <p:cNvSpPr/>
          <p:nvPr/>
        </p:nvSpPr>
        <p:spPr>
          <a:xfrm>
            <a:off x="2922707" y="7552850"/>
            <a:ext cx="1568497" cy="675137"/>
          </a:xfrm>
          <a:prstGeom prst="line">
            <a:avLst/>
          </a:prstGeom>
          <a:ln cap="rnd" w="66675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3" id="23"/>
          <p:cNvSpPr/>
          <p:nvPr/>
        </p:nvSpPr>
        <p:spPr>
          <a:xfrm flipV="true">
            <a:off x="3288693" y="4393659"/>
            <a:ext cx="1202510" cy="1353297"/>
          </a:xfrm>
          <a:prstGeom prst="line">
            <a:avLst/>
          </a:prstGeom>
          <a:ln cap="rnd" w="66675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24" id="24"/>
          <p:cNvGrpSpPr/>
          <p:nvPr/>
        </p:nvGrpSpPr>
        <p:grpSpPr>
          <a:xfrm rot="0">
            <a:off x="8051973" y="4133345"/>
            <a:ext cx="9807391" cy="1466525"/>
            <a:chOff x="0" y="0"/>
            <a:chExt cx="13076521" cy="1955366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13076521" cy="1955366"/>
              <a:chOff x="0" y="0"/>
              <a:chExt cx="7708569" cy="1152682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7708570" cy="1152682"/>
              </a:xfrm>
              <a:custGeom>
                <a:avLst/>
                <a:gdLst/>
                <a:ahLst/>
                <a:cxnLst/>
                <a:rect r="r" b="b" t="t" l="l"/>
                <a:pathLst>
                  <a:path h="1152682" w="7708570">
                    <a:moveTo>
                      <a:pt x="18115" y="0"/>
                    </a:moveTo>
                    <a:lnTo>
                      <a:pt x="7690455" y="0"/>
                    </a:lnTo>
                    <a:cubicBezTo>
                      <a:pt x="7700459" y="0"/>
                      <a:pt x="7708570" y="8110"/>
                      <a:pt x="7708570" y="18115"/>
                    </a:cubicBezTo>
                    <a:lnTo>
                      <a:pt x="7708570" y="1134567"/>
                    </a:lnTo>
                    <a:cubicBezTo>
                      <a:pt x="7708570" y="1139372"/>
                      <a:pt x="7706661" y="1143979"/>
                      <a:pt x="7703264" y="1147377"/>
                    </a:cubicBezTo>
                    <a:cubicBezTo>
                      <a:pt x="7699866" y="1150774"/>
                      <a:pt x="7695259" y="1152682"/>
                      <a:pt x="7690455" y="1152682"/>
                    </a:cubicBezTo>
                    <a:lnTo>
                      <a:pt x="18115" y="1152682"/>
                    </a:lnTo>
                    <a:cubicBezTo>
                      <a:pt x="8110" y="1152682"/>
                      <a:pt x="0" y="1144572"/>
                      <a:pt x="0" y="1134567"/>
                    </a:cubicBezTo>
                    <a:lnTo>
                      <a:pt x="0" y="18115"/>
                    </a:lnTo>
                    <a:cubicBezTo>
                      <a:pt x="0" y="8110"/>
                      <a:pt x="8110" y="0"/>
                      <a:pt x="1811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133350"/>
                <a:ext cx="7708569" cy="1286032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8" id="28"/>
            <p:cNvSpPr txBox="true"/>
            <p:nvPr/>
          </p:nvSpPr>
          <p:spPr>
            <a:xfrm rot="0">
              <a:off x="603265" y="399509"/>
              <a:ext cx="11869992" cy="11087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Освободените електрони създават поток, който задвижва синтеза на АТФ, съхранявайки химическа енергия.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8051973" y="5904670"/>
            <a:ext cx="9807391" cy="1937483"/>
            <a:chOff x="0" y="0"/>
            <a:chExt cx="13076521" cy="2583311"/>
          </a:xfrm>
        </p:grpSpPr>
        <p:grpSp>
          <p:nvGrpSpPr>
            <p:cNvPr name="Group 30" id="30"/>
            <p:cNvGrpSpPr/>
            <p:nvPr/>
          </p:nvGrpSpPr>
          <p:grpSpPr>
            <a:xfrm rot="0">
              <a:off x="0" y="0"/>
              <a:ext cx="13076521" cy="2583311"/>
              <a:chOff x="0" y="0"/>
              <a:chExt cx="7708569" cy="1522854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7708570" cy="1522854"/>
              </a:xfrm>
              <a:custGeom>
                <a:avLst/>
                <a:gdLst/>
                <a:ahLst/>
                <a:cxnLst/>
                <a:rect r="r" b="b" t="t" l="l"/>
                <a:pathLst>
                  <a:path h="1522854" w="7708570">
                    <a:moveTo>
                      <a:pt x="18115" y="0"/>
                    </a:moveTo>
                    <a:lnTo>
                      <a:pt x="7690455" y="0"/>
                    </a:lnTo>
                    <a:cubicBezTo>
                      <a:pt x="7700459" y="0"/>
                      <a:pt x="7708570" y="8110"/>
                      <a:pt x="7708570" y="18115"/>
                    </a:cubicBezTo>
                    <a:lnTo>
                      <a:pt x="7708570" y="1504739"/>
                    </a:lnTo>
                    <a:cubicBezTo>
                      <a:pt x="7708570" y="1514743"/>
                      <a:pt x="7700459" y="1522854"/>
                      <a:pt x="7690455" y="1522854"/>
                    </a:cubicBezTo>
                    <a:lnTo>
                      <a:pt x="18115" y="1522854"/>
                    </a:lnTo>
                    <a:cubicBezTo>
                      <a:pt x="13311" y="1522854"/>
                      <a:pt x="8703" y="1520945"/>
                      <a:pt x="5306" y="1517548"/>
                    </a:cubicBezTo>
                    <a:cubicBezTo>
                      <a:pt x="1909" y="1514151"/>
                      <a:pt x="0" y="1509543"/>
                      <a:pt x="0" y="1504739"/>
                    </a:cubicBezTo>
                    <a:lnTo>
                      <a:pt x="0" y="18115"/>
                    </a:lnTo>
                    <a:cubicBezTo>
                      <a:pt x="0" y="8110"/>
                      <a:pt x="8110" y="0"/>
                      <a:pt x="1811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2" id="32"/>
              <p:cNvSpPr txBox="true"/>
              <p:nvPr/>
            </p:nvSpPr>
            <p:spPr>
              <a:xfrm>
                <a:off x="0" y="-133350"/>
                <a:ext cx="7708569" cy="1656204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3" id="33"/>
            <p:cNvSpPr txBox="true"/>
            <p:nvPr/>
          </p:nvSpPr>
          <p:spPr>
            <a:xfrm rot="0">
              <a:off x="603265" y="399509"/>
              <a:ext cx="11869992" cy="17366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Друг поток от електрони обезпечава редуцирането на молекула НАДФ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+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 до НАДФ.H+H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+</a:t>
              </a: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, молекула носител на енергия и електрон.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8051973" y="8146953"/>
            <a:ext cx="9807391" cy="1466525"/>
            <a:chOff x="0" y="0"/>
            <a:chExt cx="13076521" cy="1955366"/>
          </a:xfrm>
        </p:grpSpPr>
        <p:grpSp>
          <p:nvGrpSpPr>
            <p:cNvPr name="Group 35" id="35"/>
            <p:cNvGrpSpPr/>
            <p:nvPr/>
          </p:nvGrpSpPr>
          <p:grpSpPr>
            <a:xfrm rot="0">
              <a:off x="0" y="0"/>
              <a:ext cx="13076521" cy="1955366"/>
              <a:chOff x="0" y="0"/>
              <a:chExt cx="7708569" cy="1152682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7708570" cy="1152682"/>
              </a:xfrm>
              <a:custGeom>
                <a:avLst/>
                <a:gdLst/>
                <a:ahLst/>
                <a:cxnLst/>
                <a:rect r="r" b="b" t="t" l="l"/>
                <a:pathLst>
                  <a:path h="1152682" w="7708570">
                    <a:moveTo>
                      <a:pt x="18115" y="0"/>
                    </a:moveTo>
                    <a:lnTo>
                      <a:pt x="7690455" y="0"/>
                    </a:lnTo>
                    <a:cubicBezTo>
                      <a:pt x="7700459" y="0"/>
                      <a:pt x="7708570" y="8110"/>
                      <a:pt x="7708570" y="18115"/>
                    </a:cubicBezTo>
                    <a:lnTo>
                      <a:pt x="7708570" y="1134567"/>
                    </a:lnTo>
                    <a:cubicBezTo>
                      <a:pt x="7708570" y="1139372"/>
                      <a:pt x="7706661" y="1143979"/>
                      <a:pt x="7703264" y="1147377"/>
                    </a:cubicBezTo>
                    <a:cubicBezTo>
                      <a:pt x="7699866" y="1150774"/>
                      <a:pt x="7695259" y="1152682"/>
                      <a:pt x="7690455" y="1152682"/>
                    </a:cubicBezTo>
                    <a:lnTo>
                      <a:pt x="18115" y="1152682"/>
                    </a:lnTo>
                    <a:cubicBezTo>
                      <a:pt x="8110" y="1152682"/>
                      <a:pt x="0" y="1144572"/>
                      <a:pt x="0" y="1134567"/>
                    </a:cubicBezTo>
                    <a:lnTo>
                      <a:pt x="0" y="18115"/>
                    </a:lnTo>
                    <a:cubicBezTo>
                      <a:pt x="0" y="8110"/>
                      <a:pt x="8110" y="0"/>
                      <a:pt x="1811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0" y="-133350"/>
                <a:ext cx="7708569" cy="1286032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8" id="38"/>
            <p:cNvSpPr txBox="true"/>
            <p:nvPr/>
          </p:nvSpPr>
          <p:spPr>
            <a:xfrm rot="0">
              <a:off x="603265" y="399509"/>
              <a:ext cx="11869992" cy="11087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При фотолизата на водата се отделя кислород, който има важно значение за атмосферата и дишането.</a:t>
              </a: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6845572" y="2380161"/>
            <a:ext cx="878446" cy="918855"/>
            <a:chOff x="0" y="0"/>
            <a:chExt cx="777055" cy="8128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1" id="41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6845572" y="4407180"/>
            <a:ext cx="878446" cy="918855"/>
            <a:chOff x="0" y="0"/>
            <a:chExt cx="777055" cy="8128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4" id="44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5" id="45"/>
          <p:cNvGrpSpPr/>
          <p:nvPr/>
        </p:nvGrpSpPr>
        <p:grpSpPr>
          <a:xfrm rot="0">
            <a:off x="6845572" y="6413984"/>
            <a:ext cx="878446" cy="918855"/>
            <a:chOff x="0" y="0"/>
            <a:chExt cx="777055" cy="81280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7" id="47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6845572" y="8420787"/>
            <a:ext cx="878446" cy="918855"/>
            <a:chOff x="0" y="0"/>
            <a:chExt cx="777055" cy="8128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50" id="50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983558" y="1028700"/>
            <a:ext cx="5539804" cy="5590357"/>
            <a:chOff x="0" y="0"/>
            <a:chExt cx="7386405" cy="7453809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191719" y="0"/>
              <a:ext cx="7194686" cy="7194686"/>
              <a:chOff x="0" y="0"/>
              <a:chExt cx="812800" cy="8128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8" id="8"/>
            <p:cNvSpPr/>
            <p:nvPr/>
          </p:nvSpPr>
          <p:spPr>
            <a:xfrm flipH="false" flipV="false" rot="1513065">
              <a:off x="671213" y="1878064"/>
              <a:ext cx="6043980" cy="4502765"/>
            </a:xfrm>
            <a:custGeom>
              <a:avLst/>
              <a:gdLst/>
              <a:ahLst/>
              <a:cxnLst/>
              <a:rect r="r" b="b" t="t" l="l"/>
              <a:pathLst>
                <a:path h="4502765" w="6043980">
                  <a:moveTo>
                    <a:pt x="0" y="0"/>
                  </a:moveTo>
                  <a:lnTo>
                    <a:pt x="6043980" y="0"/>
                  </a:lnTo>
                  <a:lnTo>
                    <a:pt x="6043980" y="4502765"/>
                  </a:lnTo>
                  <a:lnTo>
                    <a:pt x="0" y="45027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10633078" y="305872"/>
            <a:ext cx="2538107" cy="2538107"/>
            <a:chOff x="0" y="0"/>
            <a:chExt cx="3384142" cy="3384142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13" id="13"/>
            <p:cNvSpPr/>
            <p:nvPr/>
          </p:nvSpPr>
          <p:spPr>
            <a:xfrm flipH="false" flipV="false" rot="-413654">
              <a:off x="1214879" y="598214"/>
              <a:ext cx="954385" cy="2187713"/>
            </a:xfrm>
            <a:custGeom>
              <a:avLst/>
              <a:gdLst/>
              <a:ahLst/>
              <a:cxnLst/>
              <a:rect r="r" b="b" t="t" l="l"/>
              <a:pathLst>
                <a:path h="2187713" w="954385">
                  <a:moveTo>
                    <a:pt x="0" y="0"/>
                  </a:moveTo>
                  <a:lnTo>
                    <a:pt x="954385" y="0"/>
                  </a:lnTo>
                  <a:lnTo>
                    <a:pt x="954385" y="2187714"/>
                  </a:lnTo>
                  <a:lnTo>
                    <a:pt x="0" y="21877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2891985" y="-511674"/>
            <a:ext cx="6194169" cy="6194169"/>
            <a:chOff x="0" y="0"/>
            <a:chExt cx="8258892" cy="8258892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8258892" cy="8258892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18" id="18"/>
            <p:cNvSpPr/>
            <p:nvPr/>
          </p:nvSpPr>
          <p:spPr>
            <a:xfrm flipH="false" flipV="false" rot="-3308240">
              <a:off x="2393869" y="949475"/>
              <a:ext cx="3896910" cy="6359943"/>
            </a:xfrm>
            <a:custGeom>
              <a:avLst/>
              <a:gdLst/>
              <a:ahLst/>
              <a:cxnLst/>
              <a:rect r="r" b="b" t="t" l="l"/>
              <a:pathLst>
                <a:path h="6359943" w="3896910">
                  <a:moveTo>
                    <a:pt x="0" y="0"/>
                  </a:moveTo>
                  <a:lnTo>
                    <a:pt x="3896911" y="0"/>
                  </a:lnTo>
                  <a:lnTo>
                    <a:pt x="3896911" y="6359943"/>
                  </a:lnTo>
                  <a:lnTo>
                    <a:pt x="0" y="63599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205804" y="5795656"/>
            <a:ext cx="6194169" cy="6194169"/>
            <a:chOff x="0" y="0"/>
            <a:chExt cx="8258892" cy="8258892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8258892" cy="8258892"/>
              <a:chOff x="0" y="0"/>
              <a:chExt cx="812800" cy="812800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3" id="23"/>
            <p:cNvSpPr/>
            <p:nvPr/>
          </p:nvSpPr>
          <p:spPr>
            <a:xfrm flipH="false" flipV="false" rot="0">
              <a:off x="1317422" y="1240262"/>
              <a:ext cx="5624048" cy="5000290"/>
            </a:xfrm>
            <a:custGeom>
              <a:avLst/>
              <a:gdLst/>
              <a:ahLst/>
              <a:cxnLst/>
              <a:rect r="r" b="b" t="t" l="l"/>
              <a:pathLst>
                <a:path h="5000290" w="5624048">
                  <a:moveTo>
                    <a:pt x="0" y="0"/>
                  </a:moveTo>
                  <a:lnTo>
                    <a:pt x="5624048" y="0"/>
                  </a:lnTo>
                  <a:lnTo>
                    <a:pt x="5624048" y="5000290"/>
                  </a:lnTo>
                  <a:lnTo>
                    <a:pt x="0" y="50002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15640528" y="5795656"/>
            <a:ext cx="2538107" cy="2538107"/>
            <a:chOff x="0" y="0"/>
            <a:chExt cx="3384142" cy="3384142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8" id="28"/>
            <p:cNvSpPr/>
            <p:nvPr/>
          </p:nvSpPr>
          <p:spPr>
            <a:xfrm flipH="false" flipV="false" rot="0">
              <a:off x="644268" y="686180"/>
              <a:ext cx="2095606" cy="2011782"/>
            </a:xfrm>
            <a:custGeom>
              <a:avLst/>
              <a:gdLst/>
              <a:ahLst/>
              <a:cxnLst/>
              <a:rect r="r" b="b" t="t" l="l"/>
              <a:pathLst>
                <a:path h="2011782" w="2095606">
                  <a:moveTo>
                    <a:pt x="0" y="0"/>
                  </a:moveTo>
                  <a:lnTo>
                    <a:pt x="2095606" y="0"/>
                  </a:lnTo>
                  <a:lnTo>
                    <a:pt x="2095606" y="2011782"/>
                  </a:lnTo>
                  <a:lnTo>
                    <a:pt x="0" y="20117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14371475" y="7989247"/>
            <a:ext cx="2538107" cy="2538107"/>
            <a:chOff x="0" y="0"/>
            <a:chExt cx="3384142" cy="3384142"/>
          </a:xfrm>
        </p:grpSpPr>
        <p:grpSp>
          <p:nvGrpSpPr>
            <p:cNvPr name="Group 30" id="30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2" id="3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33" id="33"/>
            <p:cNvSpPr/>
            <p:nvPr/>
          </p:nvSpPr>
          <p:spPr>
            <a:xfrm flipH="false" flipV="false" rot="0">
              <a:off x="369758" y="1092071"/>
              <a:ext cx="2644627" cy="1200000"/>
            </a:xfrm>
            <a:custGeom>
              <a:avLst/>
              <a:gdLst/>
              <a:ahLst/>
              <a:cxnLst/>
              <a:rect r="r" b="b" t="t" l="l"/>
              <a:pathLst>
                <a:path h="1200000" w="2644627">
                  <a:moveTo>
                    <a:pt x="0" y="0"/>
                  </a:moveTo>
                  <a:lnTo>
                    <a:pt x="2644627" y="0"/>
                  </a:lnTo>
                  <a:lnTo>
                    <a:pt x="2644627" y="1200000"/>
                  </a:lnTo>
                  <a:lnTo>
                    <a:pt x="0" y="120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2054346" y="3713737"/>
            <a:ext cx="14179307" cy="3547518"/>
            <a:chOff x="0" y="0"/>
            <a:chExt cx="18905743" cy="4730024"/>
          </a:xfrm>
        </p:grpSpPr>
        <p:grpSp>
          <p:nvGrpSpPr>
            <p:cNvPr name="Group 35" id="35"/>
            <p:cNvGrpSpPr/>
            <p:nvPr/>
          </p:nvGrpSpPr>
          <p:grpSpPr>
            <a:xfrm rot="0">
              <a:off x="0" y="0"/>
              <a:ext cx="18905743" cy="4730024"/>
              <a:chOff x="0" y="0"/>
              <a:chExt cx="5153421" cy="1289333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5153421" cy="1289333"/>
              </a:xfrm>
              <a:custGeom>
                <a:avLst/>
                <a:gdLst/>
                <a:ahLst/>
                <a:cxnLst/>
                <a:rect r="r" b="b" t="t" l="l"/>
                <a:pathLst>
                  <a:path h="1289333" w="5153421">
                    <a:moveTo>
                      <a:pt x="27846" y="0"/>
                    </a:moveTo>
                    <a:lnTo>
                      <a:pt x="5125575" y="0"/>
                    </a:lnTo>
                    <a:cubicBezTo>
                      <a:pt x="5132960" y="0"/>
                      <a:pt x="5140042" y="2934"/>
                      <a:pt x="5145265" y="8156"/>
                    </a:cubicBezTo>
                    <a:cubicBezTo>
                      <a:pt x="5150487" y="13378"/>
                      <a:pt x="5153421" y="20461"/>
                      <a:pt x="5153421" y="27846"/>
                    </a:cubicBezTo>
                    <a:lnTo>
                      <a:pt x="5153421" y="1261487"/>
                    </a:lnTo>
                    <a:cubicBezTo>
                      <a:pt x="5153421" y="1268873"/>
                      <a:pt x="5150487" y="1275955"/>
                      <a:pt x="5145265" y="1281178"/>
                    </a:cubicBezTo>
                    <a:cubicBezTo>
                      <a:pt x="5140042" y="1286400"/>
                      <a:pt x="5132960" y="1289333"/>
                      <a:pt x="5125575" y="1289333"/>
                    </a:cubicBezTo>
                    <a:lnTo>
                      <a:pt x="27846" y="1289333"/>
                    </a:lnTo>
                    <a:cubicBezTo>
                      <a:pt x="20461" y="1289333"/>
                      <a:pt x="13378" y="1286400"/>
                      <a:pt x="8156" y="1281178"/>
                    </a:cubicBezTo>
                    <a:cubicBezTo>
                      <a:pt x="2934" y="1275955"/>
                      <a:pt x="0" y="1268873"/>
                      <a:pt x="0" y="1261487"/>
                    </a:cubicBezTo>
                    <a:lnTo>
                      <a:pt x="0" y="27846"/>
                    </a:lnTo>
                    <a:cubicBezTo>
                      <a:pt x="0" y="20461"/>
                      <a:pt x="2934" y="13378"/>
                      <a:pt x="8156" y="8156"/>
                    </a:cubicBezTo>
                    <a:cubicBezTo>
                      <a:pt x="13378" y="2934"/>
                      <a:pt x="20461" y="0"/>
                      <a:pt x="2784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0" y="-133350"/>
                <a:ext cx="5153421" cy="14226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90"/>
                  </a:lnSpc>
                </a:pPr>
              </a:p>
            </p:txBody>
          </p:sp>
        </p:grpSp>
        <p:sp>
          <p:nvSpPr>
            <p:cNvPr name="TextBox 38" id="38"/>
            <p:cNvSpPr txBox="true"/>
            <p:nvPr/>
          </p:nvSpPr>
          <p:spPr>
            <a:xfrm rot="0">
              <a:off x="379320" y="892978"/>
              <a:ext cx="18147103" cy="346896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34"/>
                </a:lnSpc>
              </a:pPr>
              <a:r>
                <a:rPr lang="en-US" sz="86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ТЪМНИННА ФАЗА НА ФОТОСИНТЕЗАТА</a:t>
              </a: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4439348" y="2843979"/>
            <a:ext cx="9409304" cy="1339467"/>
            <a:chOff x="0" y="0"/>
            <a:chExt cx="12545739" cy="1785956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12545739" cy="1785956"/>
              <a:chOff x="0" y="0"/>
              <a:chExt cx="2478171" cy="352781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2478171" cy="352781"/>
              </a:xfrm>
              <a:custGeom>
                <a:avLst/>
                <a:gdLst/>
                <a:ahLst/>
                <a:cxnLst/>
                <a:rect r="r" b="b" t="t" l="l"/>
                <a:pathLst>
                  <a:path h="352781" w="2478171">
                    <a:moveTo>
                      <a:pt x="41963" y="0"/>
                    </a:moveTo>
                    <a:lnTo>
                      <a:pt x="2436208" y="0"/>
                    </a:lnTo>
                    <a:cubicBezTo>
                      <a:pt x="2459383" y="0"/>
                      <a:pt x="2478171" y="18787"/>
                      <a:pt x="2478171" y="41963"/>
                    </a:cubicBezTo>
                    <a:lnTo>
                      <a:pt x="2478171" y="310819"/>
                    </a:lnTo>
                    <a:cubicBezTo>
                      <a:pt x="2478171" y="333994"/>
                      <a:pt x="2459383" y="352781"/>
                      <a:pt x="2436208" y="352781"/>
                    </a:cubicBezTo>
                    <a:lnTo>
                      <a:pt x="41963" y="352781"/>
                    </a:lnTo>
                    <a:cubicBezTo>
                      <a:pt x="18787" y="352781"/>
                      <a:pt x="0" y="333994"/>
                      <a:pt x="0" y="310819"/>
                    </a:cubicBezTo>
                    <a:lnTo>
                      <a:pt x="0" y="41963"/>
                    </a:lnTo>
                    <a:cubicBezTo>
                      <a:pt x="0" y="18787"/>
                      <a:pt x="18787" y="0"/>
                      <a:pt x="4196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38100"/>
                <a:ext cx="2478171" cy="3908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951165" y="282320"/>
              <a:ext cx="10643409" cy="11165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sz="5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Следва продължение...</a:t>
              </a:r>
            </a:p>
          </p:txBody>
        </p:sp>
      </p:grpSp>
      <p:sp>
        <p:nvSpPr>
          <p:cNvPr name="Freeform 44" id="44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DAGmssilT54</dc:identifier>
  <dcterms:modified xsi:type="dcterms:W3CDTF">2011-08-01T06:04:30Z</dcterms:modified>
  <cp:revision>1</cp:revision>
  <dc:title>Prepodavame.bg_9kl_BIO_PBO Fotosintezata-zeleniya-dvigatel-na-zhivota-na-Zemyata_RL Prezentaciya</dc:title>
</cp:coreProperties>
</file>