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Gilam Bold" charset="1" panose="00000800000000000000"/>
      <p:regular r:id="rId20"/>
    </p:embeddedFont>
    <p:embeddedFont>
      <p:font typeface="Gilam" charset="1" panose="000006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https://www.youtube.com/watch?v=bC5vF0p8Jw4" TargetMode="External" Type="http://schemas.openxmlformats.org/officeDocument/2006/relationships/hyperlink"/><Relationship Id="rId7" Target="../media/image5.png" Type="http://schemas.openxmlformats.org/officeDocument/2006/relationships/image"/><Relationship Id="rId8" Target="../media/image6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115065" y="314773"/>
            <a:ext cx="12057870" cy="12057870"/>
          </a:xfrm>
          <a:custGeom>
            <a:avLst/>
            <a:gdLst/>
            <a:ahLst/>
            <a:cxnLst/>
            <a:rect r="r" b="b" t="t" l="l"/>
            <a:pathLst>
              <a:path h="12057870" w="12057870">
                <a:moveTo>
                  <a:pt x="0" y="0"/>
                </a:moveTo>
                <a:lnTo>
                  <a:pt x="12057870" y="0"/>
                </a:lnTo>
                <a:lnTo>
                  <a:pt x="12057870" y="12057870"/>
                </a:lnTo>
                <a:lnTo>
                  <a:pt x="0" y="120578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010479" y="2186963"/>
            <a:ext cx="8538633" cy="4586800"/>
          </a:xfrm>
          <a:custGeom>
            <a:avLst/>
            <a:gdLst/>
            <a:ahLst/>
            <a:cxnLst/>
            <a:rect r="r" b="b" t="t" l="l"/>
            <a:pathLst>
              <a:path h="4586800" w="8538633">
                <a:moveTo>
                  <a:pt x="0" y="0"/>
                </a:moveTo>
                <a:lnTo>
                  <a:pt x="8538633" y="0"/>
                </a:lnTo>
                <a:lnTo>
                  <a:pt x="8538633" y="4586800"/>
                </a:lnTo>
                <a:lnTo>
                  <a:pt x="0" y="4586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-292631" y="4480363"/>
            <a:ext cx="18580631" cy="6187916"/>
          </a:xfrm>
          <a:custGeom>
            <a:avLst/>
            <a:gdLst/>
            <a:ahLst/>
            <a:cxnLst/>
            <a:rect r="r" b="b" t="t" l="l"/>
            <a:pathLst>
              <a:path h="6187916" w="18580631">
                <a:moveTo>
                  <a:pt x="0" y="0"/>
                </a:moveTo>
                <a:lnTo>
                  <a:pt x="18580631" y="0"/>
                </a:lnTo>
                <a:lnTo>
                  <a:pt x="18580631" y="6187916"/>
                </a:lnTo>
                <a:lnTo>
                  <a:pt x="0" y="61879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7239" r="0" b="-723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451771" y="9180739"/>
            <a:ext cx="5384458" cy="1106261"/>
          </a:xfrm>
          <a:custGeom>
            <a:avLst/>
            <a:gdLst/>
            <a:ahLst/>
            <a:cxnLst/>
            <a:rect r="r" b="b" t="t" l="l"/>
            <a:pathLst>
              <a:path h="1106261" w="5384458">
                <a:moveTo>
                  <a:pt x="0" y="0"/>
                </a:moveTo>
                <a:lnTo>
                  <a:pt x="5384458" y="0"/>
                </a:lnTo>
                <a:lnTo>
                  <a:pt x="5384458" y="1106261"/>
                </a:lnTo>
                <a:lnTo>
                  <a:pt x="0" y="11062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487220" y="895350"/>
            <a:ext cx="13585151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b="true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Сапуни с аромати на природни зони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60665" y="-2799570"/>
            <a:ext cx="12057870" cy="12057870"/>
          </a:xfrm>
          <a:custGeom>
            <a:avLst/>
            <a:gdLst/>
            <a:ahLst/>
            <a:cxnLst/>
            <a:rect r="r" b="b" t="t" l="l"/>
            <a:pathLst>
              <a:path h="12057870" w="12057870">
                <a:moveTo>
                  <a:pt x="0" y="0"/>
                </a:moveTo>
                <a:lnTo>
                  <a:pt x="12057870" y="0"/>
                </a:lnTo>
                <a:lnTo>
                  <a:pt x="12057870" y="12057870"/>
                </a:lnTo>
                <a:lnTo>
                  <a:pt x="0" y="120578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034911" y="2740830"/>
            <a:ext cx="8538633" cy="4586800"/>
          </a:xfrm>
          <a:custGeom>
            <a:avLst/>
            <a:gdLst/>
            <a:ahLst/>
            <a:cxnLst/>
            <a:rect r="r" b="b" t="t" l="l"/>
            <a:pathLst>
              <a:path h="4586800" w="8538633">
                <a:moveTo>
                  <a:pt x="0" y="0"/>
                </a:moveTo>
                <a:lnTo>
                  <a:pt x="8538633" y="0"/>
                </a:lnTo>
                <a:lnTo>
                  <a:pt x="8538633" y="4586800"/>
                </a:lnTo>
                <a:lnTo>
                  <a:pt x="0" y="4586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08800" y="0"/>
            <a:ext cx="18796800" cy="5481659"/>
          </a:xfrm>
          <a:custGeom>
            <a:avLst/>
            <a:gdLst/>
            <a:ahLst/>
            <a:cxnLst/>
            <a:rect r="r" b="b" t="t" l="l"/>
            <a:pathLst>
              <a:path h="5481659" w="18796800">
                <a:moveTo>
                  <a:pt x="0" y="0"/>
                </a:moveTo>
                <a:lnTo>
                  <a:pt x="18796800" y="0"/>
                </a:lnTo>
                <a:lnTo>
                  <a:pt x="18796800" y="5481659"/>
                </a:lnTo>
                <a:lnTo>
                  <a:pt x="0" y="54816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5293" r="0" b="-5293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451771" y="0"/>
            <a:ext cx="5384458" cy="1106261"/>
          </a:xfrm>
          <a:custGeom>
            <a:avLst/>
            <a:gdLst/>
            <a:ahLst/>
            <a:cxnLst/>
            <a:rect r="r" b="b" t="t" l="l"/>
            <a:pathLst>
              <a:path h="1106261" w="5384458">
                <a:moveTo>
                  <a:pt x="0" y="0"/>
                </a:moveTo>
                <a:lnTo>
                  <a:pt x="5384458" y="0"/>
                </a:lnTo>
                <a:lnTo>
                  <a:pt x="5384458" y="1106261"/>
                </a:lnTo>
                <a:lnTo>
                  <a:pt x="0" y="11062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336376" y="7162800"/>
            <a:ext cx="11615249" cy="2095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b="true" sz="60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"Каквото е сапунът за тялото, смехът е за душата."</a:t>
            </a:r>
          </a:p>
        </p:txBody>
      </p: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02152" y="1844313"/>
            <a:ext cx="9110770" cy="7400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Първите сапуни са открити в древен Вавилон около 2800 г. пр.н.е.</a:t>
            </a:r>
          </a:p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Думата „сапун“ идва от легендата за хълма Сапо в Древен Рим.</a:t>
            </a:r>
          </a:p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През Средновековието бил лукс и се използвал само от богатите.</a:t>
            </a:r>
          </a:p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Интересни съставки в сапуните са натурални билки , аромати и масла.</a:t>
            </a:r>
          </a:p>
          <a:p>
            <a:pPr algn="l">
              <a:lnSpc>
                <a:spcPts val="4500"/>
              </a:lnSpc>
            </a:pPr>
          </a:p>
          <a:p>
            <a:pPr algn="ctr">
              <a:lnSpc>
                <a:spcPts val="4500"/>
              </a:lnSpc>
            </a:pPr>
          </a:p>
          <a:p>
            <a:pPr algn="ctr">
              <a:lnSpc>
                <a:spcPts val="4500"/>
              </a:lnSpc>
            </a:pPr>
          </a:p>
          <a:p>
            <a:pPr algn="ctr">
              <a:lnSpc>
                <a:spcPts val="4500"/>
              </a:lnSpc>
            </a:pPr>
          </a:p>
          <a:p>
            <a:pPr algn="ctr">
              <a:lnSpc>
                <a:spcPts val="450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2785831" y="9353535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02152" y="499745"/>
            <a:ext cx="9877545" cy="95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Любопитни факти за сапуните</a:t>
            </a:r>
          </a:p>
        </p:txBody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0631967" y="-1881225"/>
            <a:ext cx="7656033" cy="13610726"/>
            <a:chOff x="0" y="0"/>
            <a:chExt cx="13716000" cy="24384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716000" cy="24384000"/>
            </a:xfrm>
            <a:custGeom>
              <a:avLst/>
              <a:gdLst/>
              <a:ahLst/>
              <a:cxnLst/>
              <a:rect r="r" b="b" t="t" l="l"/>
              <a:pathLst>
                <a:path h="24384000" w="13716000">
                  <a:moveTo>
                    <a:pt x="13716000" y="24384000"/>
                  </a:moveTo>
                  <a:lnTo>
                    <a:pt x="0" y="24384000"/>
                  </a:lnTo>
                  <a:lnTo>
                    <a:pt x="0" y="0"/>
                  </a:lnTo>
                  <a:lnTo>
                    <a:pt x="13716000" y="0"/>
                  </a:lnTo>
                  <a:lnTo>
                    <a:pt x="13716000" y="24384000"/>
                  </a:lnTo>
                  <a:close/>
                </a:path>
              </a:pathLst>
            </a:custGeom>
            <a:blipFill>
              <a:blip r:embed="rId4"/>
              <a:stretch>
                <a:fillRect l="-9333" t="0" r="-9333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16000" cy="24384000"/>
            </a:xfrm>
            <a:custGeom>
              <a:avLst/>
              <a:gdLst/>
              <a:ahLst/>
              <a:cxnLst/>
              <a:rect r="r" b="b" t="t" l="l"/>
              <a:pathLst>
                <a:path h="24384000" w="13716000">
                  <a:moveTo>
                    <a:pt x="13716000" y="24384000"/>
                  </a:moveTo>
                  <a:lnTo>
                    <a:pt x="0" y="24384000"/>
                  </a:lnTo>
                  <a:lnTo>
                    <a:pt x="0" y="0"/>
                  </a:lnTo>
                  <a:lnTo>
                    <a:pt x="13716000" y="0"/>
                  </a:lnTo>
                  <a:lnTo>
                    <a:pt x="13716000" y="2438400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slow">
    <p:push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7656033" cy="10287000"/>
            <a:chOff x="0" y="0"/>
            <a:chExt cx="10208045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0186" r="0" b="10186"/>
            <a:stretch>
              <a:fillRect/>
            </a:stretch>
          </p:blipFill>
          <p:spPr>
            <a:xfrm flipH="false" flipV="false">
              <a:off x="0" y="0"/>
              <a:ext cx="10208045" cy="8932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8634" r="0" b="5696"/>
            <a:stretch>
              <a:fillRect/>
            </a:stretch>
          </p:blipFill>
          <p:spPr>
            <a:xfrm flipH="false" flipV="false">
              <a:off x="0" y="9249833"/>
              <a:ext cx="10208045" cy="4466167"/>
            </a:xfrm>
            <a:prstGeom prst="rect">
              <a:avLst/>
            </a:prstGeom>
          </p:spPr>
        </p:pic>
      </p:grpSp>
      <p:sp>
        <p:nvSpPr>
          <p:cNvPr name="TextBox 5" id="5"/>
          <p:cNvSpPr txBox="true"/>
          <p:nvPr/>
        </p:nvSpPr>
        <p:spPr>
          <a:xfrm rot="0">
            <a:off x="8340400" y="1123055"/>
            <a:ext cx="9144000" cy="7400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</a:t>
            </a: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Днес все повече се изработват екологични сапуни:</a:t>
            </a: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-Без пластмасови опаковки;</a:t>
            </a: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-Ръчно изработени сапуни – съдържат натурални съставки и са биоразградими;</a:t>
            </a: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-Сапуни с уникални форми – плодове, животни, растения, сладкиши;</a:t>
            </a:r>
          </a:p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Сапунът е част от нашето ежедневие от хиляди години.</a:t>
            </a:r>
          </a:p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Еволюира от обикновена смес от мазнини и пепел до луксозен и екологичен продукт.</a:t>
            </a:r>
          </a:p>
          <a:p>
            <a:pPr algn="l" marL="647703" indent="-323852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Изберете аромата на вашата природна зона , направете сапун, подарете на любим човек.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640694" y="9353535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4722" y="0"/>
            <a:ext cx="15154665" cy="10287000"/>
          </a:xfrm>
          <a:custGeom>
            <a:avLst/>
            <a:gdLst/>
            <a:ahLst/>
            <a:cxnLst/>
            <a:rect r="r" b="b" t="t" l="l"/>
            <a:pathLst>
              <a:path h="10287000" w="15154665">
                <a:moveTo>
                  <a:pt x="0" y="0"/>
                </a:moveTo>
                <a:lnTo>
                  <a:pt x="15154665" y="0"/>
                </a:lnTo>
                <a:lnTo>
                  <a:pt x="15154665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41" t="0" r="-941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744588" y="0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5564722" cy="10287000"/>
            <a:chOff x="0" y="0"/>
            <a:chExt cx="1465606" cy="270933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465606" cy="2709333"/>
            </a:xfrm>
            <a:custGeom>
              <a:avLst/>
              <a:gdLst/>
              <a:ahLst/>
              <a:cxnLst/>
              <a:rect r="r" b="b" t="t" l="l"/>
              <a:pathLst>
                <a:path h="2709333" w="1465606">
                  <a:moveTo>
                    <a:pt x="0" y="0"/>
                  </a:moveTo>
                  <a:lnTo>
                    <a:pt x="1465606" y="0"/>
                  </a:lnTo>
                  <a:lnTo>
                    <a:pt x="146560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466496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465606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94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438939" y="1705699"/>
            <a:ext cx="4686845" cy="1865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Р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О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М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Т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10126" y="3922941"/>
            <a:ext cx="3944470" cy="3684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За ванилията информация потърси, в коя природна зона я откриваш ти?</a:t>
            </a:r>
          </a:p>
        </p:txBody>
      </p:sp>
    </p:spTree>
  </p:cSld>
  <p:clrMapOvr>
    <a:masterClrMapping/>
  </p:clrMapOvr>
  <p:transition spd="slow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2938499" cy="10287000"/>
          </a:xfrm>
          <a:custGeom>
            <a:avLst/>
            <a:gdLst/>
            <a:ahLst/>
            <a:cxnLst/>
            <a:rect r="r" b="b" t="t" l="l"/>
            <a:pathLst>
              <a:path h="10287000" w="12938499">
                <a:moveTo>
                  <a:pt x="0" y="0"/>
                </a:moveTo>
                <a:lnTo>
                  <a:pt x="12938499" y="0"/>
                </a:lnTo>
                <a:lnTo>
                  <a:pt x="1293849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951" t="0" r="-7383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24318" y="9353535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2723278" y="0"/>
            <a:ext cx="5564722" cy="10287000"/>
            <a:chOff x="0" y="0"/>
            <a:chExt cx="1465606" cy="270933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465606" cy="2709333"/>
            </a:xfrm>
            <a:custGeom>
              <a:avLst/>
              <a:gdLst/>
              <a:ahLst/>
              <a:cxnLst/>
              <a:rect r="r" b="b" t="t" l="l"/>
              <a:pathLst>
                <a:path h="2709333" w="1465606">
                  <a:moveTo>
                    <a:pt x="0" y="0"/>
                  </a:moveTo>
                  <a:lnTo>
                    <a:pt x="1465606" y="0"/>
                  </a:lnTo>
                  <a:lnTo>
                    <a:pt x="146560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466496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465606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94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3362377" y="3959773"/>
            <a:ext cx="3944470" cy="3684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За липата информация потърси, в коя природна зона я откриваш ти?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991190" y="1435578"/>
            <a:ext cx="4686845" cy="1865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Р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О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М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Т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И</a:t>
            </a:r>
          </a:p>
        </p:txBody>
      </p:sp>
    </p:spTree>
  </p:cSld>
  <p:clrMapOvr>
    <a:masterClrMapping/>
  </p:clrMapOvr>
  <p:transition spd="slow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5564722" cy="10287000"/>
            <a:chOff x="0" y="0"/>
            <a:chExt cx="1465606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65606" cy="2709333"/>
            </a:xfrm>
            <a:custGeom>
              <a:avLst/>
              <a:gdLst/>
              <a:ahLst/>
              <a:cxnLst/>
              <a:rect r="r" b="b" t="t" l="l"/>
              <a:pathLst>
                <a:path h="2709333" w="1465606">
                  <a:moveTo>
                    <a:pt x="0" y="0"/>
                  </a:moveTo>
                  <a:lnTo>
                    <a:pt x="1465606" y="0"/>
                  </a:lnTo>
                  <a:lnTo>
                    <a:pt x="146560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466496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465606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9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5564722" y="0"/>
            <a:ext cx="15315817" cy="10287000"/>
          </a:xfrm>
          <a:custGeom>
            <a:avLst/>
            <a:gdLst/>
            <a:ahLst/>
            <a:cxnLst/>
            <a:rect r="r" b="b" t="t" l="l"/>
            <a:pathLst>
              <a:path h="10287000" w="15315817">
                <a:moveTo>
                  <a:pt x="0" y="0"/>
                </a:moveTo>
                <a:lnTo>
                  <a:pt x="15315816" y="0"/>
                </a:lnTo>
                <a:lnTo>
                  <a:pt x="1531581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05" t="0" r="-405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9099" y="3959773"/>
            <a:ext cx="3944470" cy="3684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За алоето  информация потърси, в коя природна зона я откриваш ти?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744588" y="0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38939" y="1705699"/>
            <a:ext cx="4686845" cy="1865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Р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О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М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Т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И</a:t>
            </a:r>
          </a:p>
        </p:txBody>
      </p:sp>
    </p:spTree>
  </p:cSld>
  <p:clrMapOvr>
    <a:masterClrMapping/>
  </p:clrMapOvr>
  <p:transition spd="slow">
    <p:push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2723278" cy="10287000"/>
          </a:xfrm>
          <a:custGeom>
            <a:avLst/>
            <a:gdLst/>
            <a:ahLst/>
            <a:cxnLst/>
            <a:rect r="r" b="b" t="t" l="l"/>
            <a:pathLst>
              <a:path h="10287000" w="12723278">
                <a:moveTo>
                  <a:pt x="0" y="0"/>
                </a:moveTo>
                <a:lnTo>
                  <a:pt x="12723278" y="0"/>
                </a:lnTo>
                <a:lnTo>
                  <a:pt x="1272327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4830" t="0" r="-6522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2723278" y="0"/>
            <a:ext cx="5564722" cy="10287000"/>
            <a:chOff x="0" y="0"/>
            <a:chExt cx="1465606" cy="270933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465606" cy="2709333"/>
            </a:xfrm>
            <a:custGeom>
              <a:avLst/>
              <a:gdLst/>
              <a:ahLst/>
              <a:cxnLst/>
              <a:rect r="r" b="b" t="t" l="l"/>
              <a:pathLst>
                <a:path h="2709333" w="1465606">
                  <a:moveTo>
                    <a:pt x="0" y="0"/>
                  </a:moveTo>
                  <a:lnTo>
                    <a:pt x="1465606" y="0"/>
                  </a:lnTo>
                  <a:lnTo>
                    <a:pt x="146560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466496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465606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94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3362377" y="3959773"/>
            <a:ext cx="3944470" cy="2941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Аромат на зима усети, в коя природна зона я откриваш ти?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991190" y="1300518"/>
            <a:ext cx="4686845" cy="1865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Р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О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М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Т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E7DCC0"/>
                </a:solidFill>
                <a:latin typeface="Gilam"/>
                <a:ea typeface="Gilam"/>
                <a:cs typeface="Gilam"/>
                <a:sym typeface="Gilam"/>
              </a:rPr>
              <a:t>И</a:t>
            </a:r>
          </a:p>
        </p:txBody>
      </p:sp>
    </p:spTree>
  </p:cSld>
  <p:clrMapOvr>
    <a:masterClrMapping/>
  </p:clrMapOvr>
  <p:transition spd="slow">
    <p:push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404568" y="0"/>
            <a:ext cx="9883432" cy="12089825"/>
          </a:xfrm>
          <a:custGeom>
            <a:avLst/>
            <a:gdLst/>
            <a:ahLst/>
            <a:cxnLst/>
            <a:rect r="r" b="b" t="t" l="l"/>
            <a:pathLst>
              <a:path h="12089825" w="9883432">
                <a:moveTo>
                  <a:pt x="0" y="0"/>
                </a:moveTo>
                <a:lnTo>
                  <a:pt x="9883432" y="0"/>
                </a:lnTo>
                <a:lnTo>
                  <a:pt x="9883432" y="12089825"/>
                </a:lnTo>
                <a:lnTo>
                  <a:pt x="0" y="120898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725957">
            <a:off x="-1551629" y="-1342348"/>
            <a:ext cx="8037601" cy="9831927"/>
          </a:xfrm>
          <a:custGeom>
            <a:avLst/>
            <a:gdLst/>
            <a:ahLst/>
            <a:cxnLst/>
            <a:rect r="r" b="b" t="t" l="l"/>
            <a:pathLst>
              <a:path h="9831927" w="8037601">
                <a:moveTo>
                  <a:pt x="0" y="0"/>
                </a:moveTo>
                <a:lnTo>
                  <a:pt x="8037600" y="0"/>
                </a:lnTo>
                <a:lnTo>
                  <a:pt x="8037600" y="9831928"/>
                </a:lnTo>
                <a:lnTo>
                  <a:pt x="0" y="98319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700069" y="359314"/>
            <a:ext cx="8887862" cy="8898986"/>
          </a:xfrm>
          <a:custGeom>
            <a:avLst/>
            <a:gdLst/>
            <a:ahLst/>
            <a:cxnLst/>
            <a:rect r="r" b="b" t="t" l="l"/>
            <a:pathLst>
              <a:path h="8898986" w="8887862">
                <a:moveTo>
                  <a:pt x="0" y="0"/>
                </a:moveTo>
                <a:lnTo>
                  <a:pt x="8887862" y="0"/>
                </a:lnTo>
                <a:lnTo>
                  <a:pt x="8887862" y="8898986"/>
                </a:lnTo>
                <a:lnTo>
                  <a:pt x="0" y="88989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526706" y="4704032"/>
            <a:ext cx="7234587" cy="1678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800" u="sng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  <a:hlinkClick r:id="rId6" tooltip="https://www.youtube.com/watch?v=bC5vF0p8Jw4"/>
              </a:rPr>
              <a:t>Как да си направим сапуни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4363243" y="0"/>
            <a:ext cx="3924757" cy="806359"/>
          </a:xfrm>
          <a:custGeom>
            <a:avLst/>
            <a:gdLst/>
            <a:ahLst/>
            <a:cxnLst/>
            <a:rect r="r" b="b" t="t" l="l"/>
            <a:pathLst>
              <a:path h="806359" w="3924757">
                <a:moveTo>
                  <a:pt x="0" y="0"/>
                </a:moveTo>
                <a:lnTo>
                  <a:pt x="3924757" y="0"/>
                </a:lnTo>
                <a:lnTo>
                  <a:pt x="3924757" y="806359"/>
                </a:lnTo>
                <a:lnTo>
                  <a:pt x="0" y="80635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0725957">
            <a:off x="-1033898" y="-387308"/>
            <a:ext cx="8037601" cy="9831927"/>
          </a:xfrm>
          <a:custGeom>
            <a:avLst/>
            <a:gdLst/>
            <a:ahLst/>
            <a:cxnLst/>
            <a:rect r="r" b="b" t="t" l="l"/>
            <a:pathLst>
              <a:path h="9831927" w="8037601">
                <a:moveTo>
                  <a:pt x="0" y="0"/>
                </a:moveTo>
                <a:lnTo>
                  <a:pt x="8037600" y="0"/>
                </a:lnTo>
                <a:lnTo>
                  <a:pt x="8037600" y="9831928"/>
                </a:lnTo>
                <a:lnTo>
                  <a:pt x="0" y="98319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385019" y="1336614"/>
            <a:ext cx="1764278" cy="97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Кутия с изненади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8404568" y="-746848"/>
            <a:ext cx="9883432" cy="12089825"/>
          </a:xfrm>
          <a:custGeom>
            <a:avLst/>
            <a:gdLst/>
            <a:ahLst/>
            <a:cxnLst/>
            <a:rect r="r" b="b" t="t" l="l"/>
            <a:pathLst>
              <a:path h="12089825" w="9883432">
                <a:moveTo>
                  <a:pt x="0" y="0"/>
                </a:moveTo>
                <a:lnTo>
                  <a:pt x="9883432" y="0"/>
                </a:lnTo>
                <a:lnTo>
                  <a:pt x="9883432" y="12089825"/>
                </a:lnTo>
                <a:lnTo>
                  <a:pt x="0" y="120898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840893" y="7562800"/>
            <a:ext cx="2150766" cy="1967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Описание на природни зони по правилото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459655" y="5240914"/>
            <a:ext cx="2619564" cy="97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Игра на асоциации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516366" y="5700654"/>
            <a:ext cx="2211286" cy="97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Изработка на сапуни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062343" y="2208469"/>
            <a:ext cx="3853933" cy="174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Какво ни предстои?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3744588" y="0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9260318">
            <a:off x="-265897" y="-974299"/>
            <a:ext cx="7219796" cy="8831555"/>
          </a:xfrm>
          <a:custGeom>
            <a:avLst/>
            <a:gdLst/>
            <a:ahLst/>
            <a:cxnLst/>
            <a:rect r="r" b="b" t="t" l="l"/>
            <a:pathLst>
              <a:path h="8831555" w="7219796">
                <a:moveTo>
                  <a:pt x="0" y="0"/>
                </a:moveTo>
                <a:lnTo>
                  <a:pt x="7219796" y="0"/>
                </a:lnTo>
                <a:lnTo>
                  <a:pt x="7219796" y="8831556"/>
                </a:lnTo>
                <a:lnTo>
                  <a:pt x="0" y="88315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411293">
            <a:off x="10078503" y="74308"/>
            <a:ext cx="9279250" cy="11350765"/>
          </a:xfrm>
          <a:custGeom>
            <a:avLst/>
            <a:gdLst/>
            <a:ahLst/>
            <a:cxnLst/>
            <a:rect r="r" b="b" t="t" l="l"/>
            <a:pathLst>
              <a:path h="11350765" w="9279250">
                <a:moveTo>
                  <a:pt x="0" y="0"/>
                </a:moveTo>
                <a:lnTo>
                  <a:pt x="9279250" y="0"/>
                </a:lnTo>
                <a:lnTo>
                  <a:pt x="9279250" y="11350765"/>
                </a:lnTo>
                <a:lnTo>
                  <a:pt x="0" y="11350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1028700" y="1212596"/>
          <a:ext cx="7315200" cy="8658225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  <a:gridCol w="2438400"/>
              </a:tblGrid>
              <a:tr h="102368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Критерий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Описание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Оценка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848">
                <a:tc rowSpan="3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Коректност на представената информация за природните зони, почви, растителност и животни, условия за живот и стопанска дейност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Информацията е непълна или съдържа неточности. Липсват важни факти за природните зони.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2- задоволително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429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Коректност на представената информация за природните зони, почви, растителност и животни, условия за живот и стопанска дейност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Информацията е предимно вярна, но има малки пропуски. Основните характеристики на природните зони са представени.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4- добро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8268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Коректност на представената информация за природните зони, почви, растителност и животни, условия за живот и стопанска дейност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Информацията е напълно вярна, подробна и включва примери. Отлично разбиране на темата.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6- отлично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9944100" y="1212596"/>
          <a:ext cx="7315200" cy="7772400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  <a:gridCol w="2438400"/>
              </a:tblGrid>
              <a:tr h="102419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Критерий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Описание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Оценка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401">
                <a:tc rowSpan="3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 strike="noStrike" u="none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Разбиране на връзките между природните зони и техните характеристики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Липсва връзка между характеристиките на природните зони. Описанията са повърхностни.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2- задоволително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5942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 strike="noStrike" u="none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Разбиране на връзките между природните зони и техните характеристики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 strike="noStrike" u="none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Има разбиране за основните връзки, но не всички са ясно обяснени.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4- добро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2861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 strike="noStrike" u="none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Разбиране на връзките между природните зони и техните характеристики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Показано е задълбочено разбиране и анализ на връзките между климата, почвите, растителността и животните, условията за живот.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6- отлично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6" id="6"/>
          <p:cNvSpPr/>
          <p:nvPr/>
        </p:nvSpPr>
        <p:spPr>
          <a:xfrm flipH="false" flipV="false" rot="0">
            <a:off x="15164149" y="9645191"/>
            <a:ext cx="3123851" cy="641809"/>
          </a:xfrm>
          <a:custGeom>
            <a:avLst/>
            <a:gdLst/>
            <a:ahLst/>
            <a:cxnLst/>
            <a:rect r="r" b="b" t="t" l="l"/>
            <a:pathLst>
              <a:path h="641809" w="3123851">
                <a:moveTo>
                  <a:pt x="0" y="0"/>
                </a:moveTo>
                <a:lnTo>
                  <a:pt x="3123851" y="0"/>
                </a:lnTo>
                <a:lnTo>
                  <a:pt x="3123851" y="641809"/>
                </a:lnTo>
                <a:lnTo>
                  <a:pt x="0" y="641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301085" y="198121"/>
            <a:ext cx="5685830" cy="830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  <a:spcBef>
                <a:spcPct val="0"/>
              </a:spcBef>
            </a:pPr>
            <a:r>
              <a:rPr lang="en-US" b="true" sz="48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Критерии за оценка</a:t>
            </a:r>
          </a:p>
        </p:txBody>
      </p:sp>
    </p:spTree>
  </p:cSld>
  <p:clrMapOvr>
    <a:masterClrMapping/>
  </p:clrMapOvr>
  <p:transition spd="slow">
    <p:push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388133">
            <a:off x="-850662" y="537233"/>
            <a:ext cx="8145030" cy="9963339"/>
          </a:xfrm>
          <a:custGeom>
            <a:avLst/>
            <a:gdLst/>
            <a:ahLst/>
            <a:cxnLst/>
            <a:rect r="r" b="b" t="t" l="l"/>
            <a:pathLst>
              <a:path h="9963339" w="8145030">
                <a:moveTo>
                  <a:pt x="0" y="0"/>
                </a:moveTo>
                <a:lnTo>
                  <a:pt x="8145030" y="0"/>
                </a:lnTo>
                <a:lnTo>
                  <a:pt x="8145030" y="9963339"/>
                </a:lnTo>
                <a:lnTo>
                  <a:pt x="0" y="9963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3" id="3"/>
          <p:cNvGraphicFramePr>
            <a:graphicFrameLocks noGrp="true"/>
          </p:cNvGraphicFramePr>
          <p:nvPr/>
        </p:nvGraphicFramePr>
        <p:xfrm>
          <a:off x="1028700" y="1419225"/>
          <a:ext cx="7315200" cy="7181850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  <a:gridCol w="2438400"/>
              </a:tblGrid>
              <a:tr h="102461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Критерий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Описание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Оценка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463">
                <a:tc rowSpan="3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Екипна работа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Екипната работа е слаба. Липсва координация, някои участници не са ангажирани.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2- задоволително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313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Екипна работа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Добро разпределение на задачите, но с неравномерно участие на някои членове.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4- добро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463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Екипна работа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Екипът работи сплотено, задачите са разпределени, всеки ученик е активен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6- отлично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4" id="4"/>
          <p:cNvSpPr/>
          <p:nvPr/>
        </p:nvSpPr>
        <p:spPr>
          <a:xfrm flipH="false" flipV="false" rot="-6724245">
            <a:off x="9394313" y="-321732"/>
            <a:ext cx="9549436" cy="11681268"/>
          </a:xfrm>
          <a:custGeom>
            <a:avLst/>
            <a:gdLst/>
            <a:ahLst/>
            <a:cxnLst/>
            <a:rect r="r" b="b" t="t" l="l"/>
            <a:pathLst>
              <a:path h="11681268" w="9549436">
                <a:moveTo>
                  <a:pt x="0" y="0"/>
                </a:moveTo>
                <a:lnTo>
                  <a:pt x="9549436" y="0"/>
                </a:lnTo>
                <a:lnTo>
                  <a:pt x="9549436" y="11681268"/>
                </a:lnTo>
                <a:lnTo>
                  <a:pt x="0" y="116812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9944100" y="1419225"/>
          <a:ext cx="7315200" cy="6886575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  <a:gridCol w="2438400"/>
              </a:tblGrid>
              <a:tr h="102484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Критерий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Описание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Оценка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828">
                <a:tc rowSpan="3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Уверено и структурирано представяне пред журито и публиката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Представянето е неясно, липсва логическа структура, неуверено изразяване.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2- задоволително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6992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Уверено и структурирано представяне пред журито и публиката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Добро представяне, но с колебания. Информацията е предадена логично.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4- добро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910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Уверено и структурирано представяне пред журито и публиката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Ясно, уверено и ангажиращо представяне, добра дикция и контакт с публиката.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6- отлично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6" id="6"/>
          <p:cNvSpPr txBox="true"/>
          <p:nvPr/>
        </p:nvSpPr>
        <p:spPr>
          <a:xfrm rot="0">
            <a:off x="6301085" y="198121"/>
            <a:ext cx="5685830" cy="830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  <a:spcBef>
                <a:spcPct val="0"/>
              </a:spcBef>
            </a:pPr>
            <a:r>
              <a:rPr lang="en-US" b="true" sz="48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Критерии за оценка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164149" y="9645191"/>
            <a:ext cx="3123851" cy="641809"/>
          </a:xfrm>
          <a:custGeom>
            <a:avLst/>
            <a:gdLst/>
            <a:ahLst/>
            <a:cxnLst/>
            <a:rect r="r" b="b" t="t" l="l"/>
            <a:pathLst>
              <a:path h="641809" w="3123851">
                <a:moveTo>
                  <a:pt x="0" y="0"/>
                </a:moveTo>
                <a:lnTo>
                  <a:pt x="3123851" y="0"/>
                </a:lnTo>
                <a:lnTo>
                  <a:pt x="3123851" y="641809"/>
                </a:lnTo>
                <a:lnTo>
                  <a:pt x="0" y="641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040481">
            <a:off x="-918956" y="692128"/>
            <a:ext cx="7890333" cy="9651784"/>
          </a:xfrm>
          <a:custGeom>
            <a:avLst/>
            <a:gdLst/>
            <a:ahLst/>
            <a:cxnLst/>
            <a:rect r="r" b="b" t="t" l="l"/>
            <a:pathLst>
              <a:path h="9651784" w="7890333">
                <a:moveTo>
                  <a:pt x="0" y="0"/>
                </a:moveTo>
                <a:lnTo>
                  <a:pt x="7890333" y="0"/>
                </a:lnTo>
                <a:lnTo>
                  <a:pt x="7890333" y="9651784"/>
                </a:lnTo>
                <a:lnTo>
                  <a:pt x="0" y="9651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488515">
            <a:off x="9733462" y="1198845"/>
            <a:ext cx="9648024" cy="11801864"/>
          </a:xfrm>
          <a:custGeom>
            <a:avLst/>
            <a:gdLst/>
            <a:ahLst/>
            <a:cxnLst/>
            <a:rect r="r" b="b" t="t" l="l"/>
            <a:pathLst>
              <a:path h="11801864" w="9648024">
                <a:moveTo>
                  <a:pt x="0" y="0"/>
                </a:moveTo>
                <a:lnTo>
                  <a:pt x="9648024" y="0"/>
                </a:lnTo>
                <a:lnTo>
                  <a:pt x="9648024" y="11801863"/>
                </a:lnTo>
                <a:lnTo>
                  <a:pt x="0" y="11801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1028700" y="1456391"/>
          <a:ext cx="7315200" cy="8658225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  <a:gridCol w="2438400"/>
              </a:tblGrid>
              <a:tr h="102368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Критерий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Описание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Оценка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429">
                <a:tc rowSpan="3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Креативност и съответствие на сапуна с природната зона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Сапунът не отразява природната зона (аромат, цветове, форма). Има технически проблеми в изпълнението.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2- задоволително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8268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Креативност и съответствие на сапуна с природната зона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Има връзка с природната зона, но не е напълно обосновано. Технически е добре изработен.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4- добро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848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Креативност и съответствие на сапуна с природната зона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Отлично изпълнение – аромат, цветове и текстура съответстват на природната зона. Оригинален избор.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6- отлично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9944100" y="1456391"/>
          <a:ext cx="7315200" cy="7772400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  <a:gridCol w="2438400"/>
              </a:tblGrid>
              <a:tr h="102419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Критерий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Описание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Оценка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2672">
                <a:tc rowSpan="3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Рефлексия върху проекта – трудности, успехи, научено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Повърхностни или липсващи разсъждения за трудностите и успехите.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2- задоволително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401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Рефлексия върху проекта – трудности, успехи, научено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Разсъжденията са логични, но не са задълбочени. Частично осмисляне на наученото.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4- добро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131">
                <a:tc vMerge="true"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Рефлексия върху проекта – трудности, успехи, научено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Дълбока рефлексия – осмисляне на трудностите, успехите и наученото. Личен поглед върху процеса.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2380"/>
                        </a:lnSpc>
                        <a:defRPr/>
                      </a:pPr>
                      <a:r>
                        <a:rPr lang="en-US" sz="1700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6- отлично ниво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6" id="6"/>
          <p:cNvSpPr txBox="true"/>
          <p:nvPr/>
        </p:nvSpPr>
        <p:spPr>
          <a:xfrm rot="0">
            <a:off x="6301085" y="198121"/>
            <a:ext cx="5685830" cy="830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  <a:spcBef>
                <a:spcPct val="0"/>
              </a:spcBef>
            </a:pPr>
            <a:r>
              <a:rPr lang="en-US" b="true" sz="48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Критерии за оценка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164149" y="9645191"/>
            <a:ext cx="3123851" cy="641809"/>
          </a:xfrm>
          <a:custGeom>
            <a:avLst/>
            <a:gdLst/>
            <a:ahLst/>
            <a:cxnLst/>
            <a:rect r="r" b="b" t="t" l="l"/>
            <a:pathLst>
              <a:path h="641809" w="3123851">
                <a:moveTo>
                  <a:pt x="0" y="0"/>
                </a:moveTo>
                <a:lnTo>
                  <a:pt x="3123851" y="0"/>
                </a:lnTo>
                <a:lnTo>
                  <a:pt x="3123851" y="641809"/>
                </a:lnTo>
                <a:lnTo>
                  <a:pt x="0" y="641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F0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06210" y="-625932"/>
            <a:ext cx="10306996" cy="12607947"/>
          </a:xfrm>
          <a:custGeom>
            <a:avLst/>
            <a:gdLst/>
            <a:ahLst/>
            <a:cxnLst/>
            <a:rect r="r" b="b" t="t" l="l"/>
            <a:pathLst>
              <a:path h="12607947" w="10306996">
                <a:moveTo>
                  <a:pt x="0" y="0"/>
                </a:moveTo>
                <a:lnTo>
                  <a:pt x="10306996" y="0"/>
                </a:lnTo>
                <a:lnTo>
                  <a:pt x="10306996" y="12607947"/>
                </a:lnTo>
                <a:lnTo>
                  <a:pt x="0" y="126079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060393">
            <a:off x="3588265" y="-1179792"/>
            <a:ext cx="10306996" cy="12607947"/>
          </a:xfrm>
          <a:custGeom>
            <a:avLst/>
            <a:gdLst/>
            <a:ahLst/>
            <a:cxnLst/>
            <a:rect r="r" b="b" t="t" l="l"/>
            <a:pathLst>
              <a:path h="12607947" w="10306996">
                <a:moveTo>
                  <a:pt x="0" y="0"/>
                </a:moveTo>
                <a:lnTo>
                  <a:pt x="10306996" y="0"/>
                </a:lnTo>
                <a:lnTo>
                  <a:pt x="10306996" y="12607946"/>
                </a:lnTo>
                <a:lnTo>
                  <a:pt x="0" y="126079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7623222">
            <a:off x="11196343" y="-19344"/>
            <a:ext cx="10306996" cy="12607947"/>
          </a:xfrm>
          <a:custGeom>
            <a:avLst/>
            <a:gdLst/>
            <a:ahLst/>
            <a:cxnLst/>
            <a:rect r="r" b="b" t="t" l="l"/>
            <a:pathLst>
              <a:path h="12607947" w="10306996">
                <a:moveTo>
                  <a:pt x="0" y="0"/>
                </a:moveTo>
                <a:lnTo>
                  <a:pt x="10306996" y="0"/>
                </a:lnTo>
                <a:lnTo>
                  <a:pt x="10306996" y="12607946"/>
                </a:lnTo>
                <a:lnTo>
                  <a:pt x="0" y="126079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7536456">
            <a:off x="8040723" y="4149917"/>
            <a:ext cx="10306996" cy="12607947"/>
          </a:xfrm>
          <a:custGeom>
            <a:avLst/>
            <a:gdLst/>
            <a:ahLst/>
            <a:cxnLst/>
            <a:rect r="r" b="b" t="t" l="l"/>
            <a:pathLst>
              <a:path h="12607947" w="10306996">
                <a:moveTo>
                  <a:pt x="0" y="0"/>
                </a:moveTo>
                <a:lnTo>
                  <a:pt x="10306997" y="0"/>
                </a:lnTo>
                <a:lnTo>
                  <a:pt x="10306997" y="12607946"/>
                </a:lnTo>
                <a:lnTo>
                  <a:pt x="0" y="126079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741701" y="3011996"/>
            <a:ext cx="6804598" cy="2666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7"/>
              </a:lnSpc>
            </a:pPr>
            <a:r>
              <a:rPr lang="en-US" sz="15712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УСПЕХ!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6872294" y="9353535"/>
            <a:ext cx="4543412" cy="933465"/>
          </a:xfrm>
          <a:custGeom>
            <a:avLst/>
            <a:gdLst/>
            <a:ahLst/>
            <a:cxnLst/>
            <a:rect r="r" b="b" t="t" l="l"/>
            <a:pathLst>
              <a:path h="933465" w="4543412">
                <a:moveTo>
                  <a:pt x="0" y="0"/>
                </a:moveTo>
                <a:lnTo>
                  <a:pt x="4543412" y="0"/>
                </a:lnTo>
                <a:lnTo>
                  <a:pt x="4543412" y="933465"/>
                </a:lnTo>
                <a:lnTo>
                  <a:pt x="0" y="9334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DAGrXD5M1ZI</dc:identifier>
  <dcterms:modified xsi:type="dcterms:W3CDTF">2011-08-01T06:04:30Z</dcterms:modified>
  <cp:revision>1</cp:revision>
  <dc:title>Prepodavame.bg_5kl_GEO_PBO S-aromat-na-prirodni-zoni_RL Prezentaciya</dc:title>
</cp:coreProperties>
</file>