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Gilam" charset="1" panose="0000060000000000000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10.pn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3.pn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jpeg" Type="http://schemas.openxmlformats.org/officeDocument/2006/relationships/image"/><Relationship Id="rId8" Target="../media/VAGAZyHcsyU.mp4" Type="http://schemas.openxmlformats.org/officeDocument/2006/relationships/video"/><Relationship Id="rId9" Target="../media/VAGAZyHcsyU.mp4" Type="http://schemas.microsoft.com/office/2007/relationships/media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8.png" Type="http://schemas.openxmlformats.org/officeDocument/2006/relationships/image"/><Relationship Id="rId4" Target="../media/image19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3.png" Type="http://schemas.openxmlformats.org/officeDocument/2006/relationships/image"/><Relationship Id="rId5" Target="../media/image24.jpeg" Type="http://schemas.openxmlformats.org/officeDocument/2006/relationships/image"/><Relationship Id="rId6" Target="../media/VAGZa85ilto.mp4" Type="http://schemas.openxmlformats.org/officeDocument/2006/relationships/video"/><Relationship Id="rId7" Target="../media/VAGZa85ilto.mp4" Type="http://schemas.microsoft.com/office/2007/relationships/media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36028" y="-179215"/>
            <a:ext cx="8671208" cy="10712636"/>
            <a:chOff x="0" y="0"/>
            <a:chExt cx="2283775" cy="282143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3775" cy="2821435"/>
            </a:xfrm>
            <a:custGeom>
              <a:avLst/>
              <a:gdLst/>
              <a:ahLst/>
              <a:cxnLst/>
              <a:rect r="r" b="b" t="t" l="l"/>
              <a:pathLst>
                <a:path h="2821435" w="2283775">
                  <a:moveTo>
                    <a:pt x="0" y="0"/>
                  </a:moveTo>
                  <a:lnTo>
                    <a:pt x="2283775" y="0"/>
                  </a:lnTo>
                  <a:lnTo>
                    <a:pt x="2283775" y="2821435"/>
                  </a:lnTo>
                  <a:lnTo>
                    <a:pt x="0" y="2821435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83775" cy="286906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3297258"/>
            <a:ext cx="6696051" cy="1212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17"/>
              </a:lnSpc>
              <a:spcBef>
                <a:spcPct val="0"/>
              </a:spcBef>
            </a:pPr>
            <a:r>
              <a:rPr lang="en-US" sz="708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ЧОВЕШКОТО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19605" y="4076314"/>
            <a:ext cx="6696131" cy="19825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203"/>
              </a:lnSpc>
              <a:spcBef>
                <a:spcPct val="0"/>
              </a:spcBef>
            </a:pPr>
            <a:r>
              <a:rPr lang="en-US" sz="1157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ОКО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5201900" y="0"/>
            <a:ext cx="3086100" cy="1028700"/>
          </a:xfrm>
          <a:custGeom>
            <a:avLst/>
            <a:gdLst/>
            <a:ahLst/>
            <a:cxnLst/>
            <a:rect r="r" b="b" t="t" l="l"/>
            <a:pathLst>
              <a:path h="1028700" w="3086100">
                <a:moveTo>
                  <a:pt x="0" y="0"/>
                </a:moveTo>
                <a:lnTo>
                  <a:pt x="3086100" y="0"/>
                </a:lnTo>
                <a:lnTo>
                  <a:pt x="30861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6237170"/>
            <a:ext cx="6696051" cy="6042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7"/>
              </a:lnSpc>
              <a:spcBef>
                <a:spcPct val="0"/>
              </a:spcBef>
            </a:pPr>
            <a:r>
              <a:rPr lang="en-US" sz="358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устройство и функции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407" y="3573347"/>
            <a:ext cx="16029186" cy="5684953"/>
            <a:chOff x="0" y="0"/>
            <a:chExt cx="4221679" cy="149727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21679" cy="1497272"/>
            </a:xfrm>
            <a:custGeom>
              <a:avLst/>
              <a:gdLst/>
              <a:ahLst/>
              <a:cxnLst/>
              <a:rect r="r" b="b" t="t" l="l"/>
              <a:pathLst>
                <a:path h="1497272" w="4221679">
                  <a:moveTo>
                    <a:pt x="24632" y="0"/>
                  </a:moveTo>
                  <a:lnTo>
                    <a:pt x="4197046" y="0"/>
                  </a:lnTo>
                  <a:cubicBezTo>
                    <a:pt x="4210650" y="0"/>
                    <a:pt x="4221679" y="11028"/>
                    <a:pt x="4221679" y="24632"/>
                  </a:cubicBezTo>
                  <a:lnTo>
                    <a:pt x="4221679" y="1472639"/>
                  </a:lnTo>
                  <a:cubicBezTo>
                    <a:pt x="4221679" y="1479172"/>
                    <a:pt x="4219084" y="1485438"/>
                    <a:pt x="4214464" y="1490057"/>
                  </a:cubicBezTo>
                  <a:cubicBezTo>
                    <a:pt x="4209845" y="1494676"/>
                    <a:pt x="4203579" y="1497272"/>
                    <a:pt x="4197046" y="1497272"/>
                  </a:cubicBezTo>
                  <a:lnTo>
                    <a:pt x="24632" y="1497272"/>
                  </a:lnTo>
                  <a:cubicBezTo>
                    <a:pt x="11028" y="1497272"/>
                    <a:pt x="0" y="1486243"/>
                    <a:pt x="0" y="1472639"/>
                  </a:cubicBezTo>
                  <a:lnTo>
                    <a:pt x="0" y="24632"/>
                  </a:lnTo>
                  <a:cubicBezTo>
                    <a:pt x="0" y="11028"/>
                    <a:pt x="11028" y="0"/>
                    <a:pt x="2463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221679" cy="15448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29407" y="1133476"/>
            <a:ext cx="3114058" cy="2009983"/>
          </a:xfrm>
          <a:custGeom>
            <a:avLst/>
            <a:gdLst/>
            <a:ahLst/>
            <a:cxnLst/>
            <a:rect r="r" b="b" t="t" l="l"/>
            <a:pathLst>
              <a:path h="2009983" w="3114058">
                <a:moveTo>
                  <a:pt x="0" y="0"/>
                </a:moveTo>
                <a:lnTo>
                  <a:pt x="3114058" y="0"/>
                </a:lnTo>
                <a:lnTo>
                  <a:pt x="3114058" y="2009983"/>
                </a:lnTo>
                <a:lnTo>
                  <a:pt x="0" y="20099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504121" y="1133476"/>
            <a:ext cx="3114058" cy="2009983"/>
          </a:xfrm>
          <a:custGeom>
            <a:avLst/>
            <a:gdLst/>
            <a:ahLst/>
            <a:cxnLst/>
            <a:rect r="r" b="b" t="t" l="l"/>
            <a:pathLst>
              <a:path h="2009983" w="3114058">
                <a:moveTo>
                  <a:pt x="0" y="0"/>
                </a:moveTo>
                <a:lnTo>
                  <a:pt x="3114058" y="0"/>
                </a:lnTo>
                <a:lnTo>
                  <a:pt x="3114058" y="2009983"/>
                </a:lnTo>
                <a:lnTo>
                  <a:pt x="0" y="20099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570523" y="-167446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333818" y="925830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3971868">
            <a:off x="14944667" y="6390727"/>
            <a:ext cx="2879945" cy="3674572"/>
          </a:xfrm>
          <a:custGeom>
            <a:avLst/>
            <a:gdLst/>
            <a:ahLst/>
            <a:cxnLst/>
            <a:rect r="r" b="b" t="t" l="l"/>
            <a:pathLst>
              <a:path h="3674572" w="2879945">
                <a:moveTo>
                  <a:pt x="0" y="0"/>
                </a:moveTo>
                <a:lnTo>
                  <a:pt x="2879946" y="0"/>
                </a:lnTo>
                <a:lnTo>
                  <a:pt x="2879946" y="3674572"/>
                </a:lnTo>
                <a:lnTo>
                  <a:pt x="0" y="36745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604710" y="4401005"/>
            <a:ext cx="15078580" cy="3924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209667" indent="-604834" lvl="1">
              <a:lnSpc>
                <a:spcPts val="7844"/>
              </a:lnSpc>
              <a:buFont typeface="Arial"/>
              <a:buChar char="•"/>
            </a:pPr>
            <a:r>
              <a:rPr lang="en-US" sz="5602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устройството на окото;</a:t>
            </a:r>
          </a:p>
          <a:p>
            <a:pPr algn="l" marL="1209667" indent="-604834" lvl="1">
              <a:lnSpc>
                <a:spcPts val="7844"/>
              </a:lnSpc>
              <a:buFont typeface="Arial"/>
              <a:buChar char="•"/>
            </a:pPr>
            <a:r>
              <a:rPr lang="en-US" sz="5602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функциите на градивните му части;</a:t>
            </a:r>
          </a:p>
          <a:p>
            <a:pPr algn="l" marL="1209667" indent="-604834" lvl="1">
              <a:lnSpc>
                <a:spcPts val="7844"/>
              </a:lnSpc>
              <a:buFont typeface="Arial"/>
              <a:buChar char="•"/>
            </a:pPr>
            <a:r>
              <a:rPr lang="en-US" sz="5602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предаването на сетивната информация към мозъка.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618179" y="1692351"/>
            <a:ext cx="9388556" cy="1035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3"/>
              </a:lnSpc>
            </a:pPr>
            <a:r>
              <a:rPr lang="en-US" sz="7765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ЩЕ РАЗГЛЕДАМЕ: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579431" y="8516593"/>
            <a:ext cx="3086100" cy="1028700"/>
          </a:xfrm>
          <a:custGeom>
            <a:avLst/>
            <a:gdLst/>
            <a:ahLst/>
            <a:cxnLst/>
            <a:rect r="r" b="b" t="t" l="l"/>
            <a:pathLst>
              <a:path h="1028700" w="3086100">
                <a:moveTo>
                  <a:pt x="0" y="0"/>
                </a:moveTo>
                <a:lnTo>
                  <a:pt x="3086100" y="0"/>
                </a:lnTo>
                <a:lnTo>
                  <a:pt x="3086100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13715" y="3120265"/>
            <a:ext cx="10815416" cy="6420337"/>
            <a:chOff x="0" y="0"/>
            <a:chExt cx="2848505" cy="16909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48505" cy="1690953"/>
            </a:xfrm>
            <a:custGeom>
              <a:avLst/>
              <a:gdLst/>
              <a:ahLst/>
              <a:cxnLst/>
              <a:rect r="r" b="b" t="t" l="l"/>
              <a:pathLst>
                <a:path h="1690953" w="2848505">
                  <a:moveTo>
                    <a:pt x="36507" y="0"/>
                  </a:moveTo>
                  <a:lnTo>
                    <a:pt x="2811998" y="0"/>
                  </a:lnTo>
                  <a:cubicBezTo>
                    <a:pt x="2821680" y="0"/>
                    <a:pt x="2830966" y="3846"/>
                    <a:pt x="2837812" y="10693"/>
                  </a:cubicBezTo>
                  <a:cubicBezTo>
                    <a:pt x="2844659" y="17539"/>
                    <a:pt x="2848505" y="26825"/>
                    <a:pt x="2848505" y="36507"/>
                  </a:cubicBezTo>
                  <a:lnTo>
                    <a:pt x="2848505" y="1654446"/>
                  </a:lnTo>
                  <a:cubicBezTo>
                    <a:pt x="2848505" y="1674608"/>
                    <a:pt x="2832160" y="1690953"/>
                    <a:pt x="2811998" y="1690953"/>
                  </a:cubicBezTo>
                  <a:lnTo>
                    <a:pt x="36507" y="1690953"/>
                  </a:lnTo>
                  <a:cubicBezTo>
                    <a:pt x="26825" y="1690953"/>
                    <a:pt x="17539" y="1687107"/>
                    <a:pt x="10693" y="1680260"/>
                  </a:cubicBezTo>
                  <a:cubicBezTo>
                    <a:pt x="3846" y="1673414"/>
                    <a:pt x="0" y="1664128"/>
                    <a:pt x="0" y="1654446"/>
                  </a:cubicBezTo>
                  <a:lnTo>
                    <a:pt x="0" y="36507"/>
                  </a:lnTo>
                  <a:cubicBezTo>
                    <a:pt x="0" y="16345"/>
                    <a:pt x="16345" y="0"/>
                    <a:pt x="3650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2848505" cy="173857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13715" y="1247775"/>
            <a:ext cx="10815416" cy="1616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167"/>
              </a:lnSpc>
            </a:pPr>
            <a:r>
              <a:rPr lang="en-US" sz="1204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ОЧИТЕ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6498531" y="8601199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971515" y="8601199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700340">
            <a:off x="-1290079" y="-1050721"/>
            <a:ext cx="8539144" cy="8229600"/>
          </a:xfrm>
          <a:custGeom>
            <a:avLst/>
            <a:gdLst/>
            <a:ahLst/>
            <a:cxnLst/>
            <a:rect r="r" b="b" t="t" l="l"/>
            <a:pathLst>
              <a:path h="8229600" w="8539144">
                <a:moveTo>
                  <a:pt x="0" y="0"/>
                </a:moveTo>
                <a:lnTo>
                  <a:pt x="8539144" y="0"/>
                </a:lnTo>
                <a:lnTo>
                  <a:pt x="853914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04510" y="3853167"/>
            <a:ext cx="10233826" cy="4859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90"/>
              </a:lnSpc>
              <a:spcBef>
                <a:spcPct val="0"/>
              </a:spcBef>
            </a:pPr>
            <a:r>
              <a:rPr lang="en-US" sz="55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Очите ни позволяват да виждаме, възприемаме и интерпретираме света около нас чрез регистриране на светлина и цвят.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111908">
            <a:off x="10162973" y="2088998"/>
            <a:ext cx="8890894" cy="8857553"/>
          </a:xfrm>
          <a:custGeom>
            <a:avLst/>
            <a:gdLst/>
            <a:ahLst/>
            <a:cxnLst/>
            <a:rect r="r" b="b" t="t" l="l"/>
            <a:pathLst>
              <a:path h="8857553" w="8890894">
                <a:moveTo>
                  <a:pt x="0" y="0"/>
                </a:moveTo>
                <a:lnTo>
                  <a:pt x="8890894" y="0"/>
                </a:lnTo>
                <a:lnTo>
                  <a:pt x="8890894" y="8857554"/>
                </a:lnTo>
                <a:lnTo>
                  <a:pt x="0" y="88575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99231" y="3322797"/>
            <a:ext cx="7926791" cy="6371158"/>
          </a:xfrm>
          <a:custGeom>
            <a:avLst/>
            <a:gdLst/>
            <a:ahLst/>
            <a:cxnLst/>
            <a:rect r="r" b="b" t="t" l="l"/>
            <a:pathLst>
              <a:path h="6371158" w="7926791">
                <a:moveTo>
                  <a:pt x="0" y="0"/>
                </a:moveTo>
                <a:lnTo>
                  <a:pt x="7926791" y="0"/>
                </a:lnTo>
                <a:lnTo>
                  <a:pt x="7926791" y="6371158"/>
                </a:lnTo>
                <a:lnTo>
                  <a:pt x="0" y="63711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1220843" y="4355544"/>
            <a:ext cx="3610265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2144227" y="5179554"/>
            <a:ext cx="4675991" cy="24431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2144227" y="4408550"/>
            <a:ext cx="6159815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954729" y="6021513"/>
            <a:ext cx="4622005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1954729" y="6852526"/>
            <a:ext cx="3966576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>
            <a:off x="1954729" y="7705471"/>
            <a:ext cx="3966576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>
            <a:off x="11592554" y="5232560"/>
            <a:ext cx="3238554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>
            <a:off x="11592778" y="6107980"/>
            <a:ext cx="3387934" cy="26503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" id="11"/>
          <p:cNvSpPr/>
          <p:nvPr/>
        </p:nvSpPr>
        <p:spPr>
          <a:xfrm>
            <a:off x="13211839" y="7256264"/>
            <a:ext cx="1768873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>
            <a:off x="9254235" y="8406936"/>
            <a:ext cx="5726477" cy="0"/>
          </a:xfrm>
          <a:prstGeom prst="line">
            <a:avLst/>
          </a:prstGeom>
          <a:ln cap="rnd" w="571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3" id="13"/>
          <p:cNvGrpSpPr/>
          <p:nvPr/>
        </p:nvGrpSpPr>
        <p:grpSpPr>
          <a:xfrm rot="0">
            <a:off x="224654" y="4018064"/>
            <a:ext cx="4226827" cy="727967"/>
            <a:chOff x="0" y="0"/>
            <a:chExt cx="6814829" cy="117368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1750" y="31750"/>
              <a:ext cx="6751329" cy="1110188"/>
            </a:xfrm>
            <a:custGeom>
              <a:avLst/>
              <a:gdLst/>
              <a:ahLst/>
              <a:cxnLst/>
              <a:rect r="r" b="b" t="t" l="l"/>
              <a:pathLst>
                <a:path h="1110188" w="6751329">
                  <a:moveTo>
                    <a:pt x="6658619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6657349" y="0"/>
                  </a:lnTo>
                  <a:cubicBezTo>
                    <a:pt x="6708149" y="0"/>
                    <a:pt x="6750059" y="41910"/>
                    <a:pt x="6750059" y="92710"/>
                  </a:cubicBezTo>
                  <a:lnTo>
                    <a:pt x="6750059" y="1016208"/>
                  </a:lnTo>
                  <a:cubicBezTo>
                    <a:pt x="6751329" y="1068278"/>
                    <a:pt x="6709419" y="1110188"/>
                    <a:pt x="6658619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814829" cy="1173688"/>
            </a:xfrm>
            <a:custGeom>
              <a:avLst/>
              <a:gdLst/>
              <a:ahLst/>
              <a:cxnLst/>
              <a:rect r="r" b="b" t="t" l="l"/>
              <a:pathLst>
                <a:path h="1173688" w="6814829">
                  <a:moveTo>
                    <a:pt x="6690369" y="59690"/>
                  </a:moveTo>
                  <a:cubicBezTo>
                    <a:pt x="6725929" y="59690"/>
                    <a:pt x="6755139" y="88900"/>
                    <a:pt x="6755139" y="124460"/>
                  </a:cubicBezTo>
                  <a:lnTo>
                    <a:pt x="6755139" y="1049228"/>
                  </a:lnTo>
                  <a:cubicBezTo>
                    <a:pt x="6755139" y="1084788"/>
                    <a:pt x="6725929" y="1113998"/>
                    <a:pt x="6690369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6690369" y="59690"/>
                  </a:lnTo>
                  <a:moveTo>
                    <a:pt x="6690369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6690369" y="1173688"/>
                  </a:lnTo>
                  <a:cubicBezTo>
                    <a:pt x="6758949" y="1173688"/>
                    <a:pt x="6814829" y="1117808"/>
                    <a:pt x="6814829" y="1049228"/>
                  </a:cubicBezTo>
                  <a:lnTo>
                    <a:pt x="6814829" y="124460"/>
                  </a:lnTo>
                  <a:cubicBezTo>
                    <a:pt x="6814829" y="55880"/>
                    <a:pt x="6758949" y="0"/>
                    <a:pt x="669036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4477249" y="4018064"/>
            <a:ext cx="3225635" cy="727967"/>
            <a:chOff x="0" y="0"/>
            <a:chExt cx="5200627" cy="117368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4477249" y="4868576"/>
            <a:ext cx="3225635" cy="727967"/>
            <a:chOff x="0" y="0"/>
            <a:chExt cx="5200627" cy="117368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14477249" y="6913352"/>
            <a:ext cx="3225635" cy="727967"/>
            <a:chOff x="0" y="0"/>
            <a:chExt cx="5200627" cy="117368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3688162" y="8071527"/>
            <a:ext cx="4014722" cy="727967"/>
            <a:chOff x="0" y="0"/>
            <a:chExt cx="6472857" cy="1173688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31750" y="31750"/>
              <a:ext cx="6409356" cy="1110188"/>
            </a:xfrm>
            <a:custGeom>
              <a:avLst/>
              <a:gdLst/>
              <a:ahLst/>
              <a:cxnLst/>
              <a:rect r="r" b="b" t="t" l="l"/>
              <a:pathLst>
                <a:path h="1110188" w="6409356">
                  <a:moveTo>
                    <a:pt x="631664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6315377" y="0"/>
                  </a:lnTo>
                  <a:cubicBezTo>
                    <a:pt x="6366177" y="0"/>
                    <a:pt x="6408087" y="41910"/>
                    <a:pt x="6408087" y="92710"/>
                  </a:cubicBezTo>
                  <a:lnTo>
                    <a:pt x="6408087" y="1016208"/>
                  </a:lnTo>
                  <a:cubicBezTo>
                    <a:pt x="6409356" y="1068278"/>
                    <a:pt x="6367447" y="1110188"/>
                    <a:pt x="631664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472857" cy="1173688"/>
            </a:xfrm>
            <a:custGeom>
              <a:avLst/>
              <a:gdLst/>
              <a:ahLst/>
              <a:cxnLst/>
              <a:rect r="r" b="b" t="t" l="l"/>
              <a:pathLst>
                <a:path h="1173688" w="6472857">
                  <a:moveTo>
                    <a:pt x="6348397" y="59690"/>
                  </a:moveTo>
                  <a:cubicBezTo>
                    <a:pt x="6383956" y="59690"/>
                    <a:pt x="6413167" y="88900"/>
                    <a:pt x="6413167" y="124460"/>
                  </a:cubicBezTo>
                  <a:lnTo>
                    <a:pt x="6413167" y="1049228"/>
                  </a:lnTo>
                  <a:cubicBezTo>
                    <a:pt x="6413167" y="1084788"/>
                    <a:pt x="6383956" y="1113998"/>
                    <a:pt x="634839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6348397" y="59690"/>
                  </a:lnTo>
                  <a:moveTo>
                    <a:pt x="634839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6348397" y="1173688"/>
                  </a:lnTo>
                  <a:cubicBezTo>
                    <a:pt x="6416977" y="1173688"/>
                    <a:pt x="6472857" y="1117808"/>
                    <a:pt x="6472857" y="1049228"/>
                  </a:cubicBezTo>
                  <a:lnTo>
                    <a:pt x="6472857" y="124460"/>
                  </a:lnTo>
                  <a:cubicBezTo>
                    <a:pt x="6472857" y="55880"/>
                    <a:pt x="6416977" y="0"/>
                    <a:pt x="634839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14477249" y="5757248"/>
            <a:ext cx="3225635" cy="727967"/>
            <a:chOff x="0" y="0"/>
            <a:chExt cx="5200627" cy="1173688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531410" y="4868576"/>
            <a:ext cx="3225635" cy="727967"/>
            <a:chOff x="0" y="0"/>
            <a:chExt cx="5200627" cy="1173688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531410" y="5686104"/>
            <a:ext cx="3225635" cy="727967"/>
            <a:chOff x="0" y="0"/>
            <a:chExt cx="5200627" cy="1173688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531410" y="6517117"/>
            <a:ext cx="3225635" cy="727967"/>
            <a:chOff x="0" y="0"/>
            <a:chExt cx="5200627" cy="1173688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40" id="40"/>
          <p:cNvGrpSpPr/>
          <p:nvPr/>
        </p:nvGrpSpPr>
        <p:grpSpPr>
          <a:xfrm rot="0">
            <a:off x="531410" y="7370063"/>
            <a:ext cx="3225635" cy="727967"/>
            <a:chOff x="0" y="0"/>
            <a:chExt cx="5200627" cy="1173688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43" id="43"/>
          <p:cNvSpPr/>
          <p:nvPr/>
        </p:nvSpPr>
        <p:spPr>
          <a:xfrm flipH="false" flipV="false" rot="0">
            <a:off x="15711935" y="-1887436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4" id="44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5" id="45"/>
          <p:cNvSpPr txBox="true"/>
          <p:nvPr/>
        </p:nvSpPr>
        <p:spPr>
          <a:xfrm rot="0">
            <a:off x="392377" y="5733298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Леща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392377" y="6581992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Ирис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4284510" y="4920434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Хороидея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14391923" y="6961307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Зрителен нерв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224654" y="4050061"/>
            <a:ext cx="4044141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Стъкловидно тяло</a:t>
            </a:r>
          </a:p>
        </p:txBody>
      </p:sp>
      <p:sp>
        <p:nvSpPr>
          <p:cNvPr name="TextBox 50" id="50"/>
          <p:cNvSpPr txBox="true"/>
          <p:nvPr/>
        </p:nvSpPr>
        <p:spPr>
          <a:xfrm rot="0">
            <a:off x="392377" y="7410514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Роговица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14391923" y="5809106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Ретина</a:t>
            </a:r>
          </a:p>
        </p:txBody>
      </p:sp>
      <p:sp>
        <p:nvSpPr>
          <p:cNvPr name="TextBox 52" id="52"/>
          <p:cNvSpPr txBox="true"/>
          <p:nvPr/>
        </p:nvSpPr>
        <p:spPr>
          <a:xfrm rot="0">
            <a:off x="14284510" y="4085018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Склера</a:t>
            </a:r>
          </a:p>
        </p:txBody>
      </p:sp>
      <p:sp>
        <p:nvSpPr>
          <p:cNvPr name="TextBox 53" id="53"/>
          <p:cNvSpPr txBox="true"/>
          <p:nvPr/>
        </p:nvSpPr>
        <p:spPr>
          <a:xfrm rot="0">
            <a:off x="392377" y="4909027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Цилиарно тяло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13688162" y="8117569"/>
            <a:ext cx="4100048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Кръвоносни съдове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974273" y="681472"/>
            <a:ext cx="16285027" cy="217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713"/>
              </a:lnSpc>
              <a:spcBef>
                <a:spcPct val="0"/>
              </a:spcBef>
            </a:pPr>
            <a:r>
              <a:rPr lang="en-US" sz="1265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ЧАСТИ НА ОКОТО</a:t>
            </a:r>
          </a:p>
        </p:txBody>
      </p:sp>
      <p:sp>
        <p:nvSpPr>
          <p:cNvPr name="Freeform 56" id="56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56757" y="886216"/>
            <a:ext cx="5920329" cy="17559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89"/>
              </a:lnSpc>
            </a:pPr>
            <a:r>
              <a:rPr lang="en-US" sz="6263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СТЪКЛОВИДНО ТЯЛО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44167" y="3173604"/>
            <a:ext cx="7392563" cy="6084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32"/>
              </a:lnSpc>
            </a:pPr>
            <a:r>
              <a:rPr lang="en-US" sz="464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желатинова субстанция, която запълва вътрешността на окото и поддържа неговата форма. Тя позволява на светлината да премине през окото до ретината.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0862428" y="2553313"/>
            <a:ext cx="3225635" cy="727967"/>
            <a:chOff x="0" y="0"/>
            <a:chExt cx="5200627" cy="11736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0723395" y="2674092"/>
            <a:ext cx="3503700" cy="438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Стъкловидно тяло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451163"/>
            <a:ext cx="6183540" cy="2484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49"/>
              </a:lnSpc>
            </a:pPr>
            <a:r>
              <a:rPr lang="en-US" sz="8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ЦИЛИАРНО ТЯЛО</a:t>
            </a:r>
          </a:p>
        </p:txBody>
      </p:sp>
      <p:sp>
        <p:nvSpPr>
          <p:cNvPr name="AutoShape 7" id="7"/>
          <p:cNvSpPr/>
          <p:nvPr/>
        </p:nvSpPr>
        <p:spPr>
          <a:xfrm>
            <a:off x="10291923" y="3521515"/>
            <a:ext cx="3291867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0862428" y="3157531"/>
            <a:ext cx="3225635" cy="727967"/>
            <a:chOff x="0" y="0"/>
            <a:chExt cx="5200627" cy="11736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0723395" y="3197982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Цилиарно тяло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34849" y="3056200"/>
            <a:ext cx="7171241" cy="486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32"/>
              </a:lnSpc>
            </a:pPr>
            <a:r>
              <a:rPr lang="en-US" sz="4255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Цилиарното тяло е структура в окото, разположена зад ириса, и играе ключова роля в при фокусирането на зрението и производството на вътреочната течност. 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56757" y="296411"/>
            <a:ext cx="5920329" cy="1559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48"/>
              </a:lnSpc>
            </a:pPr>
            <a:r>
              <a:rPr lang="en-US" sz="10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ЛЕЩА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81439" y="1900736"/>
            <a:ext cx="7187568" cy="625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12"/>
              </a:lnSpc>
            </a:pPr>
            <a:r>
              <a:rPr lang="en-US" sz="424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Прозрачна структура, разположена зад ириса, която пречупва и фокусира светлината върху ретината. Лещата има способността да променя формата си, за да осигури фокусиране на обекти на различни разстояния.</a:t>
            </a:r>
          </a:p>
        </p:txBody>
      </p:sp>
      <p:sp>
        <p:nvSpPr>
          <p:cNvPr name="AutoShape 8" id="8"/>
          <p:cNvSpPr/>
          <p:nvPr/>
        </p:nvSpPr>
        <p:spPr>
          <a:xfrm>
            <a:off x="10291923" y="5050399"/>
            <a:ext cx="2951988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1488007" y="4686415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1418491" y="4726866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Леща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465569"/>
            <a:ext cx="5920329" cy="1559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48"/>
              </a:lnSpc>
            </a:pPr>
            <a:r>
              <a:rPr lang="en-US" sz="10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ИРИС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13820" y="2365239"/>
            <a:ext cx="7206204" cy="5322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32"/>
              </a:lnSpc>
            </a:pPr>
            <a:r>
              <a:rPr lang="en-US" sz="464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цветната част на окото, която съдържа мускули, контролиращи размера на зеницата. Тя регулира количеството светлина, което преминава в окото.</a:t>
            </a:r>
          </a:p>
        </p:txBody>
      </p:sp>
      <p:sp>
        <p:nvSpPr>
          <p:cNvPr name="AutoShape 8" id="8"/>
          <p:cNvSpPr/>
          <p:nvPr/>
        </p:nvSpPr>
        <p:spPr>
          <a:xfrm>
            <a:off x="9144000" y="5050399"/>
            <a:ext cx="4099911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1488007" y="4686415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1418491" y="4726866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Ирис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244149"/>
            <a:ext cx="5920329" cy="1255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49"/>
              </a:lnSpc>
            </a:pPr>
            <a:r>
              <a:rPr lang="en-US" sz="8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РОГОВИЦА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8942" y="1693974"/>
            <a:ext cx="7019846" cy="66765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02"/>
              </a:lnSpc>
            </a:pPr>
            <a:r>
              <a:rPr lang="en-US" sz="454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прозрачната, извитата част на окото, която покрива предната му част и пропуска светлината, като я фокусира върху ретината. Тя играе роля в пречупването на светлинните лъчи.</a:t>
            </a:r>
          </a:p>
        </p:txBody>
      </p:sp>
      <p:sp>
        <p:nvSpPr>
          <p:cNvPr name="AutoShape 8" id="8"/>
          <p:cNvSpPr/>
          <p:nvPr/>
        </p:nvSpPr>
        <p:spPr>
          <a:xfrm flipV="true">
            <a:off x="8692979" y="5050399"/>
            <a:ext cx="4379482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1488007" y="4686415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1418491" y="4726866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Роговица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237631"/>
            <a:ext cx="5920329" cy="1559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48"/>
              </a:lnSpc>
            </a:pPr>
            <a:r>
              <a:rPr lang="en-US" sz="10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СКЛЕРА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27358" y="1973878"/>
            <a:ext cx="7914367" cy="7905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2"/>
              </a:lnSpc>
            </a:pPr>
            <a:r>
              <a:rPr lang="en-US" sz="374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Склерата е бялата, здрава и влакнеста външна обвивка на окото. Тя покрива по-голямата част от окото (около 80%) и играе важна роля в защитата на вътрешните структури на окото, като същевременно поддържа неговата форма. Склерата е изградена от съединителна тъкан и е много здрава, което ѝ позволява да предпазва окото от външни удари и механични наранявания.</a:t>
            </a:r>
          </a:p>
        </p:txBody>
      </p:sp>
      <p:sp>
        <p:nvSpPr>
          <p:cNvPr name="AutoShape 8" id="8"/>
          <p:cNvSpPr/>
          <p:nvPr/>
        </p:nvSpPr>
        <p:spPr>
          <a:xfrm>
            <a:off x="13841850" y="3065572"/>
            <a:ext cx="3159375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3816116" y="2701588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3746600" y="2770614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Склера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4304289" y="855774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945968" y="9272123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449180"/>
            <a:ext cx="5920329" cy="12447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39"/>
              </a:lnSpc>
            </a:pPr>
            <a:r>
              <a:rPr lang="en-US" sz="87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ХОРОИДЕЯ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18040" y="2107425"/>
            <a:ext cx="7541650" cy="6758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38"/>
              </a:lnSpc>
            </a:pPr>
            <a:r>
              <a:rPr lang="en-US" sz="410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Хороидеята е част от вътрешната обвивка на окото, разположена между ретината и склерата. Тя съдържа голям брой кръвоносни съдове, които осигуряват хранителни вещества и кислород за вътрешните слоеве на окото.</a:t>
            </a:r>
          </a:p>
        </p:txBody>
      </p:sp>
      <p:sp>
        <p:nvSpPr>
          <p:cNvPr name="AutoShape 8" id="8"/>
          <p:cNvSpPr/>
          <p:nvPr/>
        </p:nvSpPr>
        <p:spPr>
          <a:xfrm>
            <a:off x="12970025" y="4657840"/>
            <a:ext cx="4289275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1488007" y="4293857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1418491" y="4334308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Хороидея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641679" y="8612380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0" y="9326755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56757" y="447199"/>
            <a:ext cx="5920329" cy="1559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48"/>
              </a:lnSpc>
            </a:pPr>
            <a:r>
              <a:rPr lang="en-US" sz="108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РЕТИНА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18143" y="2443934"/>
            <a:ext cx="7597558" cy="71361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0"/>
              </a:lnSpc>
            </a:pPr>
            <a:r>
              <a:rPr lang="en-US" sz="434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Тънка нервна тъкан, разположена в задната част на окото, която съдържа фоточувствителни клетки. Те преобразуват светлината в електрически импулси, които се изпращат към мозъка чрез зрителния нерв.</a:t>
            </a:r>
          </a:p>
        </p:txBody>
      </p:sp>
      <p:sp>
        <p:nvSpPr>
          <p:cNvPr name="AutoShape 8" id="8"/>
          <p:cNvSpPr/>
          <p:nvPr/>
        </p:nvSpPr>
        <p:spPr>
          <a:xfrm>
            <a:off x="13737996" y="5050399"/>
            <a:ext cx="3159375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3712262" y="4686415"/>
            <a:ext cx="2095784" cy="727967"/>
            <a:chOff x="0" y="0"/>
            <a:chExt cx="3378991" cy="11736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1750" y="31750"/>
              <a:ext cx="3315491" cy="1110188"/>
            </a:xfrm>
            <a:custGeom>
              <a:avLst/>
              <a:gdLst/>
              <a:ahLst/>
              <a:cxnLst/>
              <a:rect r="r" b="b" t="t" l="l"/>
              <a:pathLst>
                <a:path h="1110188" w="3315491">
                  <a:moveTo>
                    <a:pt x="3222780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3221511" y="0"/>
                  </a:lnTo>
                  <a:cubicBezTo>
                    <a:pt x="3272311" y="0"/>
                    <a:pt x="3314221" y="41910"/>
                    <a:pt x="3314221" y="92710"/>
                  </a:cubicBezTo>
                  <a:lnTo>
                    <a:pt x="3314221" y="1016208"/>
                  </a:lnTo>
                  <a:cubicBezTo>
                    <a:pt x="3315491" y="1068278"/>
                    <a:pt x="3273580" y="1110188"/>
                    <a:pt x="3222780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378991" cy="1173688"/>
            </a:xfrm>
            <a:custGeom>
              <a:avLst/>
              <a:gdLst/>
              <a:ahLst/>
              <a:cxnLst/>
              <a:rect r="r" b="b" t="t" l="l"/>
              <a:pathLst>
                <a:path h="1173688" w="3378991">
                  <a:moveTo>
                    <a:pt x="3254530" y="59690"/>
                  </a:moveTo>
                  <a:cubicBezTo>
                    <a:pt x="3290091" y="59690"/>
                    <a:pt x="3319300" y="88900"/>
                    <a:pt x="3319300" y="124460"/>
                  </a:cubicBezTo>
                  <a:lnTo>
                    <a:pt x="3319300" y="1049228"/>
                  </a:lnTo>
                  <a:cubicBezTo>
                    <a:pt x="3319300" y="1084788"/>
                    <a:pt x="3290091" y="1113998"/>
                    <a:pt x="3254530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254531" y="59690"/>
                  </a:lnTo>
                  <a:moveTo>
                    <a:pt x="32545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3254531" y="1173688"/>
                  </a:lnTo>
                  <a:cubicBezTo>
                    <a:pt x="3323111" y="1173688"/>
                    <a:pt x="3378991" y="1117808"/>
                    <a:pt x="3378991" y="1049228"/>
                  </a:cubicBezTo>
                  <a:lnTo>
                    <a:pt x="3378991" y="124460"/>
                  </a:lnTo>
                  <a:cubicBezTo>
                    <a:pt x="3378991" y="55880"/>
                    <a:pt x="3323111" y="0"/>
                    <a:pt x="325453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3642746" y="4755441"/>
            <a:ext cx="223481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Ретина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4378832" y="855774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020511" y="9272123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415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79551" y="829066"/>
            <a:ext cx="10735760" cy="8628867"/>
          </a:xfrm>
          <a:custGeom>
            <a:avLst/>
            <a:gdLst/>
            <a:ahLst/>
            <a:cxnLst/>
            <a:rect r="r" b="b" t="t" l="l"/>
            <a:pathLst>
              <a:path h="8628867" w="10735760">
                <a:moveTo>
                  <a:pt x="0" y="0"/>
                </a:moveTo>
                <a:lnTo>
                  <a:pt x="10735760" y="0"/>
                </a:lnTo>
                <a:lnTo>
                  <a:pt x="10735760" y="8628868"/>
                </a:lnTo>
                <a:lnTo>
                  <a:pt x="0" y="86288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01336" y="-514350"/>
            <a:ext cx="8636515" cy="11129498"/>
            <a:chOff x="0" y="0"/>
            <a:chExt cx="2274638" cy="293122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4638" cy="2931226"/>
            </a:xfrm>
            <a:custGeom>
              <a:avLst/>
              <a:gdLst/>
              <a:ahLst/>
              <a:cxnLst/>
              <a:rect r="r" b="b" t="t" l="l"/>
              <a:pathLst>
                <a:path h="2931226" w="2274638">
                  <a:moveTo>
                    <a:pt x="0" y="0"/>
                  </a:moveTo>
                  <a:lnTo>
                    <a:pt x="2274638" y="0"/>
                  </a:lnTo>
                  <a:lnTo>
                    <a:pt x="2274638" y="2931226"/>
                  </a:lnTo>
                  <a:lnTo>
                    <a:pt x="0" y="293122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74638" cy="29788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028700" y="1486575"/>
            <a:ext cx="6183540" cy="2603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9"/>
              </a:lnSpc>
            </a:pPr>
            <a:r>
              <a:rPr lang="en-US" sz="9262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ЗРИТЕЛЕН НЕРВ</a:t>
            </a:r>
          </a:p>
        </p:txBody>
      </p:sp>
      <p:sp>
        <p:nvSpPr>
          <p:cNvPr name="AutoShape 7" id="7"/>
          <p:cNvSpPr/>
          <p:nvPr/>
        </p:nvSpPr>
        <p:spPr>
          <a:xfrm>
            <a:off x="14525882" y="6156027"/>
            <a:ext cx="3291867" cy="0"/>
          </a:xfrm>
          <a:prstGeom prst="line">
            <a:avLst/>
          </a:prstGeom>
          <a:ln cap="rnd" w="571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3595460" y="5792043"/>
            <a:ext cx="3225635" cy="727967"/>
            <a:chOff x="0" y="0"/>
            <a:chExt cx="5200627" cy="11736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31750" y="31750"/>
              <a:ext cx="5137127" cy="1110188"/>
            </a:xfrm>
            <a:custGeom>
              <a:avLst/>
              <a:gdLst/>
              <a:ahLst/>
              <a:cxnLst/>
              <a:rect r="r" b="b" t="t" l="l"/>
              <a:pathLst>
                <a:path h="1110188" w="5137127">
                  <a:moveTo>
                    <a:pt x="5044417" y="1110188"/>
                  </a:moveTo>
                  <a:lnTo>
                    <a:pt x="92710" y="1110188"/>
                  </a:lnTo>
                  <a:cubicBezTo>
                    <a:pt x="41910" y="1110188"/>
                    <a:pt x="0" y="1068278"/>
                    <a:pt x="0" y="101747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043147" y="0"/>
                  </a:lnTo>
                  <a:cubicBezTo>
                    <a:pt x="5093947" y="0"/>
                    <a:pt x="5135857" y="41910"/>
                    <a:pt x="5135857" y="92710"/>
                  </a:cubicBezTo>
                  <a:lnTo>
                    <a:pt x="5135857" y="1016208"/>
                  </a:lnTo>
                  <a:cubicBezTo>
                    <a:pt x="5137127" y="1068278"/>
                    <a:pt x="5095217" y="1110188"/>
                    <a:pt x="5044417" y="1110188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200627" cy="1173688"/>
            </a:xfrm>
            <a:custGeom>
              <a:avLst/>
              <a:gdLst/>
              <a:ahLst/>
              <a:cxnLst/>
              <a:rect r="r" b="b" t="t" l="l"/>
              <a:pathLst>
                <a:path h="1173688" w="5200627">
                  <a:moveTo>
                    <a:pt x="5076167" y="59690"/>
                  </a:moveTo>
                  <a:cubicBezTo>
                    <a:pt x="5111727" y="59690"/>
                    <a:pt x="5140937" y="88900"/>
                    <a:pt x="5140937" y="124460"/>
                  </a:cubicBezTo>
                  <a:lnTo>
                    <a:pt x="5140937" y="1049228"/>
                  </a:lnTo>
                  <a:cubicBezTo>
                    <a:pt x="5140937" y="1084788"/>
                    <a:pt x="5111727" y="1113998"/>
                    <a:pt x="5076167" y="1113998"/>
                  </a:cubicBezTo>
                  <a:lnTo>
                    <a:pt x="124460" y="1113998"/>
                  </a:lnTo>
                  <a:cubicBezTo>
                    <a:pt x="88900" y="1113998"/>
                    <a:pt x="59690" y="1084788"/>
                    <a:pt x="59690" y="104922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076167" y="59690"/>
                  </a:lnTo>
                  <a:moveTo>
                    <a:pt x="507616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49228"/>
                  </a:lnTo>
                  <a:cubicBezTo>
                    <a:pt x="0" y="1117808"/>
                    <a:pt x="55880" y="1173688"/>
                    <a:pt x="124460" y="1173688"/>
                  </a:cubicBezTo>
                  <a:lnTo>
                    <a:pt x="5076167" y="1173688"/>
                  </a:lnTo>
                  <a:cubicBezTo>
                    <a:pt x="5144747" y="1173688"/>
                    <a:pt x="5200627" y="1117808"/>
                    <a:pt x="5200627" y="1049228"/>
                  </a:cubicBezTo>
                  <a:lnTo>
                    <a:pt x="5200627" y="124460"/>
                  </a:lnTo>
                  <a:cubicBezTo>
                    <a:pt x="5200627" y="55880"/>
                    <a:pt x="5144747" y="0"/>
                    <a:pt x="507616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3456427" y="5832494"/>
            <a:ext cx="35037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Зрителен нерв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4980108"/>
            <a:ext cx="6183540" cy="4689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82"/>
              </a:lnSpc>
            </a:pPr>
            <a:r>
              <a:rPr lang="en-US" sz="4755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Той предава зрителните сигнали от ретината към мозъка, където те се интерпретират като изображения.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4360196" y="8724195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1" y="0"/>
                </a:lnTo>
                <a:lnTo>
                  <a:pt x="41525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001875" y="9438570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7" y="0"/>
                </a:lnTo>
                <a:lnTo>
                  <a:pt x="3499817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407" y="2805452"/>
            <a:ext cx="16029186" cy="6926610"/>
            <a:chOff x="0" y="0"/>
            <a:chExt cx="4221679" cy="18242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21679" cy="1824292"/>
            </a:xfrm>
            <a:custGeom>
              <a:avLst/>
              <a:gdLst/>
              <a:ahLst/>
              <a:cxnLst/>
              <a:rect r="r" b="b" t="t" l="l"/>
              <a:pathLst>
                <a:path h="1824292" w="4221679">
                  <a:moveTo>
                    <a:pt x="24632" y="0"/>
                  </a:moveTo>
                  <a:lnTo>
                    <a:pt x="4197046" y="0"/>
                  </a:lnTo>
                  <a:cubicBezTo>
                    <a:pt x="4210650" y="0"/>
                    <a:pt x="4221679" y="11028"/>
                    <a:pt x="4221679" y="24632"/>
                  </a:cubicBezTo>
                  <a:lnTo>
                    <a:pt x="4221679" y="1799660"/>
                  </a:lnTo>
                  <a:cubicBezTo>
                    <a:pt x="4221679" y="1806193"/>
                    <a:pt x="4219084" y="1812458"/>
                    <a:pt x="4214464" y="1817078"/>
                  </a:cubicBezTo>
                  <a:cubicBezTo>
                    <a:pt x="4209845" y="1821697"/>
                    <a:pt x="4203579" y="1824292"/>
                    <a:pt x="4197046" y="1824292"/>
                  </a:cubicBezTo>
                  <a:lnTo>
                    <a:pt x="24632" y="1824292"/>
                  </a:lnTo>
                  <a:cubicBezTo>
                    <a:pt x="11028" y="1824292"/>
                    <a:pt x="0" y="1813264"/>
                    <a:pt x="0" y="1799660"/>
                  </a:cubicBezTo>
                  <a:lnTo>
                    <a:pt x="0" y="24632"/>
                  </a:lnTo>
                  <a:cubicBezTo>
                    <a:pt x="0" y="11028"/>
                    <a:pt x="11028" y="0"/>
                    <a:pt x="2463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221679" cy="18719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108058" y="1200150"/>
            <a:ext cx="14225985" cy="1270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4"/>
              </a:lnSpc>
            </a:pPr>
            <a:r>
              <a:rPr lang="en-US" sz="946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БЪРЗА ПРОВЕРКА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198436" y="3480664"/>
            <a:ext cx="15436856" cy="55104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39"/>
              </a:lnSpc>
            </a:pPr>
            <a:r>
              <a:rPr lang="en-US" sz="45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Каква функция изпълняват очите</a:t>
            </a:r>
            <a:r>
              <a:rPr lang="en-US" sz="45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  <a:p>
            <a:pPr algn="ctr">
              <a:lnSpc>
                <a:spcPts val="4839"/>
              </a:lnSpc>
            </a:pPr>
          </a:p>
          <a:p>
            <a:pPr algn="ctr">
              <a:lnSpc>
                <a:spcPts val="4839"/>
              </a:lnSpc>
            </a:pPr>
            <a:r>
              <a:rPr lang="en-US" sz="45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Кои части на окото регулират количеството на светлината, попадаща в окото?</a:t>
            </a:r>
          </a:p>
          <a:p>
            <a:pPr algn="ctr">
              <a:lnSpc>
                <a:spcPts val="4839"/>
              </a:lnSpc>
            </a:pPr>
          </a:p>
          <a:p>
            <a:pPr algn="ctr">
              <a:lnSpc>
                <a:spcPts val="4839"/>
              </a:lnSpc>
            </a:pPr>
            <a:r>
              <a:rPr lang="en-US" sz="45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Как зрителната сетивна информация се предава към мозъка?</a:t>
            </a:r>
          </a:p>
          <a:p>
            <a:pPr algn="ctr">
              <a:lnSpc>
                <a:spcPts val="4839"/>
              </a:lnSpc>
            </a:pPr>
          </a:p>
          <a:p>
            <a:pPr algn="ctr">
              <a:lnSpc>
                <a:spcPts val="4839"/>
              </a:lnSpc>
            </a:pPr>
            <a:r>
              <a:rPr lang="en-US" sz="45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Как се поддържа формата на окото?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3515563">
            <a:off x="631820" y="357945"/>
            <a:ext cx="2952475" cy="3767113"/>
          </a:xfrm>
          <a:custGeom>
            <a:avLst/>
            <a:gdLst/>
            <a:ahLst/>
            <a:cxnLst/>
            <a:rect r="r" b="b" t="t" l="l"/>
            <a:pathLst>
              <a:path h="3767113" w="2952475">
                <a:moveTo>
                  <a:pt x="0" y="0"/>
                </a:moveTo>
                <a:lnTo>
                  <a:pt x="2952475" y="0"/>
                </a:lnTo>
                <a:lnTo>
                  <a:pt x="2952475" y="3767113"/>
                </a:lnTo>
                <a:lnTo>
                  <a:pt x="0" y="3767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420917">
            <a:off x="14257767" y="-235777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788184" y="0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031008" y="1033504"/>
            <a:ext cx="14225985" cy="1266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4"/>
              </a:lnSpc>
            </a:pPr>
            <a:r>
              <a:rPr lang="en-US" sz="946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ВИДОВЕ ЗРЕНИЕ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420917">
            <a:off x="14257767" y="-235777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88184" y="0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-249648" y="3033429"/>
            <a:ext cx="18787295" cy="9871077"/>
            <a:chOff x="0" y="0"/>
            <a:chExt cx="4948094" cy="25997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948094" cy="2599790"/>
            </a:xfrm>
            <a:custGeom>
              <a:avLst/>
              <a:gdLst/>
              <a:ahLst/>
              <a:cxnLst/>
              <a:rect r="r" b="b" t="t" l="l"/>
              <a:pathLst>
                <a:path h="2599790" w="4948094">
                  <a:moveTo>
                    <a:pt x="21016" y="0"/>
                  </a:moveTo>
                  <a:lnTo>
                    <a:pt x="4927078" y="0"/>
                  </a:lnTo>
                  <a:cubicBezTo>
                    <a:pt x="4932652" y="0"/>
                    <a:pt x="4937997" y="2214"/>
                    <a:pt x="4941939" y="6156"/>
                  </a:cubicBezTo>
                  <a:cubicBezTo>
                    <a:pt x="4945880" y="10097"/>
                    <a:pt x="4948094" y="15442"/>
                    <a:pt x="4948094" y="21016"/>
                  </a:cubicBezTo>
                  <a:lnTo>
                    <a:pt x="4948094" y="2578774"/>
                  </a:lnTo>
                  <a:cubicBezTo>
                    <a:pt x="4948094" y="2584348"/>
                    <a:pt x="4945880" y="2589693"/>
                    <a:pt x="4941939" y="2593635"/>
                  </a:cubicBezTo>
                  <a:cubicBezTo>
                    <a:pt x="4937997" y="2597576"/>
                    <a:pt x="4932652" y="2599790"/>
                    <a:pt x="4927078" y="2599790"/>
                  </a:cubicBezTo>
                  <a:lnTo>
                    <a:pt x="21016" y="2599790"/>
                  </a:lnTo>
                  <a:cubicBezTo>
                    <a:pt x="15442" y="2599790"/>
                    <a:pt x="10097" y="2597576"/>
                    <a:pt x="6156" y="2593635"/>
                  </a:cubicBezTo>
                  <a:cubicBezTo>
                    <a:pt x="2214" y="2589693"/>
                    <a:pt x="0" y="2584348"/>
                    <a:pt x="0" y="2578774"/>
                  </a:cubicBezTo>
                  <a:lnTo>
                    <a:pt x="0" y="21016"/>
                  </a:lnTo>
                  <a:cubicBezTo>
                    <a:pt x="0" y="15442"/>
                    <a:pt x="2214" y="10097"/>
                    <a:pt x="6156" y="6156"/>
                  </a:cubicBezTo>
                  <a:cubicBezTo>
                    <a:pt x="10097" y="2214"/>
                    <a:pt x="15442" y="0"/>
                    <a:pt x="2101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4948094" cy="26474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249721" y="3368874"/>
            <a:ext cx="2143594" cy="1168259"/>
          </a:xfrm>
          <a:custGeom>
            <a:avLst/>
            <a:gdLst/>
            <a:ahLst/>
            <a:cxnLst/>
            <a:rect r="r" b="b" t="t" l="l"/>
            <a:pathLst>
              <a:path h="1168259" w="2143594">
                <a:moveTo>
                  <a:pt x="0" y="0"/>
                </a:moveTo>
                <a:lnTo>
                  <a:pt x="2143594" y="0"/>
                </a:lnTo>
                <a:lnTo>
                  <a:pt x="2143594" y="1168259"/>
                </a:lnTo>
                <a:lnTo>
                  <a:pt x="0" y="1168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49721" y="5013466"/>
            <a:ext cx="2143594" cy="1168259"/>
          </a:xfrm>
          <a:custGeom>
            <a:avLst/>
            <a:gdLst/>
            <a:ahLst/>
            <a:cxnLst/>
            <a:rect r="r" b="b" t="t" l="l"/>
            <a:pathLst>
              <a:path h="1168259" w="2143594">
                <a:moveTo>
                  <a:pt x="0" y="0"/>
                </a:moveTo>
                <a:lnTo>
                  <a:pt x="2143594" y="0"/>
                </a:lnTo>
                <a:lnTo>
                  <a:pt x="2143594" y="1168259"/>
                </a:lnTo>
                <a:lnTo>
                  <a:pt x="0" y="1168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49721" y="6657975"/>
            <a:ext cx="2143594" cy="1168259"/>
          </a:xfrm>
          <a:custGeom>
            <a:avLst/>
            <a:gdLst/>
            <a:ahLst/>
            <a:cxnLst/>
            <a:rect r="r" b="b" t="t" l="l"/>
            <a:pathLst>
              <a:path h="1168259" w="2143594">
                <a:moveTo>
                  <a:pt x="0" y="0"/>
                </a:moveTo>
                <a:lnTo>
                  <a:pt x="2143594" y="0"/>
                </a:lnTo>
                <a:lnTo>
                  <a:pt x="2143594" y="1168259"/>
                </a:lnTo>
                <a:lnTo>
                  <a:pt x="0" y="1168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9721" y="8302484"/>
            <a:ext cx="2143594" cy="1168259"/>
          </a:xfrm>
          <a:custGeom>
            <a:avLst/>
            <a:gdLst/>
            <a:ahLst/>
            <a:cxnLst/>
            <a:rect r="r" b="b" t="t" l="l"/>
            <a:pathLst>
              <a:path h="1168259" w="2143594">
                <a:moveTo>
                  <a:pt x="0" y="0"/>
                </a:moveTo>
                <a:lnTo>
                  <a:pt x="2143594" y="0"/>
                </a:lnTo>
                <a:lnTo>
                  <a:pt x="2143594" y="1168259"/>
                </a:lnTo>
                <a:lnTo>
                  <a:pt x="0" y="1168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12" id="12">
            <a:hlinkClick action="ppaction://media"/>
          </p:cNvPr>
          <p:cNvPicPr>
            <a:picLocks noChangeAspect="true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7"/>
          <a:srcRect l="0" t="0" r="0" b="0"/>
          <a:stretch>
            <a:fillRect/>
          </a:stretch>
        </p:blipFill>
        <p:spPr>
          <a:xfrm flipH="false" flipV="false" rot="0">
            <a:off x="9144000" y="4165447"/>
            <a:ext cx="8282749" cy="4721167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2929559" y="3706119"/>
            <a:ext cx="5125465" cy="56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3"/>
              </a:lnSpc>
            </a:pPr>
            <a:r>
              <a:rPr lang="en-US" sz="42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Дневно (цветно)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523700" y="5350711"/>
            <a:ext cx="3410965" cy="56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3"/>
              </a:lnSpc>
            </a:pPr>
            <a:r>
              <a:rPr lang="en-US" sz="42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Нощно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523700" y="6997005"/>
            <a:ext cx="5796356" cy="56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3"/>
              </a:lnSpc>
            </a:pPr>
            <a:r>
              <a:rPr lang="en-US" sz="42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Стереоскопично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94113" y="8639729"/>
            <a:ext cx="4230943" cy="56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3"/>
              </a:lnSpc>
            </a:pPr>
            <a:r>
              <a:rPr lang="en-US" sz="425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Периферно</a:t>
            </a: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2920" y="2561189"/>
            <a:ext cx="15716650" cy="7221679"/>
            <a:chOff x="0" y="0"/>
            <a:chExt cx="4139365" cy="19020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39365" cy="1902006"/>
            </a:xfrm>
            <a:custGeom>
              <a:avLst/>
              <a:gdLst/>
              <a:ahLst/>
              <a:cxnLst/>
              <a:rect r="r" b="b" t="t" l="l"/>
              <a:pathLst>
                <a:path h="1902006" w="4139365">
                  <a:moveTo>
                    <a:pt x="25122" y="0"/>
                  </a:moveTo>
                  <a:lnTo>
                    <a:pt x="4114243" y="0"/>
                  </a:lnTo>
                  <a:cubicBezTo>
                    <a:pt x="4128117" y="0"/>
                    <a:pt x="4139365" y="11248"/>
                    <a:pt x="4139365" y="25122"/>
                  </a:cubicBezTo>
                  <a:lnTo>
                    <a:pt x="4139365" y="1876884"/>
                  </a:lnTo>
                  <a:cubicBezTo>
                    <a:pt x="4139365" y="1890759"/>
                    <a:pt x="4128117" y="1902006"/>
                    <a:pt x="4114243" y="1902006"/>
                  </a:cubicBezTo>
                  <a:lnTo>
                    <a:pt x="25122" y="1902006"/>
                  </a:lnTo>
                  <a:cubicBezTo>
                    <a:pt x="11248" y="1902006"/>
                    <a:pt x="0" y="1890759"/>
                    <a:pt x="0" y="1876884"/>
                  </a:cubicBezTo>
                  <a:lnTo>
                    <a:pt x="0" y="25122"/>
                  </a:lnTo>
                  <a:cubicBezTo>
                    <a:pt x="0" y="11248"/>
                    <a:pt x="11248" y="0"/>
                    <a:pt x="2512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139365" cy="19496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13715" y="1190625"/>
            <a:ext cx="10815416" cy="1242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39"/>
              </a:lnSpc>
            </a:pPr>
            <a:r>
              <a:rPr lang="en-US" sz="924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ЦВЕТНО ЗРЕНИЕ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3239754" y="8866148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700340">
            <a:off x="-1290079" y="-1050721"/>
            <a:ext cx="8539144" cy="8229600"/>
          </a:xfrm>
          <a:custGeom>
            <a:avLst/>
            <a:gdLst/>
            <a:ahLst/>
            <a:cxnLst/>
            <a:rect r="r" b="b" t="t" l="l"/>
            <a:pathLst>
              <a:path h="8229600" w="8539144">
                <a:moveTo>
                  <a:pt x="0" y="0"/>
                </a:moveTo>
                <a:lnTo>
                  <a:pt x="8539144" y="0"/>
                </a:lnTo>
                <a:lnTo>
                  <a:pt x="853914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365356" y="3257538"/>
            <a:ext cx="14650527" cy="5454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0"/>
              </a:lnSpc>
            </a:pPr>
            <a:r>
              <a:rPr lang="en-US" sz="38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Това е зрението, което се използва при ярка светлина.</a:t>
            </a:r>
          </a:p>
          <a:p>
            <a:pPr algn="ctr">
              <a:lnSpc>
                <a:spcPts val="5410"/>
              </a:lnSpc>
              <a:spcBef>
                <a:spcPct val="0"/>
              </a:spcBef>
            </a:pPr>
            <a:r>
              <a:rPr lang="en-US" sz="38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Конусчетата са фоточувствителни клетки в окото, които са отговорни за възприемането на цветове и осигуряват висока резолюция на зрението. Възможността да се разграничават различните цветове зависи от броя и типа на конусчетата. Нормално човешкото око има три типа конусчета, които възприемат светлина с различни дължини на вълните (червена, зелена и синя).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1689215">
            <a:off x="14188321" y="-2441954"/>
            <a:ext cx="8890894" cy="8857553"/>
          </a:xfrm>
          <a:custGeom>
            <a:avLst/>
            <a:gdLst/>
            <a:ahLst/>
            <a:cxnLst/>
            <a:rect r="r" b="b" t="t" l="l"/>
            <a:pathLst>
              <a:path h="8857553" w="8890894">
                <a:moveTo>
                  <a:pt x="0" y="0"/>
                </a:moveTo>
                <a:lnTo>
                  <a:pt x="8890894" y="0"/>
                </a:lnTo>
                <a:lnTo>
                  <a:pt x="8890894" y="8857554"/>
                </a:lnTo>
                <a:lnTo>
                  <a:pt x="0" y="88575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71230" y="1730819"/>
            <a:ext cx="15716650" cy="7221679"/>
            <a:chOff x="0" y="0"/>
            <a:chExt cx="4139365" cy="19020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39365" cy="1902006"/>
            </a:xfrm>
            <a:custGeom>
              <a:avLst/>
              <a:gdLst/>
              <a:ahLst/>
              <a:cxnLst/>
              <a:rect r="r" b="b" t="t" l="l"/>
              <a:pathLst>
                <a:path h="1902006" w="4139365">
                  <a:moveTo>
                    <a:pt x="25122" y="0"/>
                  </a:moveTo>
                  <a:lnTo>
                    <a:pt x="4114243" y="0"/>
                  </a:lnTo>
                  <a:cubicBezTo>
                    <a:pt x="4128117" y="0"/>
                    <a:pt x="4139365" y="11248"/>
                    <a:pt x="4139365" y="25122"/>
                  </a:cubicBezTo>
                  <a:lnTo>
                    <a:pt x="4139365" y="1876884"/>
                  </a:lnTo>
                  <a:cubicBezTo>
                    <a:pt x="4139365" y="1890759"/>
                    <a:pt x="4128117" y="1902006"/>
                    <a:pt x="4114243" y="1902006"/>
                  </a:cubicBezTo>
                  <a:lnTo>
                    <a:pt x="25122" y="1902006"/>
                  </a:lnTo>
                  <a:cubicBezTo>
                    <a:pt x="11248" y="1902006"/>
                    <a:pt x="0" y="1890759"/>
                    <a:pt x="0" y="1876884"/>
                  </a:cubicBezTo>
                  <a:lnTo>
                    <a:pt x="0" y="25122"/>
                  </a:lnTo>
                  <a:cubicBezTo>
                    <a:pt x="0" y="11248"/>
                    <a:pt x="11248" y="0"/>
                    <a:pt x="2512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139365" cy="19496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3221118" y="7785893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55981" y="2251201"/>
            <a:ext cx="14650527" cy="6140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0"/>
              </a:lnSpc>
              <a:spcBef>
                <a:spcPct val="0"/>
              </a:spcBef>
            </a:pPr>
            <a:r>
              <a:rPr lang="en-US" sz="38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Това е зрението, което се използва в условия на слаба светлина или тъмнина. При тези условия пръчиците в ретината играят основна роля. Те са по-чувствителни към светлина, но не могат да възприемат цветове. Това води до възприемането на изображения в нюанси на сивото при ниска осветеност. Нощното зрение е по-малко прецизно от дневното и не позволява добро разграничаване на детайли, но осигурява способност за ориентиране в тъмнина.</a:t>
            </a:r>
          </a:p>
          <a:p>
            <a:pPr algn="ctr">
              <a:lnSpc>
                <a:spcPts val="5410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-1039882" y="6395659"/>
            <a:ext cx="22855288" cy="6670886"/>
          </a:xfrm>
          <a:custGeom>
            <a:avLst/>
            <a:gdLst/>
            <a:ahLst/>
            <a:cxnLst/>
            <a:rect r="r" b="b" t="t" l="l"/>
            <a:pathLst>
              <a:path h="6670886" w="22855288">
                <a:moveTo>
                  <a:pt x="0" y="0"/>
                </a:moveTo>
                <a:lnTo>
                  <a:pt x="22855289" y="0"/>
                </a:lnTo>
                <a:lnTo>
                  <a:pt x="22855289" y="6670887"/>
                </a:lnTo>
                <a:lnTo>
                  <a:pt x="0" y="6670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5674" r="0" b="-5674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87761" y="-242555"/>
            <a:ext cx="2800239" cy="2803744"/>
          </a:xfrm>
          <a:custGeom>
            <a:avLst/>
            <a:gdLst/>
            <a:ahLst/>
            <a:cxnLst/>
            <a:rect r="r" b="b" t="t" l="l"/>
            <a:pathLst>
              <a:path h="2803744" w="2800239">
                <a:moveTo>
                  <a:pt x="0" y="0"/>
                </a:moveTo>
                <a:lnTo>
                  <a:pt x="2800239" y="0"/>
                </a:lnTo>
                <a:lnTo>
                  <a:pt x="2800239" y="2803744"/>
                </a:lnTo>
                <a:lnTo>
                  <a:pt x="0" y="28037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473537" y="488506"/>
            <a:ext cx="10815416" cy="1242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39"/>
              </a:lnSpc>
            </a:pPr>
            <a:r>
              <a:rPr lang="en-US" sz="924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НОЩНО ЗРЕНИЕ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71230" y="1730819"/>
            <a:ext cx="15716650" cy="7221679"/>
            <a:chOff x="0" y="0"/>
            <a:chExt cx="4139365" cy="19020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39365" cy="1902006"/>
            </a:xfrm>
            <a:custGeom>
              <a:avLst/>
              <a:gdLst/>
              <a:ahLst/>
              <a:cxnLst/>
              <a:rect r="r" b="b" t="t" l="l"/>
              <a:pathLst>
                <a:path h="1902006" w="4139365">
                  <a:moveTo>
                    <a:pt x="25122" y="0"/>
                  </a:moveTo>
                  <a:lnTo>
                    <a:pt x="4114243" y="0"/>
                  </a:lnTo>
                  <a:cubicBezTo>
                    <a:pt x="4128117" y="0"/>
                    <a:pt x="4139365" y="11248"/>
                    <a:pt x="4139365" y="25122"/>
                  </a:cubicBezTo>
                  <a:lnTo>
                    <a:pt x="4139365" y="1876884"/>
                  </a:lnTo>
                  <a:cubicBezTo>
                    <a:pt x="4139365" y="1890759"/>
                    <a:pt x="4128117" y="1902006"/>
                    <a:pt x="4114243" y="1902006"/>
                  </a:cubicBezTo>
                  <a:lnTo>
                    <a:pt x="25122" y="1902006"/>
                  </a:lnTo>
                  <a:cubicBezTo>
                    <a:pt x="11248" y="1902006"/>
                    <a:pt x="0" y="1890759"/>
                    <a:pt x="0" y="1876884"/>
                  </a:cubicBezTo>
                  <a:lnTo>
                    <a:pt x="0" y="25122"/>
                  </a:lnTo>
                  <a:cubicBezTo>
                    <a:pt x="0" y="11248"/>
                    <a:pt x="11248" y="0"/>
                    <a:pt x="2512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139365" cy="19496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3221118" y="7785893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6"/>
                </a:lnTo>
                <a:lnTo>
                  <a:pt x="0" y="11666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55981" y="2531793"/>
            <a:ext cx="12358315" cy="6140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0"/>
              </a:lnSpc>
              <a:spcBef>
                <a:spcPct val="0"/>
              </a:spcBef>
            </a:pPr>
            <a:r>
              <a:rPr lang="en-US" sz="38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Това е способността на окото да възприема дълбочина и да разпознава разстояния между обектите. Постига се благодарение на разликата в изображението, което всяко око вижда (бинокуларно зрение). Когато мозъкът обработва тези две изображения от различни ъгли, той генерира усещане за дълбочина и триизмерно възприятие.</a:t>
            </a:r>
          </a:p>
          <a:p>
            <a:pPr algn="ctr">
              <a:lnSpc>
                <a:spcPts val="5410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482765" y="1520687"/>
            <a:ext cx="3559302" cy="4114800"/>
          </a:xfrm>
          <a:custGeom>
            <a:avLst/>
            <a:gdLst/>
            <a:ahLst/>
            <a:cxnLst/>
            <a:rect r="r" b="b" t="t" l="l"/>
            <a:pathLst>
              <a:path h="4114800" w="3559302">
                <a:moveTo>
                  <a:pt x="0" y="0"/>
                </a:moveTo>
                <a:lnTo>
                  <a:pt x="3559302" y="0"/>
                </a:lnTo>
                <a:lnTo>
                  <a:pt x="35593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914297" y="3284259"/>
            <a:ext cx="3667316" cy="4114800"/>
          </a:xfrm>
          <a:custGeom>
            <a:avLst/>
            <a:gdLst/>
            <a:ahLst/>
            <a:cxnLst/>
            <a:rect r="r" b="b" t="t" l="l"/>
            <a:pathLst>
              <a:path h="4114800" w="3667316">
                <a:moveTo>
                  <a:pt x="0" y="0"/>
                </a:moveTo>
                <a:lnTo>
                  <a:pt x="3667315" y="0"/>
                </a:lnTo>
                <a:lnTo>
                  <a:pt x="366731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97651" y="720016"/>
            <a:ext cx="12567188" cy="1010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23"/>
              </a:lnSpc>
            </a:pPr>
            <a:r>
              <a:rPr lang="en-US" sz="754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СТЕРЕОСКОПИЧНО ЗРЕНИЕ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93518" y="1995204"/>
            <a:ext cx="9221373" cy="7747629"/>
            <a:chOff x="0" y="0"/>
            <a:chExt cx="2428674" cy="20405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28674" cy="2040528"/>
            </a:xfrm>
            <a:custGeom>
              <a:avLst/>
              <a:gdLst/>
              <a:ahLst/>
              <a:cxnLst/>
              <a:rect r="r" b="b" t="t" l="l"/>
              <a:pathLst>
                <a:path h="2040528" w="2428674">
                  <a:moveTo>
                    <a:pt x="42818" y="0"/>
                  </a:moveTo>
                  <a:lnTo>
                    <a:pt x="2385857" y="0"/>
                  </a:lnTo>
                  <a:cubicBezTo>
                    <a:pt x="2397213" y="0"/>
                    <a:pt x="2408104" y="4511"/>
                    <a:pt x="2416133" y="12541"/>
                  </a:cubicBezTo>
                  <a:cubicBezTo>
                    <a:pt x="2424163" y="20571"/>
                    <a:pt x="2428674" y="31462"/>
                    <a:pt x="2428674" y="42818"/>
                  </a:cubicBezTo>
                  <a:lnTo>
                    <a:pt x="2428674" y="1997710"/>
                  </a:lnTo>
                  <a:cubicBezTo>
                    <a:pt x="2428674" y="2009066"/>
                    <a:pt x="2424163" y="2019957"/>
                    <a:pt x="2416133" y="2027987"/>
                  </a:cubicBezTo>
                  <a:cubicBezTo>
                    <a:pt x="2408104" y="2036017"/>
                    <a:pt x="2397213" y="2040528"/>
                    <a:pt x="2385857" y="2040528"/>
                  </a:cubicBezTo>
                  <a:lnTo>
                    <a:pt x="42818" y="2040528"/>
                  </a:lnTo>
                  <a:cubicBezTo>
                    <a:pt x="31462" y="2040528"/>
                    <a:pt x="20571" y="2036017"/>
                    <a:pt x="12541" y="2027987"/>
                  </a:cubicBezTo>
                  <a:cubicBezTo>
                    <a:pt x="4511" y="2019957"/>
                    <a:pt x="0" y="2009066"/>
                    <a:pt x="0" y="1997710"/>
                  </a:cubicBezTo>
                  <a:lnTo>
                    <a:pt x="0" y="42818"/>
                  </a:lnTo>
                  <a:cubicBezTo>
                    <a:pt x="0" y="31462"/>
                    <a:pt x="4511" y="20571"/>
                    <a:pt x="12541" y="12541"/>
                  </a:cubicBezTo>
                  <a:cubicBezTo>
                    <a:pt x="20571" y="4511"/>
                    <a:pt x="31462" y="0"/>
                    <a:pt x="42818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2428674" cy="20881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597651" y="720016"/>
            <a:ext cx="12567188" cy="1010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23"/>
              </a:lnSpc>
            </a:pPr>
            <a:r>
              <a:rPr lang="en-US" sz="754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ПЕРИФЕРНО ЗРЕНИЕ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420917">
            <a:off x="14257767" y="-235777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788184" y="0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pic>
        <p:nvPicPr>
          <p:cNvPr name="Picture 8" id="8">
            <a:hlinkClick action="ppaction://media"/>
          </p:cNvPr>
          <p:cNvPicPr>
            <a:picLocks noChangeAspect="true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"/>
          <a:srcRect l="23174" t="0" r="22530" b="0"/>
          <a:stretch>
            <a:fillRect/>
          </a:stretch>
        </p:blipFill>
        <p:spPr>
          <a:xfrm flipH="false" flipV="false" rot="0">
            <a:off x="10088779" y="1991721"/>
            <a:ext cx="7383214" cy="7751111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854420" y="2431787"/>
            <a:ext cx="8699569" cy="7512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0"/>
              </a:lnSpc>
              <a:spcBef>
                <a:spcPct val="0"/>
              </a:spcBef>
            </a:pPr>
            <a:r>
              <a:rPr lang="en-US" sz="3864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Това е зрението, което ни позволява да виждаме обекти, разположени извън централната част на зрителното поле. Периферната част на ретината е заета в по-голямата си част от пръчици, които са по-чувствителни към движение и светлина, но не могат да възприемат детайли или цветове.</a:t>
            </a:r>
          </a:p>
          <a:p>
            <a:pPr algn="ctr">
              <a:lnSpc>
                <a:spcPts val="5410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29407" y="2805452"/>
            <a:ext cx="16029186" cy="6926610"/>
            <a:chOff x="0" y="0"/>
            <a:chExt cx="4221679" cy="18242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21679" cy="1824292"/>
            </a:xfrm>
            <a:custGeom>
              <a:avLst/>
              <a:gdLst/>
              <a:ahLst/>
              <a:cxnLst/>
              <a:rect r="r" b="b" t="t" l="l"/>
              <a:pathLst>
                <a:path h="1824292" w="4221679">
                  <a:moveTo>
                    <a:pt x="24632" y="0"/>
                  </a:moveTo>
                  <a:lnTo>
                    <a:pt x="4197046" y="0"/>
                  </a:lnTo>
                  <a:cubicBezTo>
                    <a:pt x="4210650" y="0"/>
                    <a:pt x="4221679" y="11028"/>
                    <a:pt x="4221679" y="24632"/>
                  </a:cubicBezTo>
                  <a:lnTo>
                    <a:pt x="4221679" y="1799660"/>
                  </a:lnTo>
                  <a:cubicBezTo>
                    <a:pt x="4221679" y="1806193"/>
                    <a:pt x="4219084" y="1812458"/>
                    <a:pt x="4214464" y="1817078"/>
                  </a:cubicBezTo>
                  <a:cubicBezTo>
                    <a:pt x="4209845" y="1821697"/>
                    <a:pt x="4203579" y="1824292"/>
                    <a:pt x="4197046" y="1824292"/>
                  </a:cubicBezTo>
                  <a:lnTo>
                    <a:pt x="24632" y="1824292"/>
                  </a:lnTo>
                  <a:cubicBezTo>
                    <a:pt x="11028" y="1824292"/>
                    <a:pt x="0" y="1813264"/>
                    <a:pt x="0" y="1799660"/>
                  </a:cubicBezTo>
                  <a:lnTo>
                    <a:pt x="0" y="24632"/>
                  </a:lnTo>
                  <a:cubicBezTo>
                    <a:pt x="0" y="11028"/>
                    <a:pt x="11028" y="0"/>
                    <a:pt x="2463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221679" cy="18719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108058" y="1200150"/>
            <a:ext cx="14225985" cy="1270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4"/>
              </a:lnSpc>
            </a:pPr>
            <a:r>
              <a:rPr lang="en-US" sz="946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БЪРЗА ПРОВЕРКА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887963" y="3765918"/>
            <a:ext cx="14446079" cy="5062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03"/>
              </a:lnSpc>
            </a:pPr>
            <a:r>
              <a:rPr lang="en-US" sz="47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Защо през нощта виждаме само силуетите, но не и цветовете на предметите</a:t>
            </a:r>
            <a:r>
              <a:rPr lang="en-US" sz="47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  <a:p>
            <a:pPr algn="ctr">
              <a:lnSpc>
                <a:spcPts val="5003"/>
              </a:lnSpc>
            </a:pPr>
          </a:p>
          <a:p>
            <a:pPr algn="ctr">
              <a:lnSpc>
                <a:spcPts val="5003"/>
              </a:lnSpc>
            </a:pPr>
            <a:r>
              <a:rPr lang="en-US" sz="47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На какво се дължи триизмерното възприятие на обемните тела?</a:t>
            </a:r>
          </a:p>
          <a:p>
            <a:pPr algn="ctr">
              <a:lnSpc>
                <a:spcPts val="5003"/>
              </a:lnSpc>
            </a:pPr>
          </a:p>
          <a:p>
            <a:pPr algn="ctr">
              <a:lnSpc>
                <a:spcPts val="5003"/>
              </a:lnSpc>
            </a:pPr>
            <a:r>
              <a:rPr lang="en-US" sz="4765">
                <a:solidFill>
                  <a:srgbClr val="001A30"/>
                </a:solidFill>
                <a:latin typeface="Gilam"/>
                <a:ea typeface="Gilam"/>
                <a:cs typeface="Gilam"/>
                <a:sym typeface="Gilam"/>
              </a:rPr>
              <a:t>С кои фоточувствителни клетки се осъществява периферното зрение?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3515563">
            <a:off x="631820" y="357945"/>
            <a:ext cx="2952475" cy="3767113"/>
          </a:xfrm>
          <a:custGeom>
            <a:avLst/>
            <a:gdLst/>
            <a:ahLst/>
            <a:cxnLst/>
            <a:rect r="r" b="b" t="t" l="l"/>
            <a:pathLst>
              <a:path h="3767113" w="2952475">
                <a:moveTo>
                  <a:pt x="0" y="0"/>
                </a:moveTo>
                <a:lnTo>
                  <a:pt x="2952475" y="0"/>
                </a:lnTo>
                <a:lnTo>
                  <a:pt x="2952475" y="3767113"/>
                </a:lnTo>
                <a:lnTo>
                  <a:pt x="0" y="37671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420917">
            <a:off x="14257767" y="-2357778"/>
            <a:ext cx="4152550" cy="4114800"/>
          </a:xfrm>
          <a:custGeom>
            <a:avLst/>
            <a:gdLst/>
            <a:ahLst/>
            <a:cxnLst/>
            <a:rect r="r" b="b" t="t" l="l"/>
            <a:pathLst>
              <a:path h="4114800" w="4152550">
                <a:moveTo>
                  <a:pt x="0" y="0"/>
                </a:moveTo>
                <a:lnTo>
                  <a:pt x="4152550" y="0"/>
                </a:lnTo>
                <a:lnTo>
                  <a:pt x="41525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788184" y="0"/>
            <a:ext cx="3499816" cy="1166605"/>
          </a:xfrm>
          <a:custGeom>
            <a:avLst/>
            <a:gdLst/>
            <a:ahLst/>
            <a:cxnLst/>
            <a:rect r="r" b="b" t="t" l="l"/>
            <a:pathLst>
              <a:path h="1166605" w="3499816">
                <a:moveTo>
                  <a:pt x="0" y="0"/>
                </a:moveTo>
                <a:lnTo>
                  <a:pt x="3499816" y="0"/>
                </a:lnTo>
                <a:lnTo>
                  <a:pt x="3499816" y="1166605"/>
                </a:lnTo>
                <a:lnTo>
                  <a:pt x="0" y="11666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DAGbKrA6ZvU</dc:identifier>
  <dcterms:modified xsi:type="dcterms:W3CDTF">2011-08-01T06:04:30Z</dcterms:modified>
  <cp:revision>1</cp:revision>
  <dc:title>Prepodavame.bg_8kl_Bio_PBO1_RL6</dc:title>
</cp:coreProperties>
</file>