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9753600" cy="7315200"/>
  <p:notesSz cx="6858000" cy="9144000"/>
  <p:embeddedFontLst>
    <p:embeddedFont>
      <p:font typeface="Gilam Bold" charset="1" panose="00000800000000000000"/>
      <p:regular r:id="rId14"/>
    </p:embeddedFont>
    <p:embeddedFont>
      <p:font typeface="Gilam" charset="1" panose="000006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2.png" Type="http://schemas.openxmlformats.org/officeDocument/2006/relationships/image"/><Relationship Id="rId5" Target="../media/image3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31520" y="1393866"/>
            <a:ext cx="8290560" cy="1671940"/>
            <a:chOff x="0" y="0"/>
            <a:chExt cx="11054080" cy="22292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054080" cy="2229253"/>
            </a:xfrm>
            <a:custGeom>
              <a:avLst/>
              <a:gdLst/>
              <a:ahLst/>
              <a:cxnLst/>
              <a:rect r="r" b="b" t="t" l="l"/>
              <a:pathLst>
                <a:path h="2229253" w="11054080">
                  <a:moveTo>
                    <a:pt x="0" y="0"/>
                  </a:moveTo>
                  <a:lnTo>
                    <a:pt x="11054080" y="0"/>
                  </a:lnTo>
                  <a:lnTo>
                    <a:pt x="11054080" y="2229253"/>
                  </a:lnTo>
                  <a:lnTo>
                    <a:pt x="0" y="222925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11054080" cy="223877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5632"/>
                </a:lnSpc>
              </a:pPr>
              <a:r>
                <a:rPr lang="en-US" sz="469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Как да превърнем </a:t>
              </a:r>
            </a:p>
            <a:p>
              <a:pPr algn="ctr">
                <a:lnSpc>
                  <a:spcPts val="5631"/>
                </a:lnSpc>
              </a:pPr>
              <a:r>
                <a:rPr lang="en-US" sz="469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приказката в комикс?</a:t>
              </a: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2881080" y="3151041"/>
            <a:ext cx="3991441" cy="3432639"/>
          </a:xfrm>
          <a:custGeom>
            <a:avLst/>
            <a:gdLst/>
            <a:ahLst/>
            <a:cxnLst/>
            <a:rect r="r" b="b" t="t" l="l"/>
            <a:pathLst>
              <a:path h="3432639" w="3991441">
                <a:moveTo>
                  <a:pt x="0" y="0"/>
                </a:moveTo>
                <a:lnTo>
                  <a:pt x="3991440" y="0"/>
                </a:lnTo>
                <a:lnTo>
                  <a:pt x="3991440" y="3432639"/>
                </a:lnTo>
                <a:lnTo>
                  <a:pt x="0" y="34326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494675" y="6743282"/>
            <a:ext cx="2764249" cy="567928"/>
          </a:xfrm>
          <a:custGeom>
            <a:avLst/>
            <a:gdLst/>
            <a:ahLst/>
            <a:cxnLst/>
            <a:rect r="r" b="b" t="t" l="l"/>
            <a:pathLst>
              <a:path h="567928" w="2764249">
                <a:moveTo>
                  <a:pt x="0" y="0"/>
                </a:moveTo>
                <a:lnTo>
                  <a:pt x="2764250" y="0"/>
                </a:lnTo>
                <a:lnTo>
                  <a:pt x="2764250" y="567927"/>
                </a:lnTo>
                <a:lnTo>
                  <a:pt x="0" y="56792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947"/>
            <a:ext cx="8778240" cy="1219200"/>
            <a:chOff x="0" y="0"/>
            <a:chExt cx="11704320" cy="1625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25600"/>
            </a:xfrm>
            <a:custGeom>
              <a:avLst/>
              <a:gdLst/>
              <a:ahLst/>
              <a:cxnLst/>
              <a:rect r="r" b="b" t="t" l="l"/>
              <a:pathLst>
                <a:path h="162560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11704320" cy="16351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5631"/>
                </a:lnSpc>
              </a:pPr>
              <a:r>
                <a:rPr lang="en-US" sz="469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Какво е комикс?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094781" y="1706880"/>
            <a:ext cx="5171139" cy="5320365"/>
            <a:chOff x="0" y="0"/>
            <a:chExt cx="6894853" cy="709382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894852" cy="7093820"/>
            </a:xfrm>
            <a:custGeom>
              <a:avLst/>
              <a:gdLst/>
              <a:ahLst/>
              <a:cxnLst/>
              <a:rect r="r" b="b" t="t" l="l"/>
              <a:pathLst>
                <a:path h="7093820" w="6894852">
                  <a:moveTo>
                    <a:pt x="0" y="0"/>
                  </a:moveTo>
                  <a:lnTo>
                    <a:pt x="6894852" y="0"/>
                  </a:lnTo>
                  <a:lnTo>
                    <a:pt x="6894852" y="7093820"/>
                  </a:lnTo>
                  <a:lnTo>
                    <a:pt x="0" y="70938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0"/>
              <a:ext cx="6894853" cy="709382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 marL="439273" indent="-219637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История, разказана чрез поредица от изображения.</a:t>
              </a:r>
            </a:p>
            <a:p>
              <a:pPr algn="l" marL="439273" indent="-219637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Съдържа текстови балони.</a:t>
              </a:r>
            </a:p>
            <a:p>
              <a:pPr algn="l" marL="439273" indent="-219637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Използва изображения, за да покаже емоции и действия.</a:t>
              </a:r>
            </a:p>
            <a:p>
              <a:pPr algn="l" marL="439273" indent="-219637" lvl="1">
                <a:lnSpc>
                  <a:spcPts val="4095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727005" y="1880631"/>
            <a:ext cx="3367775" cy="4520504"/>
          </a:xfrm>
          <a:custGeom>
            <a:avLst/>
            <a:gdLst/>
            <a:ahLst/>
            <a:cxnLst/>
            <a:rect r="r" b="b" t="t" l="l"/>
            <a:pathLst>
              <a:path h="4520504" w="3367775">
                <a:moveTo>
                  <a:pt x="0" y="0"/>
                </a:moveTo>
                <a:lnTo>
                  <a:pt x="3367776" y="0"/>
                </a:lnTo>
                <a:lnTo>
                  <a:pt x="3367776" y="4520503"/>
                </a:lnTo>
                <a:lnTo>
                  <a:pt x="0" y="452050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494675" y="6743282"/>
            <a:ext cx="2764249" cy="567928"/>
          </a:xfrm>
          <a:custGeom>
            <a:avLst/>
            <a:gdLst/>
            <a:ahLst/>
            <a:cxnLst/>
            <a:rect r="r" b="b" t="t" l="l"/>
            <a:pathLst>
              <a:path h="567928" w="2764249">
                <a:moveTo>
                  <a:pt x="0" y="0"/>
                </a:moveTo>
                <a:lnTo>
                  <a:pt x="2764250" y="0"/>
                </a:lnTo>
                <a:lnTo>
                  <a:pt x="2764250" y="567927"/>
                </a:lnTo>
                <a:lnTo>
                  <a:pt x="0" y="56792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947"/>
            <a:ext cx="8778240" cy="1219200"/>
            <a:chOff x="0" y="0"/>
            <a:chExt cx="11704320" cy="1625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25600"/>
            </a:xfrm>
            <a:custGeom>
              <a:avLst/>
              <a:gdLst/>
              <a:ahLst/>
              <a:cxnLst/>
              <a:rect r="r" b="b" t="t" l="l"/>
              <a:pathLst>
                <a:path h="162560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11704320" cy="16351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5631"/>
                </a:lnSpc>
              </a:pPr>
              <a:r>
                <a:rPr lang="en-US" sz="469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Основни елементи на комикса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715202" y="1523348"/>
            <a:ext cx="5199996" cy="5219934"/>
            <a:chOff x="0" y="0"/>
            <a:chExt cx="6933328" cy="695991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933328" cy="6959912"/>
            </a:xfrm>
            <a:custGeom>
              <a:avLst/>
              <a:gdLst/>
              <a:ahLst/>
              <a:cxnLst/>
              <a:rect r="r" b="b" t="t" l="l"/>
              <a:pathLst>
                <a:path h="6959912" w="6933328">
                  <a:moveTo>
                    <a:pt x="0" y="0"/>
                  </a:moveTo>
                  <a:lnTo>
                    <a:pt x="6933328" y="0"/>
                  </a:lnTo>
                  <a:lnTo>
                    <a:pt x="6933328" y="6959912"/>
                  </a:lnTo>
                  <a:lnTo>
                    <a:pt x="0" y="695991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9525"/>
              <a:ext cx="6933328" cy="695038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 marL="426404" indent="-213202" lvl="1">
                <a:lnSpc>
                  <a:spcPts val="3976"/>
                </a:lnSpc>
                <a:buFont typeface="Arial"/>
                <a:buChar char="•"/>
              </a:pPr>
              <a:r>
                <a:rPr lang="en-US" sz="33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Сцени</a:t>
              </a:r>
              <a:r>
                <a:rPr lang="en-US" sz="33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 (панели) – разделят историята на сцени.</a:t>
              </a:r>
            </a:p>
            <a:p>
              <a:pPr algn="l" marL="426404" indent="-213202" lvl="1">
                <a:lnSpc>
                  <a:spcPts val="3976"/>
                </a:lnSpc>
                <a:buFont typeface="Arial"/>
                <a:buChar char="•"/>
              </a:pPr>
              <a:r>
                <a:rPr lang="en-US" sz="33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Текстови балони – представят диалози и мисли.</a:t>
              </a:r>
            </a:p>
            <a:p>
              <a:pPr algn="l" marL="426404" indent="-213202" lvl="1">
                <a:lnSpc>
                  <a:spcPts val="3976"/>
                </a:lnSpc>
                <a:buFont typeface="Arial"/>
                <a:buChar char="•"/>
              </a:pPr>
              <a:r>
                <a:rPr lang="en-US" sz="33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Звукови ефекти – изразяват шумове и емоции.</a:t>
              </a:r>
            </a:p>
            <a:p>
              <a:pPr algn="l" marL="426404" indent="-213202" lvl="1">
                <a:lnSpc>
                  <a:spcPts val="3976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731520" y="1725949"/>
            <a:ext cx="3874520" cy="2581399"/>
          </a:xfrm>
          <a:custGeom>
            <a:avLst/>
            <a:gdLst/>
            <a:ahLst/>
            <a:cxnLst/>
            <a:rect r="r" b="b" t="t" l="l"/>
            <a:pathLst>
              <a:path h="2581399" w="3874520">
                <a:moveTo>
                  <a:pt x="0" y="0"/>
                </a:moveTo>
                <a:lnTo>
                  <a:pt x="3874520" y="0"/>
                </a:lnTo>
                <a:lnTo>
                  <a:pt x="3874520" y="2581399"/>
                </a:lnTo>
                <a:lnTo>
                  <a:pt x="0" y="25813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494675" y="6743282"/>
            <a:ext cx="2764249" cy="567928"/>
          </a:xfrm>
          <a:custGeom>
            <a:avLst/>
            <a:gdLst/>
            <a:ahLst/>
            <a:cxnLst/>
            <a:rect r="r" b="b" t="t" l="l"/>
            <a:pathLst>
              <a:path h="567928" w="2764249">
                <a:moveTo>
                  <a:pt x="0" y="0"/>
                </a:moveTo>
                <a:lnTo>
                  <a:pt x="2764250" y="0"/>
                </a:lnTo>
                <a:lnTo>
                  <a:pt x="2764250" y="567927"/>
                </a:lnTo>
                <a:lnTo>
                  <a:pt x="0" y="56792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31520" y="731520"/>
            <a:ext cx="7941393" cy="1671940"/>
            <a:chOff x="0" y="0"/>
            <a:chExt cx="10588524" cy="22292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0588523" cy="2229253"/>
            </a:xfrm>
            <a:custGeom>
              <a:avLst/>
              <a:gdLst/>
              <a:ahLst/>
              <a:cxnLst/>
              <a:rect r="r" b="b" t="t" l="l"/>
              <a:pathLst>
                <a:path h="2229253" w="10588523">
                  <a:moveTo>
                    <a:pt x="0" y="0"/>
                  </a:moveTo>
                  <a:lnTo>
                    <a:pt x="10588523" y="0"/>
                  </a:lnTo>
                  <a:lnTo>
                    <a:pt x="10588523" y="2229253"/>
                  </a:lnTo>
                  <a:lnTo>
                    <a:pt x="0" y="222925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10588524" cy="223877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5631"/>
                </a:lnSpc>
              </a:pPr>
              <a:r>
                <a:rPr lang="en-US" sz="469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Как се изгражда една история в комикс?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35959" y="3773075"/>
            <a:ext cx="7869251" cy="2810605"/>
            <a:chOff x="0" y="0"/>
            <a:chExt cx="10492334" cy="374747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0492334" cy="3747473"/>
            </a:xfrm>
            <a:custGeom>
              <a:avLst/>
              <a:gdLst/>
              <a:ahLst/>
              <a:cxnLst/>
              <a:rect r="r" b="b" t="t" l="l"/>
              <a:pathLst>
                <a:path h="3747473" w="10492334">
                  <a:moveTo>
                    <a:pt x="0" y="0"/>
                  </a:moveTo>
                  <a:lnTo>
                    <a:pt x="10492334" y="0"/>
                  </a:lnTo>
                  <a:lnTo>
                    <a:pt x="10492334" y="3747473"/>
                  </a:lnTo>
                  <a:lnTo>
                    <a:pt x="0" y="374747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9525"/>
              <a:ext cx="10492334" cy="373794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 marL="426264" indent="-213132" lvl="1">
                <a:lnSpc>
                  <a:spcPts val="3976"/>
                </a:lnSpc>
                <a:buFont typeface="Arial"/>
                <a:buChar char="•"/>
              </a:pPr>
              <a:r>
                <a:rPr lang="en-US" sz="33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Въведение – представяне на </a:t>
              </a:r>
            </a:p>
            <a:p>
              <a:pPr algn="l">
                <a:lnSpc>
                  <a:spcPts val="3976"/>
                </a:lnSpc>
              </a:pPr>
              <a:r>
                <a:rPr lang="en-US" sz="33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героите и мястото.</a:t>
              </a:r>
            </a:p>
            <a:p>
              <a:pPr algn="l" marL="426404" indent="-213202" lvl="1">
                <a:lnSpc>
                  <a:spcPts val="3976"/>
                </a:lnSpc>
                <a:buFont typeface="Arial"/>
                <a:buChar char="•"/>
              </a:pPr>
              <a:r>
                <a:rPr lang="en-US" sz="33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Развитие – случка и преживявания.</a:t>
              </a:r>
            </a:p>
            <a:p>
              <a:pPr algn="l" marL="426404" indent="-213202" lvl="1">
                <a:lnSpc>
                  <a:spcPts val="3976"/>
                </a:lnSpc>
                <a:buFont typeface="Arial"/>
                <a:buChar char="•"/>
              </a:pPr>
              <a:r>
                <a:rPr lang="en-US" sz="33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Развръзка – решение, поука.</a:t>
              </a:r>
            </a:p>
            <a:p>
              <a:pPr algn="l" marL="426404" indent="-213202" lvl="1">
                <a:lnSpc>
                  <a:spcPts val="3976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6458322" y="2584127"/>
            <a:ext cx="2723745" cy="2926080"/>
          </a:xfrm>
          <a:custGeom>
            <a:avLst/>
            <a:gdLst/>
            <a:ahLst/>
            <a:cxnLst/>
            <a:rect r="r" b="b" t="t" l="l"/>
            <a:pathLst>
              <a:path h="2926080" w="2723745">
                <a:moveTo>
                  <a:pt x="0" y="0"/>
                </a:moveTo>
                <a:lnTo>
                  <a:pt x="2723744" y="0"/>
                </a:lnTo>
                <a:lnTo>
                  <a:pt x="2723744" y="2926080"/>
                </a:lnTo>
                <a:lnTo>
                  <a:pt x="0" y="29260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494675" y="6743282"/>
            <a:ext cx="2764249" cy="567928"/>
          </a:xfrm>
          <a:custGeom>
            <a:avLst/>
            <a:gdLst/>
            <a:ahLst/>
            <a:cxnLst/>
            <a:rect r="r" b="b" t="t" l="l"/>
            <a:pathLst>
              <a:path h="567928" w="2764249">
                <a:moveTo>
                  <a:pt x="0" y="0"/>
                </a:moveTo>
                <a:lnTo>
                  <a:pt x="2764250" y="0"/>
                </a:lnTo>
                <a:lnTo>
                  <a:pt x="2764250" y="567927"/>
                </a:lnTo>
                <a:lnTo>
                  <a:pt x="0" y="5679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947"/>
            <a:ext cx="8778240" cy="1561145"/>
            <a:chOff x="0" y="0"/>
            <a:chExt cx="11704320" cy="208152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2081527"/>
            </a:xfrm>
            <a:custGeom>
              <a:avLst/>
              <a:gdLst/>
              <a:ahLst/>
              <a:cxnLst/>
              <a:rect r="r" b="b" t="t" l="l"/>
              <a:pathLst>
                <a:path h="2081527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2081527"/>
                  </a:lnTo>
                  <a:lnTo>
                    <a:pt x="0" y="20815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2081527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5272"/>
                </a:lnSpc>
              </a:pPr>
              <a:r>
                <a:rPr lang="en-US" sz="439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Разделяне на приказката на сцени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731520" y="3149720"/>
            <a:ext cx="8778240" cy="2810605"/>
            <a:chOff x="0" y="0"/>
            <a:chExt cx="11704320" cy="374747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4320" cy="3747473"/>
            </a:xfrm>
            <a:custGeom>
              <a:avLst/>
              <a:gdLst/>
              <a:ahLst/>
              <a:cxnLst/>
              <a:rect r="r" b="b" t="t" l="l"/>
              <a:pathLst>
                <a:path h="3747473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3747473"/>
                  </a:lnTo>
                  <a:lnTo>
                    <a:pt x="0" y="374747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0"/>
              <a:ext cx="11704320" cy="374747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 marL="439273" indent="-219637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Как определяме ключовите моменти?</a:t>
              </a:r>
            </a:p>
            <a:p>
              <a:pPr algn="l" marL="439273" indent="-219637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Как сцените водят историята напред?</a:t>
              </a:r>
            </a:p>
            <a:p>
              <a:pPr algn="l" marL="439273" indent="-219637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Пример: една приказка, показана в 3-4 сцени.</a:t>
              </a:r>
            </a:p>
            <a:p>
              <a:pPr algn="l" marL="439273" indent="-219637" lvl="1">
                <a:lnSpc>
                  <a:spcPts val="4095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3494675" y="6743282"/>
            <a:ext cx="2764249" cy="567928"/>
          </a:xfrm>
          <a:custGeom>
            <a:avLst/>
            <a:gdLst/>
            <a:ahLst/>
            <a:cxnLst/>
            <a:rect r="r" b="b" t="t" l="l"/>
            <a:pathLst>
              <a:path h="567928" w="2764249">
                <a:moveTo>
                  <a:pt x="0" y="0"/>
                </a:moveTo>
                <a:lnTo>
                  <a:pt x="2764250" y="0"/>
                </a:lnTo>
                <a:lnTo>
                  <a:pt x="2764250" y="567927"/>
                </a:lnTo>
                <a:lnTo>
                  <a:pt x="0" y="5679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947"/>
            <a:ext cx="8778240" cy="1493632"/>
            <a:chOff x="0" y="0"/>
            <a:chExt cx="11704320" cy="199150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991509"/>
            </a:xfrm>
            <a:custGeom>
              <a:avLst/>
              <a:gdLst/>
              <a:ahLst/>
              <a:cxnLst/>
              <a:rect r="r" b="b" t="t" l="l"/>
              <a:pathLst>
                <a:path h="1991509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991509"/>
                  </a:lnTo>
                  <a:lnTo>
                    <a:pt x="0" y="199150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991509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5032"/>
                </a:lnSpc>
              </a:pPr>
              <a:r>
                <a:rPr lang="en-US" sz="419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Групова задача: създаване на сцени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97205" y="2180919"/>
            <a:ext cx="9153378" cy="4806015"/>
            <a:chOff x="0" y="0"/>
            <a:chExt cx="12204505" cy="640802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204505" cy="6408020"/>
            </a:xfrm>
            <a:custGeom>
              <a:avLst/>
              <a:gdLst/>
              <a:ahLst/>
              <a:cxnLst/>
              <a:rect r="r" b="b" t="t" l="l"/>
              <a:pathLst>
                <a:path h="6408020" w="12204505">
                  <a:moveTo>
                    <a:pt x="0" y="0"/>
                  </a:moveTo>
                  <a:lnTo>
                    <a:pt x="12204505" y="0"/>
                  </a:lnTo>
                  <a:lnTo>
                    <a:pt x="12204505" y="6408020"/>
                  </a:lnTo>
                  <a:lnTo>
                    <a:pt x="0" y="64080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0"/>
              <a:ext cx="12204505" cy="640802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 marL="439273" indent="-219637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Всяка група получава текст на приказката.</a:t>
              </a:r>
            </a:p>
            <a:p>
              <a:pPr algn="l" marL="439129" indent="-219564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Определяне броя на сцените, основните герои и техните действия.</a:t>
              </a:r>
            </a:p>
            <a:p>
              <a:pPr algn="l" marL="439273" indent="-219637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Избор на лист с празни стрипова (полета) за комикс.</a:t>
              </a:r>
            </a:p>
            <a:p>
              <a:pPr algn="l" marL="439273" indent="-219637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Измисляне на заглавие за всяка сцена.</a:t>
              </a:r>
            </a:p>
            <a:p>
              <a:pPr algn="l" marL="439273" indent="-219637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Съпоставяне на сцени с подходящи пословици.</a:t>
              </a:r>
            </a:p>
            <a:p>
              <a:pPr algn="l" marL="439273" indent="-219637" lvl="1">
                <a:lnSpc>
                  <a:spcPts val="4095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3494675" y="6743282"/>
            <a:ext cx="2764249" cy="567928"/>
          </a:xfrm>
          <a:custGeom>
            <a:avLst/>
            <a:gdLst/>
            <a:ahLst/>
            <a:cxnLst/>
            <a:rect r="r" b="b" t="t" l="l"/>
            <a:pathLst>
              <a:path h="567928" w="2764249">
                <a:moveTo>
                  <a:pt x="0" y="0"/>
                </a:moveTo>
                <a:lnTo>
                  <a:pt x="2764250" y="0"/>
                </a:lnTo>
                <a:lnTo>
                  <a:pt x="2764250" y="567927"/>
                </a:lnTo>
                <a:lnTo>
                  <a:pt x="0" y="5679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947"/>
            <a:ext cx="8778240" cy="1671940"/>
            <a:chOff x="0" y="0"/>
            <a:chExt cx="11704320" cy="22292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2229253"/>
            </a:xfrm>
            <a:custGeom>
              <a:avLst/>
              <a:gdLst/>
              <a:ahLst/>
              <a:cxnLst/>
              <a:rect r="r" b="b" t="t" l="l"/>
              <a:pathLst>
                <a:path h="2229253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2229253"/>
                  </a:lnTo>
                  <a:lnTo>
                    <a:pt x="0" y="222925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11704320" cy="223877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5631"/>
                </a:lnSpc>
              </a:pPr>
              <a:r>
                <a:rPr lang="en-US" sz="469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Как изглежда завършеният комикс?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731520" y="2558156"/>
            <a:ext cx="8778240" cy="3355997"/>
            <a:chOff x="0" y="0"/>
            <a:chExt cx="11704320" cy="447466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4320" cy="4474663"/>
            </a:xfrm>
            <a:custGeom>
              <a:avLst/>
              <a:gdLst/>
              <a:ahLst/>
              <a:cxnLst/>
              <a:rect r="r" b="b" t="t" l="l"/>
              <a:pathLst>
                <a:path h="4474663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4474663"/>
                  </a:lnTo>
                  <a:lnTo>
                    <a:pt x="0" y="447466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0"/>
              <a:ext cx="11704320" cy="447466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 marL="439273" indent="-219637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Примерни илюстрации на сцени.</a:t>
              </a:r>
            </a:p>
            <a:p>
              <a:pPr algn="l" marL="439273" indent="-219637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Подредба на сцени, текстови балони и заглавия.</a:t>
              </a:r>
            </a:p>
            <a:p>
              <a:pPr algn="l" marL="439273" indent="-219637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Кратък анализ – защо е важно да има логическа последователност.</a:t>
              </a:r>
            </a:p>
            <a:p>
              <a:pPr algn="l" marL="439273" indent="-219637" lvl="1">
                <a:lnSpc>
                  <a:spcPts val="4095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3494675" y="6743282"/>
            <a:ext cx="2764249" cy="567928"/>
          </a:xfrm>
          <a:custGeom>
            <a:avLst/>
            <a:gdLst/>
            <a:ahLst/>
            <a:cxnLst/>
            <a:rect r="r" b="b" t="t" l="l"/>
            <a:pathLst>
              <a:path h="567928" w="2764249">
                <a:moveTo>
                  <a:pt x="0" y="0"/>
                </a:moveTo>
                <a:lnTo>
                  <a:pt x="2764250" y="0"/>
                </a:lnTo>
                <a:lnTo>
                  <a:pt x="2764250" y="567927"/>
                </a:lnTo>
                <a:lnTo>
                  <a:pt x="0" y="5679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947"/>
            <a:ext cx="8778240" cy="1219200"/>
            <a:chOff x="0" y="0"/>
            <a:chExt cx="11704320" cy="1625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25600"/>
            </a:xfrm>
            <a:custGeom>
              <a:avLst/>
              <a:gdLst/>
              <a:ahLst/>
              <a:cxnLst/>
              <a:rect r="r" b="b" t="t" l="l"/>
              <a:pathLst>
                <a:path h="162560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11704320" cy="1635125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5631"/>
                </a:lnSpc>
              </a:pPr>
              <a:r>
                <a:rPr lang="en-US" sz="4693" b="true">
                  <a:solidFill>
                    <a:srgbClr val="053264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Обобщение и дискусия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87680" y="2817542"/>
            <a:ext cx="8778240" cy="3324955"/>
            <a:chOff x="0" y="0"/>
            <a:chExt cx="11704320" cy="443327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4320" cy="4433273"/>
            </a:xfrm>
            <a:custGeom>
              <a:avLst/>
              <a:gdLst/>
              <a:ahLst/>
              <a:cxnLst/>
              <a:rect r="r" b="b" t="t" l="l"/>
              <a:pathLst>
                <a:path h="4433273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4433273"/>
                  </a:lnTo>
                  <a:lnTo>
                    <a:pt x="0" y="443327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0"/>
              <a:ext cx="11704320" cy="443327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</a:p>
            <a:p>
              <a:pPr algn="l" marL="439273" indent="-219637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Как комиксът помага да разкажем една история по различен начин?</a:t>
              </a:r>
            </a:p>
            <a:p>
              <a:pPr algn="l" marL="439273" indent="-219637" lvl="1">
                <a:lnSpc>
                  <a:spcPts val="4095"/>
                </a:lnSpc>
                <a:buFont typeface="Arial"/>
                <a:buChar char="•"/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Какво ще ни трябва, за да създадем нашия комикс?</a:t>
              </a:r>
            </a:p>
            <a:p>
              <a:pPr algn="l" marL="439273" indent="-219637" lvl="1">
                <a:lnSpc>
                  <a:spcPts val="4095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6989351" y="110510"/>
            <a:ext cx="2764249" cy="567928"/>
          </a:xfrm>
          <a:custGeom>
            <a:avLst/>
            <a:gdLst/>
            <a:ahLst/>
            <a:cxnLst/>
            <a:rect r="r" b="b" t="t" l="l"/>
            <a:pathLst>
              <a:path h="567928" w="2764249">
                <a:moveTo>
                  <a:pt x="0" y="0"/>
                </a:moveTo>
                <a:lnTo>
                  <a:pt x="2764249" y="0"/>
                </a:lnTo>
                <a:lnTo>
                  <a:pt x="2764249" y="567928"/>
                </a:lnTo>
                <a:lnTo>
                  <a:pt x="0" y="5679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494675" y="6743282"/>
            <a:ext cx="2764249" cy="567928"/>
          </a:xfrm>
          <a:custGeom>
            <a:avLst/>
            <a:gdLst/>
            <a:ahLst/>
            <a:cxnLst/>
            <a:rect r="r" b="b" t="t" l="l"/>
            <a:pathLst>
              <a:path h="567928" w="2764249">
                <a:moveTo>
                  <a:pt x="0" y="0"/>
                </a:moveTo>
                <a:lnTo>
                  <a:pt x="2764250" y="0"/>
                </a:lnTo>
                <a:lnTo>
                  <a:pt x="2764250" y="567927"/>
                </a:lnTo>
                <a:lnTo>
                  <a:pt x="0" y="5679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DAGiPAZyXGQ</dc:identifier>
  <dcterms:modified xsi:type="dcterms:W3CDTF">2011-08-01T06:04:30Z</dcterms:modified>
  <cp:revision>1</cp:revision>
  <dc:title>2.Презентация_Комикс</dc:title>
</cp:coreProperties>
</file>