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Gilam Bold" charset="1" panose="00000800000000000000"/>
      <p:regular r:id="rId12"/>
    </p:embeddedFont>
    <p:embeddedFont>
      <p:font typeface="Gilam" charset="1" panose="00000600000000000000"/>
      <p:regular r:id="rId13"/>
    </p:embeddedFont>
    <p:embeddedFont>
      <p:font typeface="Gilam Italics" charset="1" panose="000006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7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8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9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svg" Type="http://schemas.openxmlformats.org/officeDocument/2006/relationships/image"/><Relationship Id="rId4" Target="../media/image10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2B4B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51628" y="8877989"/>
            <a:ext cx="3418523" cy="380311"/>
          </a:xfrm>
          <a:custGeom>
            <a:avLst/>
            <a:gdLst/>
            <a:ahLst/>
            <a:cxnLst/>
            <a:rect r="r" b="b" t="t" l="l"/>
            <a:pathLst>
              <a:path h="380311" w="3418523">
                <a:moveTo>
                  <a:pt x="0" y="0"/>
                </a:moveTo>
                <a:lnTo>
                  <a:pt x="3418522" y="0"/>
                </a:lnTo>
                <a:lnTo>
                  <a:pt x="3418522" y="380311"/>
                </a:lnTo>
                <a:lnTo>
                  <a:pt x="0" y="3803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291029" y="-269705"/>
            <a:ext cx="18579029" cy="11972283"/>
          </a:xfrm>
          <a:custGeom>
            <a:avLst/>
            <a:gdLst/>
            <a:ahLst/>
            <a:cxnLst/>
            <a:rect r="r" b="b" t="t" l="l"/>
            <a:pathLst>
              <a:path h="11972283" w="18579029">
                <a:moveTo>
                  <a:pt x="0" y="0"/>
                </a:moveTo>
                <a:lnTo>
                  <a:pt x="18579029" y="0"/>
                </a:lnTo>
                <a:lnTo>
                  <a:pt x="18579029" y="11972283"/>
                </a:lnTo>
                <a:lnTo>
                  <a:pt x="0" y="119722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1695" r="0" b="-1695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450201"/>
            <a:ext cx="2677801" cy="550166"/>
          </a:xfrm>
          <a:custGeom>
            <a:avLst/>
            <a:gdLst/>
            <a:ahLst/>
            <a:cxnLst/>
            <a:rect r="r" b="b" t="t" l="l"/>
            <a:pathLst>
              <a:path h="550166" w="2677801">
                <a:moveTo>
                  <a:pt x="0" y="0"/>
                </a:moveTo>
                <a:lnTo>
                  <a:pt x="2677801" y="0"/>
                </a:lnTo>
                <a:lnTo>
                  <a:pt x="2677801" y="550166"/>
                </a:lnTo>
                <a:lnTo>
                  <a:pt x="0" y="55016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393309" y="440676"/>
            <a:ext cx="13501383" cy="2447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00"/>
              </a:lnSpc>
            </a:pPr>
            <a:r>
              <a:rPr lang="en-US" sz="8000" b="true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Организация на обединините нации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2B4B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95116" y="-943710"/>
            <a:ext cx="18678232" cy="12174421"/>
          </a:xfrm>
          <a:custGeom>
            <a:avLst/>
            <a:gdLst/>
            <a:ahLst/>
            <a:cxnLst/>
            <a:rect r="r" b="b" t="t" l="l"/>
            <a:pathLst>
              <a:path h="12174421" w="18678232">
                <a:moveTo>
                  <a:pt x="0" y="0"/>
                </a:moveTo>
                <a:lnTo>
                  <a:pt x="18678232" y="0"/>
                </a:lnTo>
                <a:lnTo>
                  <a:pt x="18678232" y="12174420"/>
                </a:lnTo>
                <a:lnTo>
                  <a:pt x="0" y="1217442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108" r="0" b="-110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53037" y="419100"/>
            <a:ext cx="3072212" cy="631200"/>
          </a:xfrm>
          <a:custGeom>
            <a:avLst/>
            <a:gdLst/>
            <a:ahLst/>
            <a:cxnLst/>
            <a:rect r="r" b="b" t="t" l="l"/>
            <a:pathLst>
              <a:path h="631200" w="3072212">
                <a:moveTo>
                  <a:pt x="0" y="0"/>
                </a:moveTo>
                <a:lnTo>
                  <a:pt x="3072212" y="0"/>
                </a:lnTo>
                <a:lnTo>
                  <a:pt x="3072212" y="631200"/>
                </a:lnTo>
                <a:lnTo>
                  <a:pt x="0" y="6312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7410688" y="409575"/>
            <a:ext cx="3466624" cy="1228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00"/>
              </a:lnSpc>
              <a:spcBef>
                <a:spcPct val="0"/>
              </a:spcBef>
            </a:pPr>
            <a:r>
              <a:rPr lang="en-US" b="true" sz="8000">
                <a:solidFill>
                  <a:srgbClr val="FAFADC"/>
                </a:solidFill>
                <a:latin typeface="Gilam Bold"/>
                <a:ea typeface="Gilam Bold"/>
                <a:cs typeface="Gilam Bold"/>
                <a:sym typeface="Gilam Bold"/>
              </a:rPr>
              <a:t>Начало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713559" y="2085975"/>
            <a:ext cx="5479788" cy="5800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60"/>
              </a:lnSpc>
              <a:spcBef>
                <a:spcPct val="0"/>
              </a:spcBef>
            </a:pPr>
            <a:r>
              <a:rPr lang="en-US" sz="4800">
                <a:solidFill>
                  <a:srgbClr val="FAFADC"/>
                </a:solidFill>
                <a:latin typeface="Gilam"/>
                <a:ea typeface="Gilam"/>
                <a:cs typeface="Gilam"/>
                <a:sym typeface="Gilam"/>
              </a:rPr>
              <a:t>Организацията на обединените нации (ООН) е учредена след края на Втората Световна война, през 1945, в Сан Франциско, САЩ. 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2470562" y="2809875"/>
            <a:ext cx="5254687" cy="4352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5759"/>
              </a:lnSpc>
              <a:spcBef>
                <a:spcPct val="0"/>
              </a:spcBef>
            </a:pPr>
            <a:r>
              <a:rPr lang="en-US" sz="4800">
                <a:solidFill>
                  <a:srgbClr val="FAFADC"/>
                </a:solidFill>
                <a:latin typeface="Gilam"/>
                <a:ea typeface="Gilam"/>
                <a:cs typeface="Gilam"/>
                <a:sym typeface="Gilam"/>
              </a:rPr>
              <a:t> Създаденна е с цел да запази мира и осигури равни права на всички хора по планетата.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19960" y="2342696"/>
            <a:ext cx="7647507" cy="61722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187433" indent="-593717" lvl="1">
              <a:lnSpc>
                <a:spcPts val="8249"/>
              </a:lnSpc>
              <a:buFont typeface="Arial"/>
              <a:buChar char="•"/>
            </a:pPr>
            <a:r>
              <a:rPr lang="en-US" sz="5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Общо събрание</a:t>
            </a:r>
          </a:p>
          <a:p>
            <a:pPr algn="l" marL="1187433" indent="-593717" lvl="1">
              <a:lnSpc>
                <a:spcPts val="8249"/>
              </a:lnSpc>
              <a:buFont typeface="Arial"/>
              <a:buChar char="•"/>
            </a:pPr>
            <a:r>
              <a:rPr lang="en-US" sz="5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Съвет за сигурност </a:t>
            </a:r>
          </a:p>
          <a:p>
            <a:pPr algn="l" marL="1187433" indent="-593717" lvl="1">
              <a:lnSpc>
                <a:spcPts val="8249"/>
              </a:lnSpc>
              <a:buFont typeface="Arial"/>
              <a:buChar char="•"/>
            </a:pPr>
            <a:r>
              <a:rPr lang="en-US" sz="5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Международен съд</a:t>
            </a:r>
          </a:p>
          <a:p>
            <a:pPr algn="l" marL="1187433" indent="-593717" lvl="1">
              <a:lnSpc>
                <a:spcPts val="8249"/>
              </a:lnSpc>
              <a:buFont typeface="Arial"/>
              <a:buChar char="•"/>
            </a:pPr>
            <a:r>
              <a:rPr lang="en-US" sz="5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Икономически и социален съвет</a:t>
            </a:r>
          </a:p>
          <a:p>
            <a:pPr algn="l" marL="1187433" indent="-593717" lvl="1">
              <a:lnSpc>
                <a:spcPts val="8249"/>
              </a:lnSpc>
              <a:buFont typeface="Arial"/>
              <a:buChar char="•"/>
            </a:pPr>
            <a:r>
              <a:rPr lang="en-US" sz="5499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Секретариат  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619960" y="8942700"/>
            <a:ext cx="3072212" cy="631200"/>
          </a:xfrm>
          <a:custGeom>
            <a:avLst/>
            <a:gdLst/>
            <a:ahLst/>
            <a:cxnLst/>
            <a:rect r="r" b="b" t="t" l="l"/>
            <a:pathLst>
              <a:path h="631200" w="3072212">
                <a:moveTo>
                  <a:pt x="0" y="0"/>
                </a:moveTo>
                <a:lnTo>
                  <a:pt x="3072213" y="0"/>
                </a:lnTo>
                <a:lnTo>
                  <a:pt x="3072213" y="631200"/>
                </a:lnTo>
                <a:lnTo>
                  <a:pt x="0" y="6312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144000" y="0"/>
            <a:ext cx="15168523" cy="11410046"/>
          </a:xfrm>
          <a:custGeom>
            <a:avLst/>
            <a:gdLst/>
            <a:ahLst/>
            <a:cxnLst/>
            <a:rect r="r" b="b" t="t" l="l"/>
            <a:pathLst>
              <a:path h="11410046" w="15168523">
                <a:moveTo>
                  <a:pt x="0" y="0"/>
                </a:moveTo>
                <a:lnTo>
                  <a:pt x="15168523" y="0"/>
                </a:lnTo>
                <a:lnTo>
                  <a:pt x="15168523" y="11410046"/>
                </a:lnTo>
                <a:lnTo>
                  <a:pt x="0" y="1141004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13115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12734" y="1028700"/>
            <a:ext cx="8347710" cy="914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00"/>
              </a:lnSpc>
              <a:spcBef>
                <a:spcPct val="0"/>
              </a:spcBef>
            </a:pPr>
            <a:r>
              <a:rPr lang="en-US" b="true" sz="6000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Основни органи на ООН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653037" y="419100"/>
            <a:ext cx="3072212" cy="631200"/>
          </a:xfrm>
          <a:custGeom>
            <a:avLst/>
            <a:gdLst/>
            <a:ahLst/>
            <a:cxnLst/>
            <a:rect r="r" b="b" t="t" l="l"/>
            <a:pathLst>
              <a:path h="631200" w="3072212">
                <a:moveTo>
                  <a:pt x="0" y="0"/>
                </a:moveTo>
                <a:lnTo>
                  <a:pt x="3072212" y="0"/>
                </a:lnTo>
                <a:lnTo>
                  <a:pt x="3072212" y="631200"/>
                </a:lnTo>
                <a:lnTo>
                  <a:pt x="0" y="6312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485864" y="-412030"/>
            <a:ext cx="9805511" cy="11111061"/>
          </a:xfrm>
          <a:custGeom>
            <a:avLst/>
            <a:gdLst/>
            <a:ahLst/>
            <a:cxnLst/>
            <a:rect r="r" b="b" t="t" l="l"/>
            <a:pathLst>
              <a:path h="11111061" w="9805511">
                <a:moveTo>
                  <a:pt x="0" y="0"/>
                </a:moveTo>
                <a:lnTo>
                  <a:pt x="9805511" y="0"/>
                </a:lnTo>
                <a:lnTo>
                  <a:pt x="9805511" y="11111060"/>
                </a:lnTo>
                <a:lnTo>
                  <a:pt x="0" y="1111106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9852635" y="1735747"/>
            <a:ext cx="8126373" cy="5534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39"/>
              </a:lnSpc>
              <a:spcBef>
                <a:spcPct val="0"/>
              </a:spcBef>
            </a:pPr>
            <a:r>
              <a:rPr lang="en-US" b="true" sz="3699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 Общото събрание</a:t>
            </a:r>
          </a:p>
          <a:p>
            <a:pPr algn="ctr">
              <a:lnSpc>
                <a:spcPts val="3600"/>
              </a:lnSpc>
              <a:spcBef>
                <a:spcPct val="0"/>
              </a:spcBef>
            </a:pPr>
          </a:p>
          <a:p>
            <a:pPr algn="l">
              <a:lnSpc>
                <a:spcPts val="4500"/>
              </a:lnSpc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Състав: всички държави-членки, всяка държава има един глас</a:t>
            </a:r>
          </a:p>
          <a:p>
            <a:pPr algn="l">
              <a:lnSpc>
                <a:spcPts val="4500"/>
              </a:lnSpc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 </a:t>
            </a:r>
          </a:p>
          <a:p>
            <a:pPr algn="l">
              <a:lnSpc>
                <a:spcPts val="4500"/>
              </a:lnSpc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Основни функции: </a:t>
            </a:r>
          </a:p>
          <a:p>
            <a:pPr algn="l" marL="647700" indent="-323850" lvl="1">
              <a:lnSpc>
                <a:spcPts val="4500"/>
              </a:lnSpc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дебатиране на глобални въпроси</a:t>
            </a:r>
          </a:p>
          <a:p>
            <a:pPr algn="l" marL="647700" indent="-323850" lvl="1">
              <a:lnSpc>
                <a:spcPts val="4500"/>
              </a:lnSpc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 гласуване на резолюции</a:t>
            </a:r>
          </a:p>
          <a:p>
            <a:pPr algn="l" marL="647700" indent="-323850" lvl="1">
              <a:lnSpc>
                <a:spcPts val="4500"/>
              </a:lnSpc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 назначаване на Генерален секретар и други ръководни фигури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653037" y="419100"/>
            <a:ext cx="3072212" cy="631200"/>
          </a:xfrm>
          <a:custGeom>
            <a:avLst/>
            <a:gdLst/>
            <a:ahLst/>
            <a:cxnLst/>
            <a:rect r="r" b="b" t="t" l="l"/>
            <a:pathLst>
              <a:path h="631200" w="3072212">
                <a:moveTo>
                  <a:pt x="0" y="0"/>
                </a:moveTo>
                <a:lnTo>
                  <a:pt x="3072212" y="0"/>
                </a:lnTo>
                <a:lnTo>
                  <a:pt x="3072212" y="631200"/>
                </a:lnTo>
                <a:lnTo>
                  <a:pt x="0" y="6312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663415" y="-129002"/>
            <a:ext cx="15827397" cy="10545003"/>
          </a:xfrm>
          <a:custGeom>
            <a:avLst/>
            <a:gdLst/>
            <a:ahLst/>
            <a:cxnLst/>
            <a:rect r="r" b="b" t="t" l="l"/>
            <a:pathLst>
              <a:path h="10545003" w="15827397">
                <a:moveTo>
                  <a:pt x="0" y="0"/>
                </a:moveTo>
                <a:lnTo>
                  <a:pt x="15827396" y="0"/>
                </a:lnTo>
                <a:lnTo>
                  <a:pt x="15827396" y="10545004"/>
                </a:lnTo>
                <a:lnTo>
                  <a:pt x="0" y="105450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656853" y="772800"/>
            <a:ext cx="7406665" cy="81030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33"/>
              </a:lnSpc>
            </a:pPr>
            <a:r>
              <a:rPr lang="en-US" b="true" sz="3700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 Роля на Общото събрание в разрешаването на конфликти и проблеми:</a:t>
            </a:r>
          </a:p>
          <a:p>
            <a:pPr algn="ctr">
              <a:lnSpc>
                <a:spcPts val="2943"/>
              </a:lnSpc>
            </a:pPr>
          </a:p>
          <a:p>
            <a:pPr algn="l" marL="647700" indent="-323850" lvl="1">
              <a:lnSpc>
                <a:spcPts val="4500"/>
              </a:lnSpc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О</a:t>
            </a: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бсъждане на международни конфликти </a:t>
            </a:r>
          </a:p>
          <a:p>
            <a:pPr algn="l" marL="647700" indent="-323850" lvl="1">
              <a:lnSpc>
                <a:spcPts val="4500"/>
              </a:lnSpc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</a:t>
            </a: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редложения за мирни решения.</a:t>
            </a:r>
          </a:p>
          <a:p>
            <a:pPr algn="l">
              <a:lnSpc>
                <a:spcPts val="4500"/>
              </a:lnSpc>
            </a:pPr>
          </a:p>
          <a:p>
            <a:pPr algn="l">
              <a:lnSpc>
                <a:spcPts val="4500"/>
              </a:lnSpc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Примери за успешни инициативи на Общото събрание в историята:</a:t>
            </a:r>
          </a:p>
          <a:p>
            <a:pPr algn="l" marL="647700" indent="-323850" lvl="1">
              <a:lnSpc>
                <a:spcPts val="4500"/>
              </a:lnSpc>
              <a:buFont typeface="Arial"/>
              <a:buChar char="•"/>
            </a:pPr>
            <a:r>
              <a:rPr lang="en-US" sz="3000" i="true">
                <a:solidFill>
                  <a:srgbClr val="053264"/>
                </a:solidFill>
                <a:latin typeface="Gilam Italics"/>
                <a:ea typeface="Gilam Italics"/>
                <a:cs typeface="Gilam Italics"/>
                <a:sym typeface="Gilam Italics"/>
              </a:rPr>
              <a:t>Резолюции, които помагат премахването на апартейда в Южна Африка </a:t>
            </a:r>
          </a:p>
          <a:p>
            <a:pPr algn="l" marL="647700" indent="-323850" lvl="1">
              <a:lnSpc>
                <a:spcPts val="4500"/>
              </a:lnSpc>
              <a:buFont typeface="Arial"/>
              <a:buChar char="•"/>
            </a:pPr>
            <a:r>
              <a:rPr lang="en-US" sz="3000" i="true">
                <a:solidFill>
                  <a:srgbClr val="053264"/>
                </a:solidFill>
                <a:latin typeface="Gilam Italics"/>
                <a:ea typeface="Gilam Italics"/>
                <a:cs typeface="Gilam Italics"/>
                <a:sym typeface="Gilam Italics"/>
              </a:rPr>
              <a:t>Прекратяването на 12-годишната гражданска война в Ел Салвадор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656853" y="9067165"/>
            <a:ext cx="3072212" cy="631200"/>
          </a:xfrm>
          <a:custGeom>
            <a:avLst/>
            <a:gdLst/>
            <a:ahLst/>
            <a:cxnLst/>
            <a:rect r="r" b="b" t="t" l="l"/>
            <a:pathLst>
              <a:path h="631200" w="3072212">
                <a:moveTo>
                  <a:pt x="0" y="0"/>
                </a:moveTo>
                <a:lnTo>
                  <a:pt x="3072213" y="0"/>
                </a:lnTo>
                <a:lnTo>
                  <a:pt x="3072213" y="631200"/>
                </a:lnTo>
                <a:lnTo>
                  <a:pt x="0" y="6312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AFAD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4653037" y="419100"/>
            <a:ext cx="3072212" cy="631200"/>
          </a:xfrm>
          <a:custGeom>
            <a:avLst/>
            <a:gdLst/>
            <a:ahLst/>
            <a:cxnLst/>
            <a:rect r="r" b="b" t="t" l="l"/>
            <a:pathLst>
              <a:path h="631200" w="3072212">
                <a:moveTo>
                  <a:pt x="0" y="0"/>
                </a:moveTo>
                <a:lnTo>
                  <a:pt x="3072212" y="0"/>
                </a:lnTo>
                <a:lnTo>
                  <a:pt x="3072212" y="631200"/>
                </a:lnTo>
                <a:lnTo>
                  <a:pt x="0" y="6312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605882" y="-978875"/>
            <a:ext cx="9749882" cy="12244750"/>
          </a:xfrm>
          <a:custGeom>
            <a:avLst/>
            <a:gdLst/>
            <a:ahLst/>
            <a:cxnLst/>
            <a:rect r="r" b="b" t="t" l="l"/>
            <a:pathLst>
              <a:path h="12244750" w="9749882">
                <a:moveTo>
                  <a:pt x="0" y="0"/>
                </a:moveTo>
                <a:lnTo>
                  <a:pt x="9749882" y="0"/>
                </a:lnTo>
                <a:lnTo>
                  <a:pt x="9749882" y="12244750"/>
                </a:lnTo>
                <a:lnTo>
                  <a:pt x="0" y="1224475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2690663" y="1601600"/>
            <a:ext cx="2009716" cy="561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39"/>
              </a:lnSpc>
              <a:spcBef>
                <a:spcPct val="0"/>
              </a:spcBef>
            </a:pPr>
            <a:r>
              <a:rPr lang="en-US" b="true" sz="3699">
                <a:solidFill>
                  <a:srgbClr val="053264"/>
                </a:solidFill>
                <a:latin typeface="Gilam Bold"/>
                <a:ea typeface="Gilam Bold"/>
                <a:cs typeface="Gilam Bold"/>
                <a:sym typeface="Gilam Bold"/>
              </a:rPr>
              <a:t>Въпроси: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9665793" y="2829175"/>
            <a:ext cx="8059456" cy="6343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700" indent="-323850" lvl="1">
              <a:lnSpc>
                <a:spcPts val="4500"/>
              </a:lnSpc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Каква е основната роля на</a:t>
            </a: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 Общото събрание?</a:t>
            </a:r>
          </a:p>
          <a:p>
            <a:pPr algn="l">
              <a:lnSpc>
                <a:spcPts val="4500"/>
              </a:lnSpc>
            </a:pPr>
          </a:p>
          <a:p>
            <a:pPr algn="l" marL="647700" indent="-323850" lvl="1">
              <a:lnSpc>
                <a:spcPts val="4500"/>
              </a:lnSpc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Какви глобални конфликти и проблеми според вас изискват внимание от ООН в момента?</a:t>
            </a:r>
          </a:p>
          <a:p>
            <a:pPr algn="l">
              <a:lnSpc>
                <a:spcPts val="4500"/>
              </a:lnSpc>
            </a:pPr>
          </a:p>
          <a:p>
            <a:pPr algn="l" marL="647700" indent="-323850" lvl="1">
              <a:lnSpc>
                <a:spcPts val="4500"/>
              </a:lnSpc>
              <a:buFont typeface="Arial"/>
              <a:buChar char="•"/>
            </a:pPr>
            <a:r>
              <a:rPr lang="en-US" sz="3000">
                <a:solidFill>
                  <a:srgbClr val="053264"/>
                </a:solidFill>
                <a:latin typeface="Gilam"/>
                <a:ea typeface="Gilam"/>
                <a:cs typeface="Gilam"/>
                <a:sym typeface="Gilam"/>
              </a:rPr>
              <a:t>Какви решения може да предложи Общото събрание на тези конфликти и проблеми?</a:t>
            </a:r>
          </a:p>
          <a:p>
            <a:pPr algn="l">
              <a:lnSpc>
                <a:spcPts val="4799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DAGrfFw4yYc</dc:identifier>
  <dcterms:modified xsi:type="dcterms:W3CDTF">2011-08-01T06:04:30Z</dcterms:modified>
  <cp:revision>1</cp:revision>
  <dc:title>Prepodavame.bg_12kl_GO_PBO OON_RL Prezentaciya</dc:title>
</cp:coreProperties>
</file>