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Gilam Bold" charset="1" panose="00000800000000000000"/>
      <p:regular r:id="rId19"/>
    </p:embeddedFont>
    <p:embeddedFont>
      <p:font typeface="Gilam" charset="1" panose="000006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png" Type="http://schemas.openxmlformats.org/officeDocument/2006/relationships/image"/><Relationship Id="rId11" Target="../media/image8.png" Type="http://schemas.openxmlformats.org/officeDocument/2006/relationships/image"/><Relationship Id="rId12" Target="../media/image9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png" Type="http://schemas.openxmlformats.org/officeDocument/2006/relationships/image"/><Relationship Id="rId9" Target="../media/image1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0.png" Type="http://schemas.openxmlformats.org/officeDocument/2006/relationships/image"/><Relationship Id="rId13" Target="../media/image21.svg" Type="http://schemas.openxmlformats.org/officeDocument/2006/relationships/image"/><Relationship Id="rId14" Target="../media/image22.png" Type="http://schemas.openxmlformats.org/officeDocument/2006/relationships/image"/><Relationship Id="rId15" Target="../media/image23.svg" Type="http://schemas.openxmlformats.org/officeDocument/2006/relationships/image"/><Relationship Id="rId16" Target="../media/image6.png" Type="http://schemas.openxmlformats.org/officeDocument/2006/relationships/image"/><Relationship Id="rId17" Target="../media/image7.svg" Type="http://schemas.openxmlformats.org/officeDocument/2006/relationships/image"/><Relationship Id="rId18" Target="../media/image8.png" Type="http://schemas.openxmlformats.org/officeDocument/2006/relationships/image"/><Relationship Id="rId19" Target="../media/image9.svg" Type="http://schemas.openxmlformats.org/officeDocument/2006/relationships/image"/><Relationship Id="rId2" Target="../media/image1.png" Type="http://schemas.openxmlformats.org/officeDocument/2006/relationships/image"/><Relationship Id="rId20" Target="../media/image5.png" Type="http://schemas.openxmlformats.org/officeDocument/2006/relationships/image"/><Relationship Id="rId3" Target="../media/image2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../media/image16.png" Type="http://schemas.openxmlformats.org/officeDocument/2006/relationships/image"/><Relationship Id="rId9" Target="../media/image1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png" Type="http://schemas.openxmlformats.org/officeDocument/2006/relationships/image"/><Relationship Id="rId11" Target="../media/image33.svg" Type="http://schemas.openxmlformats.org/officeDocument/2006/relationships/image"/><Relationship Id="rId12" Target="../media/image34.png" Type="http://schemas.openxmlformats.org/officeDocument/2006/relationships/image"/><Relationship Id="rId13" Target="../media/image35.svg" Type="http://schemas.openxmlformats.org/officeDocument/2006/relationships/image"/><Relationship Id="rId14" Target="../media/image36.png" Type="http://schemas.openxmlformats.org/officeDocument/2006/relationships/image"/><Relationship Id="rId15" Target="../media/image37.svg" Type="http://schemas.openxmlformats.org/officeDocument/2006/relationships/image"/><Relationship Id="rId16" Target="../media/image38.png" Type="http://schemas.openxmlformats.org/officeDocument/2006/relationships/image"/><Relationship Id="rId17" Target="../media/image39.svg" Type="http://schemas.openxmlformats.org/officeDocument/2006/relationships/image"/><Relationship Id="rId18" Target="../media/image40.png" Type="http://schemas.openxmlformats.org/officeDocument/2006/relationships/image"/><Relationship Id="rId19" Target="../media/image41.svg" Type="http://schemas.openxmlformats.org/officeDocument/2006/relationships/image"/><Relationship Id="rId2" Target="../media/image24.png" Type="http://schemas.openxmlformats.org/officeDocument/2006/relationships/image"/><Relationship Id="rId20" Target="../media/image42.png" Type="http://schemas.openxmlformats.org/officeDocument/2006/relationships/image"/><Relationship Id="rId21" Target="../media/image43.svg" Type="http://schemas.openxmlformats.org/officeDocument/2006/relationships/image"/><Relationship Id="rId22" Target="../media/image5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30.png" Type="http://schemas.openxmlformats.org/officeDocument/2006/relationships/image"/><Relationship Id="rId9" Target="../media/image3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4.png" Type="http://schemas.openxmlformats.org/officeDocument/2006/relationships/image"/><Relationship Id="rId11" Target="../media/image45.svg" Type="http://schemas.openxmlformats.org/officeDocument/2006/relationships/image"/><Relationship Id="rId12" Target="../media/image46.png" Type="http://schemas.openxmlformats.org/officeDocument/2006/relationships/image"/><Relationship Id="rId13" Target="../media/image47.svg" Type="http://schemas.openxmlformats.org/officeDocument/2006/relationships/image"/><Relationship Id="rId14" Target="../media/image42.png" Type="http://schemas.openxmlformats.org/officeDocument/2006/relationships/image"/><Relationship Id="rId15" Target="../media/image43.svg" Type="http://schemas.openxmlformats.org/officeDocument/2006/relationships/image"/><Relationship Id="rId16" Target="../media/image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1.png" Type="http://schemas.openxmlformats.org/officeDocument/2006/relationships/image"/><Relationship Id="rId15" Target="../media/image2.svg" Type="http://schemas.openxmlformats.org/officeDocument/2006/relationships/image"/><Relationship Id="rId16" Target="../media/image5.pn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3.png" Type="http://schemas.openxmlformats.org/officeDocument/2006/relationships/image"/><Relationship Id="rId15" Target="../media/image4.svg" Type="http://schemas.openxmlformats.org/officeDocument/2006/relationships/image"/><Relationship Id="rId16" Target="../media/image14.png" Type="http://schemas.openxmlformats.org/officeDocument/2006/relationships/image"/><Relationship Id="rId17" Target="../media/image15.svg" Type="http://schemas.openxmlformats.org/officeDocument/2006/relationships/image"/><Relationship Id="rId18" Target="../media/image48.png" Type="http://schemas.openxmlformats.org/officeDocument/2006/relationships/image"/><Relationship Id="rId19" Target="../media/image49.svg" Type="http://schemas.openxmlformats.org/officeDocument/2006/relationships/image"/><Relationship Id="rId2" Target="../media/image32.png" Type="http://schemas.openxmlformats.org/officeDocument/2006/relationships/image"/><Relationship Id="rId20" Target="../media/image5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3.png" Type="http://schemas.openxmlformats.org/officeDocument/2006/relationships/image"/><Relationship Id="rId15" Target="../media/image4.svg" Type="http://schemas.openxmlformats.org/officeDocument/2006/relationships/image"/><Relationship Id="rId16" Target="../media/image14.png" Type="http://schemas.openxmlformats.org/officeDocument/2006/relationships/image"/><Relationship Id="rId17" Target="../media/image15.svg" Type="http://schemas.openxmlformats.org/officeDocument/2006/relationships/image"/><Relationship Id="rId18" Target="../media/image5.pn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6.png" Type="http://schemas.openxmlformats.org/officeDocument/2006/relationships/image"/><Relationship Id="rId15" Target="../media/image7.svg" Type="http://schemas.openxmlformats.org/officeDocument/2006/relationships/image"/><Relationship Id="rId16" Target="../media/image5.pn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6.png" Type="http://schemas.openxmlformats.org/officeDocument/2006/relationships/image"/><Relationship Id="rId15" Target="../media/image7.svg" Type="http://schemas.openxmlformats.org/officeDocument/2006/relationships/image"/><Relationship Id="rId16" Target="../media/image5.pn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8.png" Type="http://schemas.openxmlformats.org/officeDocument/2006/relationships/image"/><Relationship Id="rId15" Target="../media/image9.svg" Type="http://schemas.openxmlformats.org/officeDocument/2006/relationships/image"/><Relationship Id="rId16" Target="../media/image5.pn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5.png" Type="http://schemas.openxmlformats.org/officeDocument/2006/relationships/image"/><Relationship Id="rId15" Target="../media/image8.png" Type="http://schemas.openxmlformats.org/officeDocument/2006/relationships/image"/><Relationship Id="rId16" Target="../media/image9.sv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2003722"/>
            <a:ext cx="8115300" cy="1417214"/>
            <a:chOff x="0" y="0"/>
            <a:chExt cx="10820400" cy="1889619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0820400" cy="1889619"/>
              <a:chOff x="0" y="0"/>
              <a:chExt cx="2137363" cy="373258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2137363" cy="373258"/>
              </a:xfrm>
              <a:custGeom>
                <a:avLst/>
                <a:gdLst/>
                <a:ahLst/>
                <a:cxnLst/>
                <a:rect r="r" b="b" t="t" l="l"/>
                <a:pathLst>
                  <a:path h="373258" w="2137363">
                    <a:moveTo>
                      <a:pt x="48654" y="0"/>
                    </a:moveTo>
                    <a:lnTo>
                      <a:pt x="2088710" y="0"/>
                    </a:lnTo>
                    <a:cubicBezTo>
                      <a:pt x="2115580" y="0"/>
                      <a:pt x="2137363" y="21783"/>
                      <a:pt x="2137363" y="48654"/>
                    </a:cubicBezTo>
                    <a:lnTo>
                      <a:pt x="2137363" y="324604"/>
                    </a:lnTo>
                    <a:cubicBezTo>
                      <a:pt x="2137363" y="351475"/>
                      <a:pt x="2115580" y="373258"/>
                      <a:pt x="2088710" y="373258"/>
                    </a:cubicBezTo>
                    <a:lnTo>
                      <a:pt x="48654" y="373258"/>
                    </a:lnTo>
                    <a:cubicBezTo>
                      <a:pt x="21783" y="373258"/>
                      <a:pt x="0" y="351475"/>
                      <a:pt x="0" y="324604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28575"/>
                <a:ext cx="2137363" cy="40183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2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" id="6"/>
            <p:cNvSpPr txBox="true"/>
            <p:nvPr/>
          </p:nvSpPr>
          <p:spPr>
            <a:xfrm rot="0">
              <a:off x="675408" y="164183"/>
              <a:ext cx="9469585" cy="142790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960"/>
                </a:lnSpc>
              </a:pPr>
              <a:r>
                <a:rPr lang="en-US" b="true" sz="64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МИНИ УРОК</a:t>
              </a: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1782569">
            <a:off x="11906711" y="5304096"/>
            <a:ext cx="1082494" cy="2148871"/>
          </a:xfrm>
          <a:custGeom>
            <a:avLst/>
            <a:gdLst/>
            <a:ahLst/>
            <a:cxnLst/>
            <a:rect r="r" b="b" t="t" l="l"/>
            <a:pathLst>
              <a:path h="2148871" w="1082494">
                <a:moveTo>
                  <a:pt x="0" y="0"/>
                </a:moveTo>
                <a:lnTo>
                  <a:pt x="1082493" y="0"/>
                </a:lnTo>
                <a:lnTo>
                  <a:pt x="1082493" y="2148871"/>
                </a:lnTo>
                <a:lnTo>
                  <a:pt x="0" y="21488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445365" y="2105098"/>
            <a:ext cx="2606323" cy="2530502"/>
          </a:xfrm>
          <a:custGeom>
            <a:avLst/>
            <a:gdLst/>
            <a:ahLst/>
            <a:cxnLst/>
            <a:rect r="r" b="b" t="t" l="l"/>
            <a:pathLst>
              <a:path h="2530502" w="2606323">
                <a:moveTo>
                  <a:pt x="0" y="0"/>
                </a:moveTo>
                <a:lnTo>
                  <a:pt x="2606322" y="0"/>
                </a:lnTo>
                <a:lnTo>
                  <a:pt x="2606322" y="2530502"/>
                </a:lnTo>
                <a:lnTo>
                  <a:pt x="0" y="25305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028700" y="8072478"/>
            <a:ext cx="7990919" cy="210800"/>
            <a:chOff x="0" y="0"/>
            <a:chExt cx="2104604" cy="5551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04604" cy="55519"/>
            </a:xfrm>
            <a:custGeom>
              <a:avLst/>
              <a:gdLst/>
              <a:ahLst/>
              <a:cxnLst/>
              <a:rect r="r" b="b" t="t" l="l"/>
              <a:pathLst>
                <a:path h="55519" w="2104604">
                  <a:moveTo>
                    <a:pt x="0" y="0"/>
                  </a:moveTo>
                  <a:lnTo>
                    <a:pt x="2104604" y="0"/>
                  </a:lnTo>
                  <a:lnTo>
                    <a:pt x="2104604" y="55519"/>
                  </a:lnTo>
                  <a:lnTo>
                    <a:pt x="0" y="55519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104604" cy="936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3057744" y="892706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280746" y="5249885"/>
            <a:ext cx="2857645" cy="3081018"/>
          </a:xfrm>
          <a:custGeom>
            <a:avLst/>
            <a:gdLst/>
            <a:ahLst/>
            <a:cxnLst/>
            <a:rect r="r" b="b" t="t" l="l"/>
            <a:pathLst>
              <a:path h="3081018" w="2857645">
                <a:moveTo>
                  <a:pt x="0" y="0"/>
                </a:moveTo>
                <a:lnTo>
                  <a:pt x="2857644" y="0"/>
                </a:lnTo>
                <a:lnTo>
                  <a:pt x="2857644" y="3081018"/>
                </a:lnTo>
                <a:lnTo>
                  <a:pt x="0" y="308101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754350">
            <a:off x="13557540" y="2554067"/>
            <a:ext cx="2862041" cy="2858464"/>
          </a:xfrm>
          <a:custGeom>
            <a:avLst/>
            <a:gdLst/>
            <a:ahLst/>
            <a:cxnLst/>
            <a:rect r="r" b="b" t="t" l="l"/>
            <a:pathLst>
              <a:path h="2858464" w="2862041">
                <a:moveTo>
                  <a:pt x="0" y="0"/>
                </a:moveTo>
                <a:lnTo>
                  <a:pt x="2862041" y="0"/>
                </a:lnTo>
                <a:lnTo>
                  <a:pt x="2862041" y="2858464"/>
                </a:lnTo>
                <a:lnTo>
                  <a:pt x="0" y="285846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525528">
            <a:off x="9538067" y="-131400"/>
            <a:ext cx="8982395" cy="10429486"/>
          </a:xfrm>
          <a:custGeom>
            <a:avLst/>
            <a:gdLst/>
            <a:ahLst/>
            <a:cxnLst/>
            <a:rect r="r" b="b" t="t" l="l"/>
            <a:pathLst>
              <a:path h="10429486" w="8982395">
                <a:moveTo>
                  <a:pt x="0" y="0"/>
                </a:moveTo>
                <a:lnTo>
                  <a:pt x="8982395" y="0"/>
                </a:lnTo>
                <a:lnTo>
                  <a:pt x="8982395" y="10429487"/>
                </a:lnTo>
                <a:lnTo>
                  <a:pt x="0" y="1042948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028700" y="3945490"/>
            <a:ext cx="7990919" cy="3880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525"/>
              </a:lnSpc>
            </a:pPr>
            <a:r>
              <a:rPr lang="en-US" b="true" sz="11089" spc="554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ВИДОВЕ ПАТОГЕНИ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20410" y="4099029"/>
            <a:ext cx="14247180" cy="3784894"/>
            <a:chOff x="0" y="0"/>
            <a:chExt cx="18996240" cy="5046525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8996240" cy="5046525"/>
              <a:chOff x="0" y="0"/>
              <a:chExt cx="5178089" cy="1375607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5178089" cy="1375607"/>
              </a:xfrm>
              <a:custGeom>
                <a:avLst/>
                <a:gdLst/>
                <a:ahLst/>
                <a:cxnLst/>
                <a:rect r="r" b="b" t="t" l="l"/>
                <a:pathLst>
                  <a:path h="1375607" w="5178089">
                    <a:moveTo>
                      <a:pt x="27713" y="0"/>
                    </a:moveTo>
                    <a:lnTo>
                      <a:pt x="5150376" y="0"/>
                    </a:lnTo>
                    <a:cubicBezTo>
                      <a:pt x="5165681" y="0"/>
                      <a:pt x="5178089" y="12408"/>
                      <a:pt x="5178089" y="27713"/>
                    </a:cubicBezTo>
                    <a:lnTo>
                      <a:pt x="5178089" y="1347893"/>
                    </a:lnTo>
                    <a:cubicBezTo>
                      <a:pt x="5178089" y="1363199"/>
                      <a:pt x="5165681" y="1375607"/>
                      <a:pt x="5150376" y="1375607"/>
                    </a:cubicBezTo>
                    <a:lnTo>
                      <a:pt x="27713" y="1375607"/>
                    </a:lnTo>
                    <a:cubicBezTo>
                      <a:pt x="12408" y="1375607"/>
                      <a:pt x="0" y="1363199"/>
                      <a:pt x="0" y="1347893"/>
                    </a:cubicBezTo>
                    <a:lnTo>
                      <a:pt x="0" y="27713"/>
                    </a:lnTo>
                    <a:cubicBezTo>
                      <a:pt x="0" y="12408"/>
                      <a:pt x="12408" y="0"/>
                      <a:pt x="2771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38100"/>
                <a:ext cx="5178089" cy="141370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>
                  <a:lnSpc>
                    <a:spcPts val="181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" id="6"/>
            <p:cNvSpPr txBox="true"/>
            <p:nvPr/>
          </p:nvSpPr>
          <p:spPr>
            <a:xfrm rot="0">
              <a:off x="863356" y="1897026"/>
              <a:ext cx="17269528" cy="206692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00"/>
                </a:lnSpc>
              </a:pPr>
              <a:r>
                <a:rPr lang="en-US" sz="4500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Патогените са микроорганизми, които причиняват болести.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2549093" y="3285728"/>
            <a:ext cx="13228814" cy="1626603"/>
            <a:chOff x="0" y="0"/>
            <a:chExt cx="17638419" cy="2168804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7638419" cy="2168804"/>
              <a:chOff x="0" y="0"/>
              <a:chExt cx="3484132" cy="428406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3484132" cy="428406"/>
              </a:xfrm>
              <a:custGeom>
                <a:avLst/>
                <a:gdLst/>
                <a:ahLst/>
                <a:cxnLst/>
                <a:rect r="r" b="b" t="t" l="l"/>
                <a:pathLst>
                  <a:path h="428406" w="3484132">
                    <a:moveTo>
                      <a:pt x="29847" y="0"/>
                    </a:moveTo>
                    <a:lnTo>
                      <a:pt x="3454286" y="0"/>
                    </a:lnTo>
                    <a:cubicBezTo>
                      <a:pt x="3462201" y="0"/>
                      <a:pt x="3469793" y="3145"/>
                      <a:pt x="3475390" y="8742"/>
                    </a:cubicBezTo>
                    <a:cubicBezTo>
                      <a:pt x="3480988" y="14339"/>
                      <a:pt x="3484132" y="21931"/>
                      <a:pt x="3484132" y="29847"/>
                    </a:cubicBezTo>
                    <a:lnTo>
                      <a:pt x="3484132" y="398559"/>
                    </a:lnTo>
                    <a:cubicBezTo>
                      <a:pt x="3484132" y="406475"/>
                      <a:pt x="3480988" y="414066"/>
                      <a:pt x="3475390" y="419664"/>
                    </a:cubicBezTo>
                    <a:cubicBezTo>
                      <a:pt x="3469793" y="425261"/>
                      <a:pt x="3462201" y="428406"/>
                      <a:pt x="3454286" y="428406"/>
                    </a:cubicBezTo>
                    <a:lnTo>
                      <a:pt x="29847" y="428406"/>
                    </a:lnTo>
                    <a:cubicBezTo>
                      <a:pt x="13363" y="428406"/>
                      <a:pt x="0" y="415043"/>
                      <a:pt x="0" y="398559"/>
                    </a:cubicBezTo>
                    <a:lnTo>
                      <a:pt x="0" y="29847"/>
                    </a:lnTo>
                    <a:cubicBezTo>
                      <a:pt x="0" y="13363"/>
                      <a:pt x="13363" y="0"/>
                      <a:pt x="2984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38100"/>
                <a:ext cx="3484132" cy="46650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2293429" y="292769"/>
              <a:ext cx="13051561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КАКВО СА ПАТОГЕНИТЕ?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-2474329">
            <a:off x="1174018" y="6220878"/>
            <a:ext cx="2750149" cy="5459353"/>
          </a:xfrm>
          <a:custGeom>
            <a:avLst/>
            <a:gdLst/>
            <a:ahLst/>
            <a:cxnLst/>
            <a:rect r="r" b="b" t="t" l="l"/>
            <a:pathLst>
              <a:path h="5459353" w="2750149">
                <a:moveTo>
                  <a:pt x="0" y="0"/>
                </a:moveTo>
                <a:lnTo>
                  <a:pt x="2750150" y="0"/>
                </a:lnTo>
                <a:lnTo>
                  <a:pt x="2750150" y="5459353"/>
                </a:lnTo>
                <a:lnTo>
                  <a:pt x="0" y="54593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-231739" y="-321267"/>
            <a:ext cx="2780832" cy="2699935"/>
          </a:xfrm>
          <a:custGeom>
            <a:avLst/>
            <a:gdLst/>
            <a:ahLst/>
            <a:cxnLst/>
            <a:rect r="r" b="b" t="t" l="l"/>
            <a:pathLst>
              <a:path h="2699935" w="2780832">
                <a:moveTo>
                  <a:pt x="0" y="0"/>
                </a:moveTo>
                <a:lnTo>
                  <a:pt x="2780832" y="0"/>
                </a:lnTo>
                <a:lnTo>
                  <a:pt x="2780832" y="2699934"/>
                </a:lnTo>
                <a:lnTo>
                  <a:pt x="0" y="26999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864174" y="332537"/>
            <a:ext cx="1434044" cy="1392327"/>
          </a:xfrm>
          <a:custGeom>
            <a:avLst/>
            <a:gdLst/>
            <a:ahLst/>
            <a:cxnLst/>
            <a:rect r="r" b="b" t="t" l="l"/>
            <a:pathLst>
              <a:path h="1392327" w="1434044">
                <a:moveTo>
                  <a:pt x="0" y="0"/>
                </a:moveTo>
                <a:lnTo>
                  <a:pt x="1434044" y="0"/>
                </a:lnTo>
                <a:lnTo>
                  <a:pt x="1434044" y="1392326"/>
                </a:lnTo>
                <a:lnTo>
                  <a:pt x="0" y="13923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6751932">
            <a:off x="9467568" y="-636239"/>
            <a:ext cx="1507106" cy="2991774"/>
          </a:xfrm>
          <a:custGeom>
            <a:avLst/>
            <a:gdLst/>
            <a:ahLst/>
            <a:cxnLst/>
            <a:rect r="r" b="b" t="t" l="l"/>
            <a:pathLst>
              <a:path h="2991774" w="1507106">
                <a:moveTo>
                  <a:pt x="0" y="0"/>
                </a:moveTo>
                <a:lnTo>
                  <a:pt x="1507106" y="0"/>
                </a:lnTo>
                <a:lnTo>
                  <a:pt x="1507106" y="2991774"/>
                </a:lnTo>
                <a:lnTo>
                  <a:pt x="0" y="29917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505350" y="7032485"/>
            <a:ext cx="2782650" cy="3446006"/>
          </a:xfrm>
          <a:custGeom>
            <a:avLst/>
            <a:gdLst/>
            <a:ahLst/>
            <a:cxnLst/>
            <a:rect r="r" b="b" t="t" l="l"/>
            <a:pathLst>
              <a:path h="3446006" w="2782650">
                <a:moveTo>
                  <a:pt x="0" y="0"/>
                </a:moveTo>
                <a:lnTo>
                  <a:pt x="2782650" y="0"/>
                </a:lnTo>
                <a:lnTo>
                  <a:pt x="2782650" y="3446006"/>
                </a:lnTo>
                <a:lnTo>
                  <a:pt x="0" y="34460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522054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4741778">
            <a:off x="13328224" y="-32883"/>
            <a:ext cx="4354251" cy="4348808"/>
          </a:xfrm>
          <a:custGeom>
            <a:avLst/>
            <a:gdLst/>
            <a:ahLst/>
            <a:cxnLst/>
            <a:rect r="r" b="b" t="t" l="l"/>
            <a:pathLst>
              <a:path h="4348808" w="4354251">
                <a:moveTo>
                  <a:pt x="0" y="0"/>
                </a:moveTo>
                <a:lnTo>
                  <a:pt x="4354252" y="0"/>
                </a:lnTo>
                <a:lnTo>
                  <a:pt x="4354252" y="4348809"/>
                </a:lnTo>
                <a:lnTo>
                  <a:pt x="0" y="434880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20410" y="2942133"/>
            <a:ext cx="14247180" cy="5216036"/>
            <a:chOff x="0" y="0"/>
            <a:chExt cx="5178089" cy="18957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78089" cy="1895750"/>
            </a:xfrm>
            <a:custGeom>
              <a:avLst/>
              <a:gdLst/>
              <a:ahLst/>
              <a:cxnLst/>
              <a:rect r="r" b="b" t="t" l="l"/>
              <a:pathLst>
                <a:path h="1895750" w="5178089">
                  <a:moveTo>
                    <a:pt x="27713" y="0"/>
                  </a:moveTo>
                  <a:lnTo>
                    <a:pt x="5150376" y="0"/>
                  </a:lnTo>
                  <a:cubicBezTo>
                    <a:pt x="5165681" y="0"/>
                    <a:pt x="5178089" y="12408"/>
                    <a:pt x="5178089" y="27713"/>
                  </a:cubicBezTo>
                  <a:lnTo>
                    <a:pt x="5178089" y="1868037"/>
                  </a:lnTo>
                  <a:cubicBezTo>
                    <a:pt x="5178089" y="1883343"/>
                    <a:pt x="5165681" y="1895750"/>
                    <a:pt x="5150376" y="1895750"/>
                  </a:cubicBezTo>
                  <a:lnTo>
                    <a:pt x="27713" y="1895750"/>
                  </a:lnTo>
                  <a:cubicBezTo>
                    <a:pt x="12408" y="1895750"/>
                    <a:pt x="0" y="1883343"/>
                    <a:pt x="0" y="1868037"/>
                  </a:cubicBezTo>
                  <a:lnTo>
                    <a:pt x="0" y="27713"/>
                  </a:lnTo>
                  <a:cubicBezTo>
                    <a:pt x="0" y="12408"/>
                    <a:pt x="12408" y="0"/>
                    <a:pt x="27713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178089" cy="19338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81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979092">
            <a:off x="-141997" y="6303034"/>
            <a:ext cx="2137927" cy="4244023"/>
          </a:xfrm>
          <a:custGeom>
            <a:avLst/>
            <a:gdLst/>
            <a:ahLst/>
            <a:cxnLst/>
            <a:rect r="r" b="b" t="t" l="l"/>
            <a:pathLst>
              <a:path h="4244023" w="2137927">
                <a:moveTo>
                  <a:pt x="0" y="0"/>
                </a:moveTo>
                <a:lnTo>
                  <a:pt x="2137927" y="0"/>
                </a:lnTo>
                <a:lnTo>
                  <a:pt x="2137927" y="4244023"/>
                </a:lnTo>
                <a:lnTo>
                  <a:pt x="0" y="42440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231739" y="-321267"/>
            <a:ext cx="2780832" cy="2699935"/>
          </a:xfrm>
          <a:custGeom>
            <a:avLst/>
            <a:gdLst/>
            <a:ahLst/>
            <a:cxnLst/>
            <a:rect r="r" b="b" t="t" l="l"/>
            <a:pathLst>
              <a:path h="2699935" w="2780832">
                <a:moveTo>
                  <a:pt x="0" y="0"/>
                </a:moveTo>
                <a:lnTo>
                  <a:pt x="2780832" y="0"/>
                </a:lnTo>
                <a:lnTo>
                  <a:pt x="2780832" y="2699934"/>
                </a:lnTo>
                <a:lnTo>
                  <a:pt x="0" y="26999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864174" y="332537"/>
            <a:ext cx="1434044" cy="1392327"/>
          </a:xfrm>
          <a:custGeom>
            <a:avLst/>
            <a:gdLst/>
            <a:ahLst/>
            <a:cxnLst/>
            <a:rect r="r" b="b" t="t" l="l"/>
            <a:pathLst>
              <a:path h="1392327" w="1434044">
                <a:moveTo>
                  <a:pt x="0" y="0"/>
                </a:moveTo>
                <a:lnTo>
                  <a:pt x="1434044" y="0"/>
                </a:lnTo>
                <a:lnTo>
                  <a:pt x="1434044" y="1392326"/>
                </a:lnTo>
                <a:lnTo>
                  <a:pt x="0" y="1392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6751932">
            <a:off x="9467568" y="-636239"/>
            <a:ext cx="1507106" cy="2991774"/>
          </a:xfrm>
          <a:custGeom>
            <a:avLst/>
            <a:gdLst/>
            <a:ahLst/>
            <a:cxnLst/>
            <a:rect r="r" b="b" t="t" l="l"/>
            <a:pathLst>
              <a:path h="2991774" w="1507106">
                <a:moveTo>
                  <a:pt x="0" y="0"/>
                </a:moveTo>
                <a:lnTo>
                  <a:pt x="1507106" y="0"/>
                </a:lnTo>
                <a:lnTo>
                  <a:pt x="1507106" y="2991774"/>
                </a:lnTo>
                <a:lnTo>
                  <a:pt x="0" y="29917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610796" y="8663428"/>
            <a:ext cx="1311034" cy="1623572"/>
          </a:xfrm>
          <a:custGeom>
            <a:avLst/>
            <a:gdLst/>
            <a:ahLst/>
            <a:cxnLst/>
            <a:rect r="r" b="b" t="t" l="l"/>
            <a:pathLst>
              <a:path h="1623572" w="1311034">
                <a:moveTo>
                  <a:pt x="0" y="0"/>
                </a:moveTo>
                <a:lnTo>
                  <a:pt x="1311034" y="0"/>
                </a:lnTo>
                <a:lnTo>
                  <a:pt x="1311034" y="1623572"/>
                </a:lnTo>
                <a:lnTo>
                  <a:pt x="0" y="16235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796117" y="5037658"/>
            <a:ext cx="584558" cy="584558"/>
          </a:xfrm>
          <a:custGeom>
            <a:avLst/>
            <a:gdLst/>
            <a:ahLst/>
            <a:cxnLst/>
            <a:rect r="r" b="b" t="t" l="l"/>
            <a:pathLst>
              <a:path h="584558" w="584558">
                <a:moveTo>
                  <a:pt x="0" y="0"/>
                </a:moveTo>
                <a:lnTo>
                  <a:pt x="584558" y="0"/>
                </a:lnTo>
                <a:lnTo>
                  <a:pt x="584558" y="584558"/>
                </a:lnTo>
                <a:lnTo>
                  <a:pt x="0" y="58455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796117" y="6267377"/>
            <a:ext cx="584558" cy="584558"/>
          </a:xfrm>
          <a:custGeom>
            <a:avLst/>
            <a:gdLst/>
            <a:ahLst/>
            <a:cxnLst/>
            <a:rect r="r" b="b" t="t" l="l"/>
            <a:pathLst>
              <a:path h="584558" w="584558">
                <a:moveTo>
                  <a:pt x="0" y="0"/>
                </a:moveTo>
                <a:lnTo>
                  <a:pt x="584558" y="0"/>
                </a:lnTo>
                <a:lnTo>
                  <a:pt x="584558" y="584558"/>
                </a:lnTo>
                <a:lnTo>
                  <a:pt x="0" y="5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0408876" y="5013578"/>
            <a:ext cx="584558" cy="584558"/>
          </a:xfrm>
          <a:custGeom>
            <a:avLst/>
            <a:gdLst/>
            <a:ahLst/>
            <a:cxnLst/>
            <a:rect r="r" b="b" t="t" l="l"/>
            <a:pathLst>
              <a:path h="584558" w="584558">
                <a:moveTo>
                  <a:pt x="0" y="0"/>
                </a:moveTo>
                <a:lnTo>
                  <a:pt x="584558" y="0"/>
                </a:lnTo>
                <a:lnTo>
                  <a:pt x="584558" y="584558"/>
                </a:lnTo>
                <a:lnTo>
                  <a:pt x="0" y="5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408876" y="6264646"/>
            <a:ext cx="584558" cy="584558"/>
          </a:xfrm>
          <a:custGeom>
            <a:avLst/>
            <a:gdLst/>
            <a:ahLst/>
            <a:cxnLst/>
            <a:rect r="r" b="b" t="t" l="l"/>
            <a:pathLst>
              <a:path h="584558" w="584558">
                <a:moveTo>
                  <a:pt x="0" y="0"/>
                </a:moveTo>
                <a:lnTo>
                  <a:pt x="584558" y="0"/>
                </a:lnTo>
                <a:lnTo>
                  <a:pt x="584558" y="584558"/>
                </a:lnTo>
                <a:lnTo>
                  <a:pt x="0" y="5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2864174" y="2128831"/>
            <a:ext cx="12559652" cy="1626603"/>
            <a:chOff x="0" y="0"/>
            <a:chExt cx="16746202" cy="2168804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16746202" cy="2168804"/>
              <a:chOff x="0" y="0"/>
              <a:chExt cx="3307892" cy="428406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3307892" cy="428406"/>
              </a:xfrm>
              <a:custGeom>
                <a:avLst/>
                <a:gdLst/>
                <a:ahLst/>
                <a:cxnLst/>
                <a:rect r="r" b="b" t="t" l="l"/>
                <a:pathLst>
                  <a:path h="428406" w="3307892">
                    <a:moveTo>
                      <a:pt x="31437" y="0"/>
                    </a:moveTo>
                    <a:lnTo>
                      <a:pt x="3276455" y="0"/>
                    </a:lnTo>
                    <a:cubicBezTo>
                      <a:pt x="3293817" y="0"/>
                      <a:pt x="3307892" y="14075"/>
                      <a:pt x="3307892" y="31437"/>
                    </a:cubicBezTo>
                    <a:lnTo>
                      <a:pt x="3307892" y="396969"/>
                    </a:lnTo>
                    <a:cubicBezTo>
                      <a:pt x="3307892" y="414331"/>
                      <a:pt x="3293817" y="428406"/>
                      <a:pt x="3276455" y="428406"/>
                    </a:cubicBezTo>
                    <a:lnTo>
                      <a:pt x="31437" y="428406"/>
                    </a:lnTo>
                    <a:cubicBezTo>
                      <a:pt x="14075" y="428406"/>
                      <a:pt x="0" y="414331"/>
                      <a:pt x="0" y="396969"/>
                    </a:cubicBezTo>
                    <a:lnTo>
                      <a:pt x="0" y="31437"/>
                    </a:lnTo>
                    <a:cubicBezTo>
                      <a:pt x="0" y="14075"/>
                      <a:pt x="14075" y="0"/>
                      <a:pt x="3143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38100"/>
                <a:ext cx="3307892" cy="46650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8" id="18"/>
            <p:cNvSpPr txBox="true"/>
            <p:nvPr/>
          </p:nvSpPr>
          <p:spPr>
            <a:xfrm rot="0">
              <a:off x="2177419" y="292769"/>
              <a:ext cx="12391364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ВИДОВЕ ПАТОГЕНИ</a:t>
              </a: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485813">
            <a:off x="16053967" y="6555572"/>
            <a:ext cx="4430373" cy="4776683"/>
          </a:xfrm>
          <a:custGeom>
            <a:avLst/>
            <a:gdLst/>
            <a:ahLst/>
            <a:cxnLst/>
            <a:rect r="r" b="b" t="t" l="l"/>
            <a:pathLst>
              <a:path h="4776683" w="4430373">
                <a:moveTo>
                  <a:pt x="0" y="0"/>
                </a:moveTo>
                <a:lnTo>
                  <a:pt x="4430374" y="0"/>
                </a:lnTo>
                <a:lnTo>
                  <a:pt x="4430374" y="4776683"/>
                </a:lnTo>
                <a:lnTo>
                  <a:pt x="0" y="477668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4602335" y="4961458"/>
            <a:ext cx="3267303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Бактерии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602335" y="6169828"/>
            <a:ext cx="3267303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Вируси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224580" y="4937378"/>
            <a:ext cx="4199246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Патогенни гъби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1224580" y="6145748"/>
            <a:ext cx="3267303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Протисти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4128588">
            <a:off x="14372779" y="223853"/>
            <a:ext cx="3081459" cy="3077607"/>
          </a:xfrm>
          <a:custGeom>
            <a:avLst/>
            <a:gdLst/>
            <a:ahLst/>
            <a:cxnLst/>
            <a:rect r="r" b="b" t="t" l="l"/>
            <a:pathLst>
              <a:path h="3077607" w="3081459">
                <a:moveTo>
                  <a:pt x="0" y="0"/>
                </a:moveTo>
                <a:lnTo>
                  <a:pt x="3081459" y="0"/>
                </a:lnTo>
                <a:lnTo>
                  <a:pt x="3081459" y="3077607"/>
                </a:lnTo>
                <a:lnTo>
                  <a:pt x="0" y="307760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6522054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20410" y="3457745"/>
            <a:ext cx="14247180" cy="4184886"/>
            <a:chOff x="0" y="0"/>
            <a:chExt cx="18996240" cy="5579848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8996240" cy="5579848"/>
              <a:chOff x="0" y="0"/>
              <a:chExt cx="5178089" cy="1520983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5178089" cy="1520983"/>
              </a:xfrm>
              <a:custGeom>
                <a:avLst/>
                <a:gdLst/>
                <a:ahLst/>
                <a:cxnLst/>
                <a:rect r="r" b="b" t="t" l="l"/>
                <a:pathLst>
                  <a:path h="1520983" w="5178089">
                    <a:moveTo>
                      <a:pt x="27713" y="0"/>
                    </a:moveTo>
                    <a:lnTo>
                      <a:pt x="5150376" y="0"/>
                    </a:lnTo>
                    <a:cubicBezTo>
                      <a:pt x="5165681" y="0"/>
                      <a:pt x="5178089" y="12408"/>
                      <a:pt x="5178089" y="27713"/>
                    </a:cubicBezTo>
                    <a:lnTo>
                      <a:pt x="5178089" y="1493269"/>
                    </a:lnTo>
                    <a:cubicBezTo>
                      <a:pt x="5178089" y="1500619"/>
                      <a:pt x="5175169" y="1507668"/>
                      <a:pt x="5169972" y="1512866"/>
                    </a:cubicBezTo>
                    <a:cubicBezTo>
                      <a:pt x="5164775" y="1518063"/>
                      <a:pt x="5157725" y="1520983"/>
                      <a:pt x="5150376" y="1520983"/>
                    </a:cubicBezTo>
                    <a:lnTo>
                      <a:pt x="27713" y="1520983"/>
                    </a:lnTo>
                    <a:cubicBezTo>
                      <a:pt x="12408" y="1520983"/>
                      <a:pt x="0" y="1508575"/>
                      <a:pt x="0" y="1493269"/>
                    </a:cubicBezTo>
                    <a:lnTo>
                      <a:pt x="0" y="27713"/>
                    </a:lnTo>
                    <a:cubicBezTo>
                      <a:pt x="0" y="12408"/>
                      <a:pt x="12408" y="0"/>
                      <a:pt x="2771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19050"/>
                <a:ext cx="5178089" cy="154003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" id="6"/>
            <p:cNvSpPr txBox="true"/>
            <p:nvPr/>
          </p:nvSpPr>
          <p:spPr>
            <a:xfrm rot="0">
              <a:off x="863356" y="2220831"/>
              <a:ext cx="17269528" cy="18108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99"/>
                </a:lnSpc>
              </a:pPr>
              <a:r>
                <a:rPr lang="en-US" sz="3999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Заразните болести са болести, причинени от патогени, които се предават между организмите.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2864174" y="2644444"/>
            <a:ext cx="12559652" cy="1626603"/>
            <a:chOff x="0" y="0"/>
            <a:chExt cx="16746202" cy="2168804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6746202" cy="2168804"/>
              <a:chOff x="0" y="0"/>
              <a:chExt cx="3307892" cy="428406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3307892" cy="428406"/>
              </a:xfrm>
              <a:custGeom>
                <a:avLst/>
                <a:gdLst/>
                <a:ahLst/>
                <a:cxnLst/>
                <a:rect r="r" b="b" t="t" l="l"/>
                <a:pathLst>
                  <a:path h="428406" w="3307892">
                    <a:moveTo>
                      <a:pt x="31437" y="0"/>
                    </a:moveTo>
                    <a:lnTo>
                      <a:pt x="3276455" y="0"/>
                    </a:lnTo>
                    <a:cubicBezTo>
                      <a:pt x="3293817" y="0"/>
                      <a:pt x="3307892" y="14075"/>
                      <a:pt x="3307892" y="31437"/>
                    </a:cubicBezTo>
                    <a:lnTo>
                      <a:pt x="3307892" y="396969"/>
                    </a:lnTo>
                    <a:cubicBezTo>
                      <a:pt x="3307892" y="414331"/>
                      <a:pt x="3293817" y="428406"/>
                      <a:pt x="3276455" y="428406"/>
                    </a:cubicBezTo>
                    <a:lnTo>
                      <a:pt x="31437" y="428406"/>
                    </a:lnTo>
                    <a:cubicBezTo>
                      <a:pt x="14075" y="428406"/>
                      <a:pt x="0" y="414331"/>
                      <a:pt x="0" y="396969"/>
                    </a:cubicBezTo>
                    <a:lnTo>
                      <a:pt x="0" y="31437"/>
                    </a:lnTo>
                    <a:cubicBezTo>
                      <a:pt x="0" y="14075"/>
                      <a:pt x="14075" y="0"/>
                      <a:pt x="3143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38100"/>
                <a:ext cx="3307892" cy="46650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1640268" y="292769"/>
              <a:ext cx="13465666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ЗАРАЗНИ БОЛЕСТИ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979092">
            <a:off x="-141997" y="6303034"/>
            <a:ext cx="2137927" cy="4244023"/>
          </a:xfrm>
          <a:custGeom>
            <a:avLst/>
            <a:gdLst/>
            <a:ahLst/>
            <a:cxnLst/>
            <a:rect r="r" b="b" t="t" l="l"/>
            <a:pathLst>
              <a:path h="4244023" w="2137927">
                <a:moveTo>
                  <a:pt x="0" y="0"/>
                </a:moveTo>
                <a:lnTo>
                  <a:pt x="2137927" y="0"/>
                </a:lnTo>
                <a:lnTo>
                  <a:pt x="2137927" y="4244023"/>
                </a:lnTo>
                <a:lnTo>
                  <a:pt x="0" y="42440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-231739" y="-321267"/>
            <a:ext cx="2780832" cy="2699935"/>
          </a:xfrm>
          <a:custGeom>
            <a:avLst/>
            <a:gdLst/>
            <a:ahLst/>
            <a:cxnLst/>
            <a:rect r="r" b="b" t="t" l="l"/>
            <a:pathLst>
              <a:path h="2699935" w="2780832">
                <a:moveTo>
                  <a:pt x="0" y="0"/>
                </a:moveTo>
                <a:lnTo>
                  <a:pt x="2780832" y="0"/>
                </a:lnTo>
                <a:lnTo>
                  <a:pt x="2780832" y="2699934"/>
                </a:lnTo>
                <a:lnTo>
                  <a:pt x="0" y="26999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864174" y="332537"/>
            <a:ext cx="1434044" cy="1392327"/>
          </a:xfrm>
          <a:custGeom>
            <a:avLst/>
            <a:gdLst/>
            <a:ahLst/>
            <a:cxnLst/>
            <a:rect r="r" b="b" t="t" l="l"/>
            <a:pathLst>
              <a:path h="1392327" w="1434044">
                <a:moveTo>
                  <a:pt x="0" y="0"/>
                </a:moveTo>
                <a:lnTo>
                  <a:pt x="1434044" y="0"/>
                </a:lnTo>
                <a:lnTo>
                  <a:pt x="1434044" y="1392326"/>
                </a:lnTo>
                <a:lnTo>
                  <a:pt x="0" y="1392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6751932">
            <a:off x="9467568" y="-636239"/>
            <a:ext cx="1507106" cy="2991774"/>
          </a:xfrm>
          <a:custGeom>
            <a:avLst/>
            <a:gdLst/>
            <a:ahLst/>
            <a:cxnLst/>
            <a:rect r="r" b="b" t="t" l="l"/>
            <a:pathLst>
              <a:path h="2991774" w="1507106">
                <a:moveTo>
                  <a:pt x="0" y="0"/>
                </a:moveTo>
                <a:lnTo>
                  <a:pt x="1507106" y="0"/>
                </a:lnTo>
                <a:lnTo>
                  <a:pt x="1507106" y="2991774"/>
                </a:lnTo>
                <a:lnTo>
                  <a:pt x="0" y="29917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016328" y="8643944"/>
            <a:ext cx="1311034" cy="1623572"/>
          </a:xfrm>
          <a:custGeom>
            <a:avLst/>
            <a:gdLst/>
            <a:ahLst/>
            <a:cxnLst/>
            <a:rect r="r" b="b" t="t" l="l"/>
            <a:pathLst>
              <a:path h="1623572" w="1311034">
                <a:moveTo>
                  <a:pt x="0" y="0"/>
                </a:moveTo>
                <a:lnTo>
                  <a:pt x="1311034" y="0"/>
                </a:lnTo>
                <a:lnTo>
                  <a:pt x="1311034" y="1623571"/>
                </a:lnTo>
                <a:lnTo>
                  <a:pt x="0" y="16235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5400000">
            <a:off x="14333899" y="5915014"/>
            <a:ext cx="4430373" cy="4776683"/>
          </a:xfrm>
          <a:custGeom>
            <a:avLst/>
            <a:gdLst/>
            <a:ahLst/>
            <a:cxnLst/>
            <a:rect r="r" b="b" t="t" l="l"/>
            <a:pathLst>
              <a:path h="4776683" w="4430373">
                <a:moveTo>
                  <a:pt x="0" y="0"/>
                </a:moveTo>
                <a:lnTo>
                  <a:pt x="4430373" y="0"/>
                </a:lnTo>
                <a:lnTo>
                  <a:pt x="4430373" y="4776683"/>
                </a:lnTo>
                <a:lnTo>
                  <a:pt x="0" y="47766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6522054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815339" y="1400988"/>
            <a:ext cx="4628312" cy="7865509"/>
            <a:chOff x="0" y="0"/>
            <a:chExt cx="1682144" cy="28586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82144" cy="2858692"/>
            </a:xfrm>
            <a:custGeom>
              <a:avLst/>
              <a:gdLst/>
              <a:ahLst/>
              <a:cxnLst/>
              <a:rect r="r" b="b" t="t" l="l"/>
              <a:pathLst>
                <a:path h="2858692" w="1682144">
                  <a:moveTo>
                    <a:pt x="85309" y="0"/>
                  </a:moveTo>
                  <a:lnTo>
                    <a:pt x="1596835" y="0"/>
                  </a:lnTo>
                  <a:cubicBezTo>
                    <a:pt x="1619460" y="0"/>
                    <a:pt x="1641159" y="8988"/>
                    <a:pt x="1657158" y="24987"/>
                  </a:cubicBezTo>
                  <a:cubicBezTo>
                    <a:pt x="1673156" y="40985"/>
                    <a:pt x="1682144" y="62684"/>
                    <a:pt x="1682144" y="85309"/>
                  </a:cubicBezTo>
                  <a:lnTo>
                    <a:pt x="1682144" y="2773383"/>
                  </a:lnTo>
                  <a:cubicBezTo>
                    <a:pt x="1682144" y="2796009"/>
                    <a:pt x="1673156" y="2817707"/>
                    <a:pt x="1657158" y="2833706"/>
                  </a:cubicBezTo>
                  <a:cubicBezTo>
                    <a:pt x="1641159" y="2849705"/>
                    <a:pt x="1619460" y="2858692"/>
                    <a:pt x="1596835" y="2858692"/>
                  </a:cubicBezTo>
                  <a:lnTo>
                    <a:pt x="85309" y="2858692"/>
                  </a:lnTo>
                  <a:cubicBezTo>
                    <a:pt x="62684" y="2858692"/>
                    <a:pt x="40985" y="2849705"/>
                    <a:pt x="24987" y="2833706"/>
                  </a:cubicBezTo>
                  <a:cubicBezTo>
                    <a:pt x="8988" y="2817707"/>
                    <a:pt x="0" y="2796009"/>
                    <a:pt x="0" y="2773383"/>
                  </a:cubicBezTo>
                  <a:lnTo>
                    <a:pt x="0" y="85309"/>
                  </a:lnTo>
                  <a:cubicBezTo>
                    <a:pt x="0" y="62684"/>
                    <a:pt x="8988" y="40985"/>
                    <a:pt x="24987" y="24987"/>
                  </a:cubicBezTo>
                  <a:cubicBezTo>
                    <a:pt x="40985" y="8988"/>
                    <a:pt x="62684" y="0"/>
                    <a:pt x="8530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682144" cy="28967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81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2630988" y="2006184"/>
            <a:ext cx="802540" cy="802540"/>
          </a:xfrm>
          <a:custGeom>
            <a:avLst/>
            <a:gdLst/>
            <a:ahLst/>
            <a:cxnLst/>
            <a:rect r="r" b="b" t="t" l="l"/>
            <a:pathLst>
              <a:path h="802540" w="802540">
                <a:moveTo>
                  <a:pt x="0" y="0"/>
                </a:moveTo>
                <a:lnTo>
                  <a:pt x="802540" y="0"/>
                </a:lnTo>
                <a:lnTo>
                  <a:pt x="802540" y="802540"/>
                </a:lnTo>
                <a:lnTo>
                  <a:pt x="0" y="802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630988" y="3855196"/>
            <a:ext cx="802540" cy="802540"/>
          </a:xfrm>
          <a:custGeom>
            <a:avLst/>
            <a:gdLst/>
            <a:ahLst/>
            <a:cxnLst/>
            <a:rect r="r" b="b" t="t" l="l"/>
            <a:pathLst>
              <a:path h="802540" w="802540">
                <a:moveTo>
                  <a:pt x="0" y="0"/>
                </a:moveTo>
                <a:lnTo>
                  <a:pt x="802540" y="0"/>
                </a:lnTo>
                <a:lnTo>
                  <a:pt x="802540" y="802540"/>
                </a:lnTo>
                <a:lnTo>
                  <a:pt x="0" y="8025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630988" y="5704209"/>
            <a:ext cx="802540" cy="802540"/>
          </a:xfrm>
          <a:custGeom>
            <a:avLst/>
            <a:gdLst/>
            <a:ahLst/>
            <a:cxnLst/>
            <a:rect r="r" b="b" t="t" l="l"/>
            <a:pathLst>
              <a:path h="802540" w="802540">
                <a:moveTo>
                  <a:pt x="0" y="0"/>
                </a:moveTo>
                <a:lnTo>
                  <a:pt x="802540" y="0"/>
                </a:lnTo>
                <a:lnTo>
                  <a:pt x="802540" y="802540"/>
                </a:lnTo>
                <a:lnTo>
                  <a:pt x="0" y="8025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630988" y="7554499"/>
            <a:ext cx="802540" cy="802540"/>
          </a:xfrm>
          <a:custGeom>
            <a:avLst/>
            <a:gdLst/>
            <a:ahLst/>
            <a:cxnLst/>
            <a:rect r="r" b="b" t="t" l="l"/>
            <a:pathLst>
              <a:path h="802540" w="802540">
                <a:moveTo>
                  <a:pt x="0" y="0"/>
                </a:moveTo>
                <a:lnTo>
                  <a:pt x="802540" y="0"/>
                </a:lnTo>
                <a:lnTo>
                  <a:pt x="802540" y="802540"/>
                </a:lnTo>
                <a:lnTo>
                  <a:pt x="0" y="80254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3916611" y="3605591"/>
            <a:ext cx="2527039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Въздушен път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916611" y="5695659"/>
            <a:ext cx="2527039" cy="60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Вода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916611" y="1984479"/>
            <a:ext cx="2527039" cy="60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Контакт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916611" y="7614456"/>
            <a:ext cx="2527039" cy="60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Храна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42975" y="1400988"/>
            <a:ext cx="10786639" cy="8031642"/>
            <a:chOff x="0" y="0"/>
            <a:chExt cx="14382185" cy="1070885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4382185" cy="10708856"/>
              <a:chOff x="0" y="0"/>
              <a:chExt cx="3920367" cy="2919073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920367" cy="2919073"/>
              </a:xfrm>
              <a:custGeom>
                <a:avLst/>
                <a:gdLst/>
                <a:ahLst/>
                <a:cxnLst/>
                <a:rect r="r" b="b" t="t" l="l"/>
                <a:pathLst>
                  <a:path h="2919073" w="3920367">
                    <a:moveTo>
                      <a:pt x="36604" y="0"/>
                    </a:moveTo>
                    <a:lnTo>
                      <a:pt x="3883763" y="0"/>
                    </a:lnTo>
                    <a:cubicBezTo>
                      <a:pt x="3903979" y="0"/>
                      <a:pt x="3920367" y="16388"/>
                      <a:pt x="3920367" y="36604"/>
                    </a:cubicBezTo>
                    <a:lnTo>
                      <a:pt x="3920367" y="2882469"/>
                    </a:lnTo>
                    <a:cubicBezTo>
                      <a:pt x="3920367" y="2902685"/>
                      <a:pt x="3903979" y="2919073"/>
                      <a:pt x="3883763" y="2919073"/>
                    </a:cubicBezTo>
                    <a:lnTo>
                      <a:pt x="36604" y="2919073"/>
                    </a:lnTo>
                    <a:cubicBezTo>
                      <a:pt x="26896" y="2919073"/>
                      <a:pt x="17586" y="2915216"/>
                      <a:pt x="10721" y="2908352"/>
                    </a:cubicBezTo>
                    <a:cubicBezTo>
                      <a:pt x="3857" y="2901487"/>
                      <a:pt x="0" y="2892177"/>
                      <a:pt x="0" y="2882469"/>
                    </a:cubicBezTo>
                    <a:lnTo>
                      <a:pt x="0" y="36604"/>
                    </a:lnTo>
                    <a:cubicBezTo>
                      <a:pt x="0" y="16388"/>
                      <a:pt x="16388" y="0"/>
                      <a:pt x="366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3920367" cy="295717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>
                  <a:lnSpc>
                    <a:spcPts val="181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948556" y="2836797"/>
              <a:ext cx="12485073" cy="65616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755651" indent="-377825" lvl="1">
                <a:lnSpc>
                  <a:spcPts val="4900"/>
                </a:lnSpc>
                <a:buFont typeface="Arial"/>
                <a:buChar char="•"/>
              </a:pPr>
              <a:r>
                <a:rPr lang="en-US" sz="35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Патогените имат прост жизнен цикъл</a:t>
              </a:r>
            </a:p>
            <a:p>
              <a:pPr algn="l" marL="755651" indent="-377825" lvl="1">
                <a:lnSpc>
                  <a:spcPts val="4900"/>
                </a:lnSpc>
                <a:buFont typeface="Arial"/>
                <a:buChar char="•"/>
              </a:pPr>
              <a:r>
                <a:rPr lang="en-US" sz="35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Всички патогени заразяват гостоприемник, след което се възпроизвеждат (или репликират в случай на вируси)</a:t>
              </a:r>
            </a:p>
            <a:p>
              <a:pPr algn="l" marL="755651" indent="-377825" lvl="1">
                <a:lnSpc>
                  <a:spcPts val="4900"/>
                </a:lnSpc>
                <a:buFont typeface="Arial"/>
                <a:buChar char="•"/>
              </a:pPr>
              <a:r>
                <a:rPr lang="en-US" sz="35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Патогените се разпространяват от гостоприемника, за да заразят друг организъм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670807" y="699695"/>
            <a:ext cx="8942107" cy="2721969"/>
            <a:chOff x="0" y="0"/>
            <a:chExt cx="11922809" cy="3629292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11922809" cy="3629292"/>
              <a:chOff x="0" y="0"/>
              <a:chExt cx="2355123" cy="716897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2355123" cy="716897"/>
              </a:xfrm>
              <a:custGeom>
                <a:avLst/>
                <a:gdLst/>
                <a:ahLst/>
                <a:cxnLst/>
                <a:rect r="r" b="b" t="t" l="l"/>
                <a:pathLst>
                  <a:path h="716897" w="2355123">
                    <a:moveTo>
                      <a:pt x="44155" y="0"/>
                    </a:moveTo>
                    <a:lnTo>
                      <a:pt x="2310968" y="0"/>
                    </a:lnTo>
                    <a:cubicBezTo>
                      <a:pt x="2335354" y="0"/>
                      <a:pt x="2355123" y="19769"/>
                      <a:pt x="2355123" y="44155"/>
                    </a:cubicBezTo>
                    <a:lnTo>
                      <a:pt x="2355123" y="672742"/>
                    </a:lnTo>
                    <a:cubicBezTo>
                      <a:pt x="2355123" y="697128"/>
                      <a:pt x="2335354" y="716897"/>
                      <a:pt x="2310968" y="716897"/>
                    </a:cubicBezTo>
                    <a:lnTo>
                      <a:pt x="44155" y="716897"/>
                    </a:lnTo>
                    <a:cubicBezTo>
                      <a:pt x="19769" y="716897"/>
                      <a:pt x="0" y="697128"/>
                      <a:pt x="0" y="672742"/>
                    </a:cubicBezTo>
                    <a:lnTo>
                      <a:pt x="0" y="44155"/>
                    </a:lnTo>
                    <a:cubicBezTo>
                      <a:pt x="0" y="19769"/>
                      <a:pt x="19769" y="0"/>
                      <a:pt x="44155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2355123" cy="75499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269986" y="368723"/>
              <a:ext cx="11382837" cy="28253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680"/>
                </a:lnSpc>
              </a:pPr>
              <a:r>
                <a:rPr lang="en-US" b="true" sz="62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 СЕ ПРЕДАВАТ ПАТОГЕНИТЕ?</a:t>
              </a: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-386952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6555701" y="9105771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3" y="0"/>
                </a:lnTo>
                <a:lnTo>
                  <a:pt x="4057213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996103">
            <a:off x="12793797" y="3115330"/>
            <a:ext cx="2944017" cy="5844203"/>
          </a:xfrm>
          <a:custGeom>
            <a:avLst/>
            <a:gdLst/>
            <a:ahLst/>
            <a:cxnLst/>
            <a:rect r="r" b="b" t="t" l="l"/>
            <a:pathLst>
              <a:path h="5844203" w="2944017">
                <a:moveTo>
                  <a:pt x="0" y="0"/>
                </a:moveTo>
                <a:lnTo>
                  <a:pt x="2944017" y="0"/>
                </a:lnTo>
                <a:lnTo>
                  <a:pt x="2944017" y="5844203"/>
                </a:lnTo>
                <a:lnTo>
                  <a:pt x="0" y="58442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996103">
            <a:off x="11309998" y="6181591"/>
            <a:ext cx="1420531" cy="2819913"/>
          </a:xfrm>
          <a:custGeom>
            <a:avLst/>
            <a:gdLst/>
            <a:ahLst/>
            <a:cxnLst/>
            <a:rect r="r" b="b" t="t" l="l"/>
            <a:pathLst>
              <a:path h="2819913" w="1420531">
                <a:moveTo>
                  <a:pt x="0" y="0"/>
                </a:moveTo>
                <a:lnTo>
                  <a:pt x="1420531" y="0"/>
                </a:lnTo>
                <a:lnTo>
                  <a:pt x="1420531" y="2819913"/>
                </a:lnTo>
                <a:lnTo>
                  <a:pt x="0" y="2819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028700" y="1231291"/>
            <a:ext cx="8852344" cy="4735675"/>
            <a:chOff x="0" y="0"/>
            <a:chExt cx="11803125" cy="631423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11803125" cy="6314233"/>
              <a:chOff x="0" y="0"/>
              <a:chExt cx="3217354" cy="1721165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3217354" cy="1721165"/>
              </a:xfrm>
              <a:custGeom>
                <a:avLst/>
                <a:gdLst/>
                <a:ahLst/>
                <a:cxnLst/>
                <a:rect r="r" b="b" t="t" l="l"/>
                <a:pathLst>
                  <a:path h="1721165" w="3217354">
                    <a:moveTo>
                      <a:pt x="44603" y="0"/>
                    </a:moveTo>
                    <a:lnTo>
                      <a:pt x="3172751" y="0"/>
                    </a:lnTo>
                    <a:cubicBezTo>
                      <a:pt x="3184581" y="0"/>
                      <a:pt x="3195926" y="4699"/>
                      <a:pt x="3204290" y="13064"/>
                    </a:cubicBezTo>
                    <a:cubicBezTo>
                      <a:pt x="3212655" y="21428"/>
                      <a:pt x="3217354" y="32773"/>
                      <a:pt x="3217354" y="44603"/>
                    </a:cubicBezTo>
                    <a:lnTo>
                      <a:pt x="3217354" y="1676562"/>
                    </a:lnTo>
                    <a:cubicBezTo>
                      <a:pt x="3217354" y="1701196"/>
                      <a:pt x="3197385" y="1721165"/>
                      <a:pt x="3172751" y="1721165"/>
                    </a:cubicBezTo>
                    <a:lnTo>
                      <a:pt x="44603" y="1721165"/>
                    </a:lnTo>
                    <a:cubicBezTo>
                      <a:pt x="19969" y="1721165"/>
                      <a:pt x="0" y="1701196"/>
                      <a:pt x="0" y="1676562"/>
                    </a:cubicBezTo>
                    <a:lnTo>
                      <a:pt x="0" y="44603"/>
                    </a:lnTo>
                    <a:cubicBezTo>
                      <a:pt x="0" y="19969"/>
                      <a:pt x="19969" y="0"/>
                      <a:pt x="4460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57150"/>
                <a:ext cx="3217354" cy="177831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0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749079" y="1268884"/>
              <a:ext cx="10202618" cy="41370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Едноклетъчен прокариотен организъм, който може да съществува в животни и растения.</a:t>
              </a:r>
            </a:p>
            <a:p>
              <a:pPr algn="l">
                <a:lnSpc>
                  <a:spcPts val="4199"/>
                </a:lnSpc>
              </a:pP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Обикновено са много малки, с размери в диапазона от 0.2 до 10 микрона.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348406" y="6110084"/>
            <a:ext cx="4261491" cy="3148365"/>
            <a:chOff x="0" y="0"/>
            <a:chExt cx="5681988" cy="4197820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0" y="0"/>
              <a:ext cx="5681988" cy="4197820"/>
              <a:chOff x="0" y="0"/>
              <a:chExt cx="1548824" cy="1144263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1548824" cy="1144263"/>
              </a:xfrm>
              <a:custGeom>
                <a:avLst/>
                <a:gdLst/>
                <a:ahLst/>
                <a:cxnLst/>
                <a:rect r="r" b="b" t="t" l="l"/>
                <a:pathLst>
                  <a:path h="1144263" w="1548824">
                    <a:moveTo>
                      <a:pt x="92653" y="0"/>
                    </a:moveTo>
                    <a:lnTo>
                      <a:pt x="1456172" y="0"/>
                    </a:lnTo>
                    <a:cubicBezTo>
                      <a:pt x="1480745" y="0"/>
                      <a:pt x="1504311" y="9762"/>
                      <a:pt x="1521687" y="27137"/>
                    </a:cubicBezTo>
                    <a:cubicBezTo>
                      <a:pt x="1539063" y="44513"/>
                      <a:pt x="1548824" y="68080"/>
                      <a:pt x="1548824" y="92653"/>
                    </a:cubicBezTo>
                    <a:lnTo>
                      <a:pt x="1548824" y="1051610"/>
                    </a:lnTo>
                    <a:cubicBezTo>
                      <a:pt x="1548824" y="1102781"/>
                      <a:pt x="1507342" y="1144263"/>
                      <a:pt x="1456172" y="1144263"/>
                    </a:cubicBezTo>
                    <a:lnTo>
                      <a:pt x="92653" y="1144263"/>
                    </a:lnTo>
                    <a:cubicBezTo>
                      <a:pt x="41482" y="1144263"/>
                      <a:pt x="0" y="1102781"/>
                      <a:pt x="0" y="1051610"/>
                    </a:cubicBezTo>
                    <a:lnTo>
                      <a:pt x="0" y="92653"/>
                    </a:lnTo>
                    <a:cubicBezTo>
                      <a:pt x="0" y="41482"/>
                      <a:pt x="41482" y="0"/>
                      <a:pt x="9265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66675"/>
                <a:ext cx="1548824" cy="121093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9" id="19"/>
            <p:cNvSpPr txBox="true"/>
            <p:nvPr/>
          </p:nvSpPr>
          <p:spPr>
            <a:xfrm rot="0">
              <a:off x="476344" y="1608610"/>
              <a:ext cx="4729301" cy="13779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Антибиотичен курс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5897814" y="5546246"/>
            <a:ext cx="3159195" cy="1127675"/>
            <a:chOff x="0" y="0"/>
            <a:chExt cx="4212259" cy="1503567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4" id="24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ЛЕЧЕНИЕ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0171763" y="1028774"/>
            <a:ext cx="7087537" cy="1523036"/>
            <a:chOff x="0" y="0"/>
            <a:chExt cx="9450049" cy="2030715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9450049" cy="2030715"/>
              <a:chOff x="0" y="0"/>
              <a:chExt cx="1866676" cy="401129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1866676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345420"/>
                    </a:lnTo>
                    <a:cubicBezTo>
                      <a:pt x="1866676" y="360195"/>
                      <a:pt x="1860807" y="374365"/>
                      <a:pt x="1850360" y="384812"/>
                    </a:cubicBezTo>
                    <a:cubicBezTo>
                      <a:pt x="1839912" y="395260"/>
                      <a:pt x="1825742" y="401129"/>
                      <a:pt x="1810968" y="401129"/>
                    </a:cubicBezTo>
                    <a:lnTo>
                      <a:pt x="55709" y="401129"/>
                    </a:lnTo>
                    <a:cubicBezTo>
                      <a:pt x="40934" y="401129"/>
                      <a:pt x="26764" y="395260"/>
                      <a:pt x="16317" y="384812"/>
                    </a:cubicBezTo>
                    <a:cubicBezTo>
                      <a:pt x="5869" y="374365"/>
                      <a:pt x="0" y="360195"/>
                      <a:pt x="0" y="345420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38100"/>
                <a:ext cx="1866676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1665779" y="223724"/>
              <a:ext cx="611849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БАКТЕРИЯ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804637" y="1028774"/>
            <a:ext cx="7087537" cy="1127675"/>
            <a:chOff x="0" y="0"/>
            <a:chExt cx="9450049" cy="1503567"/>
          </a:xfrm>
        </p:grpSpPr>
        <p:grpSp>
          <p:nvGrpSpPr>
            <p:cNvPr name="Group 31" id="31"/>
            <p:cNvGrpSpPr/>
            <p:nvPr/>
          </p:nvGrpSpPr>
          <p:grpSpPr>
            <a:xfrm rot="0">
              <a:off x="0" y="0"/>
              <a:ext cx="9450049" cy="1503567"/>
              <a:chOff x="0" y="0"/>
              <a:chExt cx="1866676" cy="297001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2"/>
                    </a:lnTo>
                    <a:cubicBezTo>
                      <a:pt x="1866676" y="256067"/>
                      <a:pt x="1860807" y="270237"/>
                      <a:pt x="1850360" y="280684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4"/>
                    </a:cubicBezTo>
                    <a:cubicBezTo>
                      <a:pt x="5869" y="270237"/>
                      <a:pt x="0" y="256067"/>
                      <a:pt x="0" y="241292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4" id="34"/>
            <p:cNvSpPr txBox="true"/>
            <p:nvPr/>
          </p:nvSpPr>
          <p:spPr>
            <a:xfrm rot="0">
              <a:off x="432759" y="273418"/>
              <a:ext cx="85845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КАКВО Е БАКТЕРИЯ?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028700" y="6332091"/>
            <a:ext cx="3795594" cy="3681839"/>
            <a:chOff x="0" y="0"/>
            <a:chExt cx="5060792" cy="4909119"/>
          </a:xfrm>
        </p:grpSpPr>
        <p:grpSp>
          <p:nvGrpSpPr>
            <p:cNvPr name="Group 36" id="36"/>
            <p:cNvGrpSpPr/>
            <p:nvPr/>
          </p:nvGrpSpPr>
          <p:grpSpPr>
            <a:xfrm rot="0">
              <a:off x="0" y="0"/>
              <a:ext cx="5060792" cy="4909119"/>
              <a:chOff x="0" y="0"/>
              <a:chExt cx="1379496" cy="1338152"/>
            </a:xfrm>
          </p:grpSpPr>
          <p:sp>
            <p:nvSpPr>
              <p:cNvPr name="Freeform 37" id="37"/>
              <p:cNvSpPr/>
              <p:nvPr/>
            </p:nvSpPr>
            <p:spPr>
              <a:xfrm flipH="false" flipV="false" rot="0">
                <a:off x="0" y="0"/>
                <a:ext cx="1379496" cy="1338152"/>
              </a:xfrm>
              <a:custGeom>
                <a:avLst/>
                <a:gdLst/>
                <a:ahLst/>
                <a:cxnLst/>
                <a:rect r="r" b="b" t="t" l="l"/>
                <a:pathLst>
                  <a:path h="1338152" w="1379496">
                    <a:moveTo>
                      <a:pt x="104025" y="0"/>
                    </a:moveTo>
                    <a:lnTo>
                      <a:pt x="1275470" y="0"/>
                    </a:lnTo>
                    <a:cubicBezTo>
                      <a:pt x="1303060" y="0"/>
                      <a:pt x="1329519" y="10960"/>
                      <a:pt x="1349028" y="30468"/>
                    </a:cubicBezTo>
                    <a:cubicBezTo>
                      <a:pt x="1368536" y="49977"/>
                      <a:pt x="1379496" y="76436"/>
                      <a:pt x="1379496" y="104025"/>
                    </a:cubicBezTo>
                    <a:lnTo>
                      <a:pt x="1379496" y="1234127"/>
                    </a:lnTo>
                    <a:cubicBezTo>
                      <a:pt x="1379496" y="1261716"/>
                      <a:pt x="1368536" y="1288175"/>
                      <a:pt x="1349028" y="1307684"/>
                    </a:cubicBezTo>
                    <a:cubicBezTo>
                      <a:pt x="1329519" y="1327192"/>
                      <a:pt x="1303060" y="1338152"/>
                      <a:pt x="1275470" y="1338152"/>
                    </a:cubicBezTo>
                    <a:lnTo>
                      <a:pt x="104025" y="1338152"/>
                    </a:lnTo>
                    <a:cubicBezTo>
                      <a:pt x="76436" y="1338152"/>
                      <a:pt x="49977" y="1327192"/>
                      <a:pt x="30468" y="1307684"/>
                    </a:cubicBezTo>
                    <a:cubicBezTo>
                      <a:pt x="10960" y="1288175"/>
                      <a:pt x="0" y="1261716"/>
                      <a:pt x="0" y="1234127"/>
                    </a:cubicBezTo>
                    <a:lnTo>
                      <a:pt x="0" y="104025"/>
                    </a:lnTo>
                    <a:cubicBezTo>
                      <a:pt x="0" y="76436"/>
                      <a:pt x="10960" y="49977"/>
                      <a:pt x="30468" y="30468"/>
                    </a:cubicBezTo>
                    <a:cubicBezTo>
                      <a:pt x="49977" y="10960"/>
                      <a:pt x="76436" y="0"/>
                      <a:pt x="10402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8" id="38"/>
              <p:cNvSpPr txBox="true"/>
              <p:nvPr/>
            </p:nvSpPr>
            <p:spPr>
              <a:xfrm>
                <a:off x="0" y="-66675"/>
                <a:ext cx="1379496" cy="14048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9" id="39"/>
            <p:cNvSpPr txBox="true"/>
            <p:nvPr/>
          </p:nvSpPr>
          <p:spPr>
            <a:xfrm rot="0">
              <a:off x="424266" y="1266457"/>
              <a:ext cx="4212259" cy="28003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Туберкулоза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Лаймска болест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Сифилис</a:t>
              </a: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346900" y="5574578"/>
            <a:ext cx="3159195" cy="1515025"/>
            <a:chOff x="0" y="0"/>
            <a:chExt cx="4212259" cy="2020033"/>
          </a:xfrm>
        </p:grpSpPr>
        <p:grpSp>
          <p:nvGrpSpPr>
            <p:cNvPr name="Group 41" id="41"/>
            <p:cNvGrpSpPr/>
            <p:nvPr/>
          </p:nvGrpSpPr>
          <p:grpSpPr>
            <a:xfrm rot="0">
              <a:off x="0" y="0"/>
              <a:ext cx="4212259" cy="2020033"/>
              <a:chOff x="0" y="0"/>
              <a:chExt cx="832051" cy="399019"/>
            </a:xfrm>
          </p:grpSpPr>
          <p:sp>
            <p:nvSpPr>
              <p:cNvPr name="Freeform 42" id="42"/>
              <p:cNvSpPr/>
              <p:nvPr/>
            </p:nvSpPr>
            <p:spPr>
              <a:xfrm flipH="false" flipV="false" rot="0">
                <a:off x="0" y="0"/>
                <a:ext cx="832051" cy="399019"/>
              </a:xfrm>
              <a:custGeom>
                <a:avLst/>
                <a:gdLst/>
                <a:ahLst/>
                <a:cxnLst/>
                <a:rect r="r" b="b" t="t" l="l"/>
                <a:pathLst>
                  <a:path h="399019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274038"/>
                    </a:lnTo>
                    <a:cubicBezTo>
                      <a:pt x="832051" y="307185"/>
                      <a:pt x="818884" y="338974"/>
                      <a:pt x="795445" y="362413"/>
                    </a:cubicBezTo>
                    <a:cubicBezTo>
                      <a:pt x="772007" y="385851"/>
                      <a:pt x="740218" y="399019"/>
                      <a:pt x="707071" y="399019"/>
                    </a:cubicBezTo>
                    <a:lnTo>
                      <a:pt x="124981" y="399019"/>
                    </a:lnTo>
                    <a:cubicBezTo>
                      <a:pt x="55956" y="399019"/>
                      <a:pt x="0" y="343063"/>
                      <a:pt x="0" y="274038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3" id="43"/>
              <p:cNvSpPr txBox="true"/>
              <p:nvPr/>
            </p:nvSpPr>
            <p:spPr>
              <a:xfrm>
                <a:off x="0" y="-19050"/>
                <a:ext cx="832051" cy="41806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4" id="44"/>
            <p:cNvSpPr txBox="true"/>
            <p:nvPr/>
          </p:nvSpPr>
          <p:spPr>
            <a:xfrm rot="0">
              <a:off x="197214" y="292468"/>
              <a:ext cx="3817831" cy="137794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ПАТОГЕННИ БАКТЕРИИ</a:t>
              </a:r>
            </a:p>
          </p:txBody>
        </p:sp>
      </p:grpSp>
      <p:sp>
        <p:nvSpPr>
          <p:cNvPr name="Freeform 45" id="45"/>
          <p:cNvSpPr/>
          <p:nvPr/>
        </p:nvSpPr>
        <p:spPr>
          <a:xfrm flipH="false" flipV="false" rot="0">
            <a:off x="7028403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28700" y="884363"/>
            <a:ext cx="8852344" cy="8926675"/>
            <a:chOff x="0" y="0"/>
            <a:chExt cx="11803125" cy="11902233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1803125" cy="11902233"/>
              <a:chOff x="0" y="0"/>
              <a:chExt cx="3217354" cy="324437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217354" cy="3244370"/>
              </a:xfrm>
              <a:custGeom>
                <a:avLst/>
                <a:gdLst/>
                <a:ahLst/>
                <a:cxnLst/>
                <a:rect r="r" b="b" t="t" l="l"/>
                <a:pathLst>
                  <a:path h="3244370" w="3217354">
                    <a:moveTo>
                      <a:pt x="44603" y="0"/>
                    </a:moveTo>
                    <a:lnTo>
                      <a:pt x="3172751" y="0"/>
                    </a:lnTo>
                    <a:cubicBezTo>
                      <a:pt x="3184581" y="0"/>
                      <a:pt x="3195926" y="4699"/>
                      <a:pt x="3204290" y="13064"/>
                    </a:cubicBezTo>
                    <a:cubicBezTo>
                      <a:pt x="3212655" y="21428"/>
                      <a:pt x="3217354" y="32773"/>
                      <a:pt x="3217354" y="44603"/>
                    </a:cubicBezTo>
                    <a:lnTo>
                      <a:pt x="3217354" y="3199767"/>
                    </a:lnTo>
                    <a:cubicBezTo>
                      <a:pt x="3217354" y="3224400"/>
                      <a:pt x="3197385" y="3244370"/>
                      <a:pt x="3172751" y="3244370"/>
                    </a:cubicBezTo>
                    <a:lnTo>
                      <a:pt x="44603" y="3244370"/>
                    </a:lnTo>
                    <a:cubicBezTo>
                      <a:pt x="19969" y="3244370"/>
                      <a:pt x="0" y="3224400"/>
                      <a:pt x="0" y="3199767"/>
                    </a:cubicBezTo>
                    <a:lnTo>
                      <a:pt x="0" y="44603"/>
                    </a:lnTo>
                    <a:cubicBezTo>
                      <a:pt x="0" y="19969"/>
                      <a:pt x="19969" y="0"/>
                      <a:pt x="4460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3217354" cy="330152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0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749079" y="1268884"/>
              <a:ext cx="10202618" cy="97250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Бактериите са разнообразни по форма (сферични, пръчковидни, спираловидни) и метаболизъм (автотрофи, хетеротрофи, анаероби и аероби).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Имат важна роля в кръговрата на веществата в природата.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Използват се за пречистване на отпадни води.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Намират приложение в различни производства.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 човешкия организъм има редица полезни бактерии, които подпомагат неговото функциониране.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105412" y="2376135"/>
            <a:ext cx="7874225" cy="6882165"/>
            <a:chOff x="0" y="0"/>
            <a:chExt cx="10498966" cy="9176220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0498966" cy="9176220"/>
              <a:chOff x="0" y="0"/>
              <a:chExt cx="2861860" cy="250129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2861860" cy="2501299"/>
              </a:xfrm>
              <a:custGeom>
                <a:avLst/>
                <a:gdLst/>
                <a:ahLst/>
                <a:cxnLst/>
                <a:rect r="r" b="b" t="t" l="l"/>
                <a:pathLst>
                  <a:path h="2501299" w="2861860">
                    <a:moveTo>
                      <a:pt x="50143" y="0"/>
                    </a:moveTo>
                    <a:lnTo>
                      <a:pt x="2811717" y="0"/>
                    </a:lnTo>
                    <a:cubicBezTo>
                      <a:pt x="2839410" y="0"/>
                      <a:pt x="2861860" y="22450"/>
                      <a:pt x="2861860" y="50143"/>
                    </a:cubicBezTo>
                    <a:lnTo>
                      <a:pt x="2861860" y="2451156"/>
                    </a:lnTo>
                    <a:cubicBezTo>
                      <a:pt x="2861860" y="2464455"/>
                      <a:pt x="2856577" y="2477209"/>
                      <a:pt x="2847174" y="2486613"/>
                    </a:cubicBezTo>
                    <a:cubicBezTo>
                      <a:pt x="2837770" y="2496017"/>
                      <a:pt x="2825016" y="2501299"/>
                      <a:pt x="2811717" y="2501299"/>
                    </a:cubicBezTo>
                    <a:lnTo>
                      <a:pt x="50143" y="2501299"/>
                    </a:lnTo>
                    <a:cubicBezTo>
                      <a:pt x="36844" y="2501299"/>
                      <a:pt x="24090" y="2496017"/>
                      <a:pt x="14687" y="2486613"/>
                    </a:cubicBezTo>
                    <a:cubicBezTo>
                      <a:pt x="5283" y="2477209"/>
                      <a:pt x="0" y="2464455"/>
                      <a:pt x="0" y="2451156"/>
                    </a:cubicBezTo>
                    <a:lnTo>
                      <a:pt x="0" y="50143"/>
                    </a:lnTo>
                    <a:cubicBezTo>
                      <a:pt x="0" y="36844"/>
                      <a:pt x="5283" y="24090"/>
                      <a:pt x="14687" y="14687"/>
                    </a:cubicBezTo>
                    <a:cubicBezTo>
                      <a:pt x="24090" y="5283"/>
                      <a:pt x="36844" y="0"/>
                      <a:pt x="501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66675"/>
                <a:ext cx="2861860" cy="256797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880170" y="1608610"/>
              <a:ext cx="8738626" cy="63563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Бактериите са основни организми на Земята, които имат както положителни, така и отрицателни ефекти върху човешкия живот и околната среда. Те са важни за поддържането на жизнените процеси и за много приложения в медицината и индустрията.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-3016713">
            <a:off x="15010652" y="7848344"/>
            <a:ext cx="1420531" cy="2819913"/>
          </a:xfrm>
          <a:custGeom>
            <a:avLst/>
            <a:gdLst/>
            <a:ahLst/>
            <a:cxnLst/>
            <a:rect r="r" b="b" t="t" l="l"/>
            <a:pathLst>
              <a:path h="2819913" w="1420531">
                <a:moveTo>
                  <a:pt x="0" y="0"/>
                </a:moveTo>
                <a:lnTo>
                  <a:pt x="1420532" y="0"/>
                </a:lnTo>
                <a:lnTo>
                  <a:pt x="1420532" y="2819912"/>
                </a:lnTo>
                <a:lnTo>
                  <a:pt x="0" y="281991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996103">
            <a:off x="16688754" y="7089891"/>
            <a:ext cx="2184672" cy="4336819"/>
          </a:xfrm>
          <a:custGeom>
            <a:avLst/>
            <a:gdLst/>
            <a:ahLst/>
            <a:cxnLst/>
            <a:rect r="r" b="b" t="t" l="l"/>
            <a:pathLst>
              <a:path h="4336819" w="2184672">
                <a:moveTo>
                  <a:pt x="0" y="0"/>
                </a:moveTo>
                <a:lnTo>
                  <a:pt x="2184673" y="0"/>
                </a:lnTo>
                <a:lnTo>
                  <a:pt x="2184673" y="4336818"/>
                </a:lnTo>
                <a:lnTo>
                  <a:pt x="0" y="433681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2226181" y="2156450"/>
            <a:ext cx="3159195" cy="1127675"/>
            <a:chOff x="0" y="0"/>
            <a:chExt cx="4212259" cy="1503567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4" id="24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ВАЖНО!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0262010" y="402342"/>
            <a:ext cx="7087537" cy="1523036"/>
            <a:chOff x="0" y="0"/>
            <a:chExt cx="9450049" cy="2030715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9450049" cy="2030715"/>
              <a:chOff x="0" y="0"/>
              <a:chExt cx="1866676" cy="401129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1866676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345420"/>
                    </a:lnTo>
                    <a:cubicBezTo>
                      <a:pt x="1866676" y="360195"/>
                      <a:pt x="1860807" y="374365"/>
                      <a:pt x="1850360" y="384812"/>
                    </a:cubicBezTo>
                    <a:cubicBezTo>
                      <a:pt x="1839912" y="395260"/>
                      <a:pt x="1825742" y="401129"/>
                      <a:pt x="1810968" y="401129"/>
                    </a:cubicBezTo>
                    <a:lnTo>
                      <a:pt x="55709" y="401129"/>
                    </a:lnTo>
                    <a:cubicBezTo>
                      <a:pt x="40934" y="401129"/>
                      <a:pt x="26764" y="395260"/>
                      <a:pt x="16317" y="384812"/>
                    </a:cubicBezTo>
                    <a:cubicBezTo>
                      <a:pt x="5869" y="374365"/>
                      <a:pt x="0" y="360195"/>
                      <a:pt x="0" y="345420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38100"/>
                <a:ext cx="1866676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1665779" y="223724"/>
              <a:ext cx="611849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БАКТЕРИЯ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911103" y="600022"/>
            <a:ext cx="7087537" cy="1127675"/>
            <a:chOff x="0" y="0"/>
            <a:chExt cx="9450049" cy="1503567"/>
          </a:xfrm>
        </p:grpSpPr>
        <p:grpSp>
          <p:nvGrpSpPr>
            <p:cNvPr name="Group 31" id="31"/>
            <p:cNvGrpSpPr/>
            <p:nvPr/>
          </p:nvGrpSpPr>
          <p:grpSpPr>
            <a:xfrm rot="0">
              <a:off x="0" y="0"/>
              <a:ext cx="9450049" cy="1503567"/>
              <a:chOff x="0" y="0"/>
              <a:chExt cx="1866676" cy="297001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2"/>
                    </a:lnTo>
                    <a:cubicBezTo>
                      <a:pt x="1866676" y="256067"/>
                      <a:pt x="1860807" y="270237"/>
                      <a:pt x="1850360" y="280684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4"/>
                    </a:cubicBezTo>
                    <a:cubicBezTo>
                      <a:pt x="5869" y="270237"/>
                      <a:pt x="0" y="256067"/>
                      <a:pt x="0" y="241292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4" id="34"/>
            <p:cNvSpPr txBox="true"/>
            <p:nvPr/>
          </p:nvSpPr>
          <p:spPr>
            <a:xfrm rot="0">
              <a:off x="432759" y="273418"/>
              <a:ext cx="85845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ОСОБЕНОСТИ</a:t>
              </a:r>
            </a:p>
          </p:txBody>
        </p:sp>
      </p:grpSp>
      <p:sp>
        <p:nvSpPr>
          <p:cNvPr name="Freeform 35" id="35"/>
          <p:cNvSpPr/>
          <p:nvPr/>
        </p:nvSpPr>
        <p:spPr>
          <a:xfrm flipH="false" flipV="false" rot="0">
            <a:off x="9748566" y="9023021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204169" y="3922800"/>
            <a:ext cx="1834784" cy="1781408"/>
          </a:xfrm>
          <a:custGeom>
            <a:avLst/>
            <a:gdLst/>
            <a:ahLst/>
            <a:cxnLst/>
            <a:rect r="r" b="b" t="t" l="l"/>
            <a:pathLst>
              <a:path h="1781408" w="1834784">
                <a:moveTo>
                  <a:pt x="0" y="0"/>
                </a:moveTo>
                <a:lnTo>
                  <a:pt x="1834784" y="0"/>
                </a:lnTo>
                <a:lnTo>
                  <a:pt x="1834784" y="1781409"/>
                </a:lnTo>
                <a:lnTo>
                  <a:pt x="0" y="178140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826302">
            <a:off x="5124352" y="3218513"/>
            <a:ext cx="2934250" cy="3633746"/>
          </a:xfrm>
          <a:custGeom>
            <a:avLst/>
            <a:gdLst/>
            <a:ahLst/>
            <a:cxnLst/>
            <a:rect r="r" b="b" t="t" l="l"/>
            <a:pathLst>
              <a:path h="3633746" w="2934250">
                <a:moveTo>
                  <a:pt x="0" y="0"/>
                </a:moveTo>
                <a:lnTo>
                  <a:pt x="2934249" y="0"/>
                </a:lnTo>
                <a:lnTo>
                  <a:pt x="2934249" y="3633746"/>
                </a:lnTo>
                <a:lnTo>
                  <a:pt x="0" y="363374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8717591" y="1107182"/>
            <a:ext cx="8621931" cy="4237943"/>
            <a:chOff x="0" y="0"/>
            <a:chExt cx="3133611" cy="154026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133611" cy="1540266"/>
            </a:xfrm>
            <a:custGeom>
              <a:avLst/>
              <a:gdLst/>
              <a:ahLst/>
              <a:cxnLst/>
              <a:rect r="r" b="b" t="t" l="l"/>
              <a:pathLst>
                <a:path h="1540266" w="3133611">
                  <a:moveTo>
                    <a:pt x="45795" y="0"/>
                  </a:moveTo>
                  <a:lnTo>
                    <a:pt x="3087817" y="0"/>
                  </a:lnTo>
                  <a:cubicBezTo>
                    <a:pt x="3113108" y="0"/>
                    <a:pt x="3133611" y="20503"/>
                    <a:pt x="3133611" y="45795"/>
                  </a:cubicBezTo>
                  <a:lnTo>
                    <a:pt x="3133611" y="1494471"/>
                  </a:lnTo>
                  <a:cubicBezTo>
                    <a:pt x="3133611" y="1506617"/>
                    <a:pt x="3128787" y="1518265"/>
                    <a:pt x="3120199" y="1526853"/>
                  </a:cubicBezTo>
                  <a:cubicBezTo>
                    <a:pt x="3111610" y="1535441"/>
                    <a:pt x="3099962" y="1540266"/>
                    <a:pt x="3087817" y="1540266"/>
                  </a:cubicBezTo>
                  <a:lnTo>
                    <a:pt x="45795" y="1540266"/>
                  </a:lnTo>
                  <a:cubicBezTo>
                    <a:pt x="20503" y="1540266"/>
                    <a:pt x="0" y="1519763"/>
                    <a:pt x="0" y="1494471"/>
                  </a:cubicBezTo>
                  <a:lnTo>
                    <a:pt x="0" y="45795"/>
                  </a:lnTo>
                  <a:cubicBezTo>
                    <a:pt x="0" y="20503"/>
                    <a:pt x="20503" y="0"/>
                    <a:pt x="45795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57150"/>
              <a:ext cx="3133611" cy="15974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862549" y="1706575"/>
            <a:ext cx="8073387" cy="311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Микроскопичен инфекциозен неклетъчен организъм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Състои се от генетичен материал (ДНК или РНК), обвит в протеинова обвивка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 се репликират вътре в живи клетки гостоприемници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094438" y="1028700"/>
            <a:ext cx="7087537" cy="1523036"/>
            <a:chOff x="0" y="0"/>
            <a:chExt cx="9450049" cy="2030715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9450049" cy="2030715"/>
              <a:chOff x="0" y="0"/>
              <a:chExt cx="1866676" cy="401129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866676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345420"/>
                    </a:lnTo>
                    <a:cubicBezTo>
                      <a:pt x="1866676" y="360195"/>
                      <a:pt x="1860807" y="374365"/>
                      <a:pt x="1850360" y="384812"/>
                    </a:cubicBezTo>
                    <a:cubicBezTo>
                      <a:pt x="1839912" y="395260"/>
                      <a:pt x="1825742" y="401129"/>
                      <a:pt x="1810968" y="401129"/>
                    </a:cubicBezTo>
                    <a:lnTo>
                      <a:pt x="55709" y="401129"/>
                    </a:lnTo>
                    <a:cubicBezTo>
                      <a:pt x="40934" y="401129"/>
                      <a:pt x="26764" y="395260"/>
                      <a:pt x="16317" y="384812"/>
                    </a:cubicBezTo>
                    <a:cubicBezTo>
                      <a:pt x="5869" y="374365"/>
                      <a:pt x="0" y="360195"/>
                      <a:pt x="0" y="345420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38100"/>
                <a:ext cx="1866676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8" id="18"/>
            <p:cNvSpPr txBox="true"/>
            <p:nvPr/>
          </p:nvSpPr>
          <p:spPr>
            <a:xfrm rot="0">
              <a:off x="1665779" y="223724"/>
              <a:ext cx="611849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ВИРУС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9404566" y="470962"/>
            <a:ext cx="7087537" cy="1127675"/>
            <a:chOff x="0" y="0"/>
            <a:chExt cx="9450049" cy="1503567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9450049" cy="1503567"/>
              <a:chOff x="0" y="0"/>
              <a:chExt cx="1866676" cy="297001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2"/>
                    </a:lnTo>
                    <a:cubicBezTo>
                      <a:pt x="1866676" y="256067"/>
                      <a:pt x="1860807" y="270237"/>
                      <a:pt x="1850360" y="280684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4"/>
                    </a:cubicBezTo>
                    <a:cubicBezTo>
                      <a:pt x="5869" y="270237"/>
                      <a:pt x="0" y="256067"/>
                      <a:pt x="0" y="241292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3" id="23"/>
            <p:cNvSpPr txBox="true"/>
            <p:nvPr/>
          </p:nvSpPr>
          <p:spPr>
            <a:xfrm rot="0">
              <a:off x="432759" y="273418"/>
              <a:ext cx="85845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КАКВО Е ВИРУС?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8637369" y="6109861"/>
            <a:ext cx="3795594" cy="3148439"/>
            <a:chOff x="0" y="0"/>
            <a:chExt cx="5060792" cy="4197919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5060792" cy="4197919"/>
              <a:chOff x="0" y="0"/>
              <a:chExt cx="1379496" cy="114429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1379496" cy="1144290"/>
              </a:xfrm>
              <a:custGeom>
                <a:avLst/>
                <a:gdLst/>
                <a:ahLst/>
                <a:cxnLst/>
                <a:rect r="r" b="b" t="t" l="l"/>
                <a:pathLst>
                  <a:path h="1144290" w="1379496">
                    <a:moveTo>
                      <a:pt x="104025" y="0"/>
                    </a:moveTo>
                    <a:lnTo>
                      <a:pt x="1275470" y="0"/>
                    </a:lnTo>
                    <a:cubicBezTo>
                      <a:pt x="1303060" y="0"/>
                      <a:pt x="1329519" y="10960"/>
                      <a:pt x="1349028" y="30468"/>
                    </a:cubicBezTo>
                    <a:cubicBezTo>
                      <a:pt x="1368536" y="49977"/>
                      <a:pt x="1379496" y="76436"/>
                      <a:pt x="1379496" y="104025"/>
                    </a:cubicBezTo>
                    <a:lnTo>
                      <a:pt x="1379496" y="1040264"/>
                    </a:lnTo>
                    <a:cubicBezTo>
                      <a:pt x="1379496" y="1097716"/>
                      <a:pt x="1332922" y="1144290"/>
                      <a:pt x="1275470" y="1144290"/>
                    </a:cubicBezTo>
                    <a:lnTo>
                      <a:pt x="104025" y="1144290"/>
                    </a:lnTo>
                    <a:cubicBezTo>
                      <a:pt x="76436" y="1144290"/>
                      <a:pt x="49977" y="1133330"/>
                      <a:pt x="30468" y="1113821"/>
                    </a:cubicBezTo>
                    <a:cubicBezTo>
                      <a:pt x="10960" y="1094313"/>
                      <a:pt x="0" y="1067853"/>
                      <a:pt x="0" y="1040264"/>
                    </a:cubicBezTo>
                    <a:lnTo>
                      <a:pt x="0" y="104025"/>
                    </a:lnTo>
                    <a:cubicBezTo>
                      <a:pt x="0" y="76436"/>
                      <a:pt x="10960" y="49977"/>
                      <a:pt x="30468" y="30468"/>
                    </a:cubicBezTo>
                    <a:cubicBezTo>
                      <a:pt x="49977" y="10960"/>
                      <a:pt x="76436" y="0"/>
                      <a:pt x="10402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66675"/>
                <a:ext cx="1379496" cy="121096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8" id="28"/>
            <p:cNvSpPr txBox="true"/>
            <p:nvPr/>
          </p:nvSpPr>
          <p:spPr>
            <a:xfrm rot="0">
              <a:off x="424266" y="1266457"/>
              <a:ext cx="4212259" cy="20891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COVID 19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Хепатит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Грип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8955569" y="5500687"/>
            <a:ext cx="3159195" cy="1127675"/>
            <a:chOff x="0" y="0"/>
            <a:chExt cx="4212259" cy="1503567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3" id="33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ПРИМЕРИ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2621394" y="6110084"/>
            <a:ext cx="4637906" cy="3681765"/>
            <a:chOff x="0" y="0"/>
            <a:chExt cx="6183874" cy="4909020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6183874" cy="4909020"/>
              <a:chOff x="0" y="0"/>
              <a:chExt cx="1685631" cy="1338125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1685631" cy="1338125"/>
              </a:xfrm>
              <a:custGeom>
                <a:avLst/>
                <a:gdLst/>
                <a:ahLst/>
                <a:cxnLst/>
                <a:rect r="r" b="b" t="t" l="l"/>
                <a:pathLst>
                  <a:path h="1338125" w="1685631">
                    <a:moveTo>
                      <a:pt x="85133" y="0"/>
                    </a:moveTo>
                    <a:lnTo>
                      <a:pt x="1600498" y="0"/>
                    </a:lnTo>
                    <a:cubicBezTo>
                      <a:pt x="1623077" y="0"/>
                      <a:pt x="1644731" y="8969"/>
                      <a:pt x="1660696" y="24935"/>
                    </a:cubicBezTo>
                    <a:cubicBezTo>
                      <a:pt x="1676662" y="40900"/>
                      <a:pt x="1685631" y="62554"/>
                      <a:pt x="1685631" y="85133"/>
                    </a:cubicBezTo>
                    <a:lnTo>
                      <a:pt x="1685631" y="1252992"/>
                    </a:lnTo>
                    <a:cubicBezTo>
                      <a:pt x="1685631" y="1300010"/>
                      <a:pt x="1647516" y="1338125"/>
                      <a:pt x="1600498" y="1338125"/>
                    </a:cubicBezTo>
                    <a:lnTo>
                      <a:pt x="85133" y="1338125"/>
                    </a:lnTo>
                    <a:cubicBezTo>
                      <a:pt x="62554" y="1338125"/>
                      <a:pt x="40900" y="1329156"/>
                      <a:pt x="24935" y="1313190"/>
                    </a:cubicBezTo>
                    <a:cubicBezTo>
                      <a:pt x="8969" y="1297225"/>
                      <a:pt x="0" y="1275571"/>
                      <a:pt x="0" y="1252992"/>
                    </a:cubicBezTo>
                    <a:lnTo>
                      <a:pt x="0" y="85133"/>
                    </a:lnTo>
                    <a:cubicBezTo>
                      <a:pt x="0" y="62554"/>
                      <a:pt x="8969" y="40900"/>
                      <a:pt x="24935" y="24935"/>
                    </a:cubicBezTo>
                    <a:cubicBezTo>
                      <a:pt x="40900" y="8969"/>
                      <a:pt x="62554" y="0"/>
                      <a:pt x="8513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0" y="-66675"/>
                <a:ext cx="1685631" cy="14048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8" id="38"/>
            <p:cNvSpPr txBox="true"/>
            <p:nvPr/>
          </p:nvSpPr>
          <p:spPr>
            <a:xfrm rot="0">
              <a:off x="680777" y="1608610"/>
              <a:ext cx="5147036" cy="20891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Противовирусни медикаменти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Ваксини</a:t>
              </a: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13360750" y="5546023"/>
            <a:ext cx="3159195" cy="1127675"/>
            <a:chOff x="0" y="0"/>
            <a:chExt cx="4212259" cy="1503567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ЛЕЧЕНИЕ</a:t>
              </a:r>
            </a:p>
          </p:txBody>
        </p:sp>
      </p:grpSp>
      <p:sp>
        <p:nvSpPr>
          <p:cNvPr name="Freeform 44" id="44"/>
          <p:cNvSpPr/>
          <p:nvPr/>
        </p:nvSpPr>
        <p:spPr>
          <a:xfrm flipH="false" flipV="false" rot="-1237958">
            <a:off x="1731145" y="5904047"/>
            <a:ext cx="2780832" cy="2699935"/>
          </a:xfrm>
          <a:custGeom>
            <a:avLst/>
            <a:gdLst/>
            <a:ahLst/>
            <a:cxnLst/>
            <a:rect r="r" b="b" t="t" l="l"/>
            <a:pathLst>
              <a:path h="2699935" w="2780832">
                <a:moveTo>
                  <a:pt x="0" y="0"/>
                </a:moveTo>
                <a:lnTo>
                  <a:pt x="2780832" y="0"/>
                </a:lnTo>
                <a:lnTo>
                  <a:pt x="2780832" y="2699935"/>
                </a:lnTo>
                <a:lnTo>
                  <a:pt x="0" y="269993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5" id="45"/>
          <p:cNvSpPr/>
          <p:nvPr/>
        </p:nvSpPr>
        <p:spPr>
          <a:xfrm flipH="false" flipV="false" rot="0">
            <a:off x="6420332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9993" y="8810"/>
            <a:ext cx="1834784" cy="1781408"/>
          </a:xfrm>
          <a:custGeom>
            <a:avLst/>
            <a:gdLst/>
            <a:ahLst/>
            <a:cxnLst/>
            <a:rect r="r" b="b" t="t" l="l"/>
            <a:pathLst>
              <a:path h="1781408" w="1834784">
                <a:moveTo>
                  <a:pt x="0" y="0"/>
                </a:moveTo>
                <a:lnTo>
                  <a:pt x="1834784" y="0"/>
                </a:lnTo>
                <a:lnTo>
                  <a:pt x="1834784" y="1781408"/>
                </a:lnTo>
                <a:lnTo>
                  <a:pt x="0" y="178140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8637369" y="1592612"/>
            <a:ext cx="8621931" cy="7534134"/>
            <a:chOff x="0" y="0"/>
            <a:chExt cx="3133611" cy="273825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133611" cy="2738255"/>
            </a:xfrm>
            <a:custGeom>
              <a:avLst/>
              <a:gdLst/>
              <a:ahLst/>
              <a:cxnLst/>
              <a:rect r="r" b="b" t="t" l="l"/>
              <a:pathLst>
                <a:path h="2738255" w="3133611">
                  <a:moveTo>
                    <a:pt x="45795" y="0"/>
                  </a:moveTo>
                  <a:lnTo>
                    <a:pt x="3087817" y="0"/>
                  </a:lnTo>
                  <a:cubicBezTo>
                    <a:pt x="3113108" y="0"/>
                    <a:pt x="3133611" y="20503"/>
                    <a:pt x="3133611" y="45795"/>
                  </a:cubicBezTo>
                  <a:lnTo>
                    <a:pt x="3133611" y="2692461"/>
                  </a:lnTo>
                  <a:cubicBezTo>
                    <a:pt x="3133611" y="2717752"/>
                    <a:pt x="3113108" y="2738255"/>
                    <a:pt x="3087817" y="2738255"/>
                  </a:cubicBezTo>
                  <a:lnTo>
                    <a:pt x="45795" y="2738255"/>
                  </a:lnTo>
                  <a:cubicBezTo>
                    <a:pt x="20503" y="2738255"/>
                    <a:pt x="0" y="2717752"/>
                    <a:pt x="0" y="2692461"/>
                  </a:cubicBezTo>
                  <a:lnTo>
                    <a:pt x="0" y="45795"/>
                  </a:lnTo>
                  <a:cubicBezTo>
                    <a:pt x="0" y="20503"/>
                    <a:pt x="20503" y="0"/>
                    <a:pt x="45795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3133611" cy="27954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216520" y="3002173"/>
            <a:ext cx="7477634" cy="521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Вирусите не могат да се размножават самостоятелно. Те се нуждаят от гостителска клетка, в която да се инжектират и да използват клетъчните механизми за размножаване и репликация.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Вирусите обикновено са специализирани да инфектират определени типове клетки или организми.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094438" y="1028700"/>
            <a:ext cx="7087537" cy="1523036"/>
            <a:chOff x="0" y="0"/>
            <a:chExt cx="9450049" cy="20307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450049" cy="2030715"/>
              <a:chOff x="0" y="0"/>
              <a:chExt cx="1866676" cy="40112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866676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345420"/>
                    </a:lnTo>
                    <a:cubicBezTo>
                      <a:pt x="1866676" y="360195"/>
                      <a:pt x="1860807" y="374365"/>
                      <a:pt x="1850360" y="384812"/>
                    </a:cubicBezTo>
                    <a:cubicBezTo>
                      <a:pt x="1839912" y="395260"/>
                      <a:pt x="1825742" y="401129"/>
                      <a:pt x="1810968" y="401129"/>
                    </a:cubicBezTo>
                    <a:lnTo>
                      <a:pt x="55709" y="401129"/>
                    </a:lnTo>
                    <a:cubicBezTo>
                      <a:pt x="40934" y="401129"/>
                      <a:pt x="26764" y="395260"/>
                      <a:pt x="16317" y="384812"/>
                    </a:cubicBezTo>
                    <a:cubicBezTo>
                      <a:pt x="5869" y="374365"/>
                      <a:pt x="0" y="360195"/>
                      <a:pt x="0" y="345420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1866676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1665779" y="223724"/>
              <a:ext cx="611849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ВИРУС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9404566" y="1028700"/>
            <a:ext cx="7087537" cy="1127675"/>
            <a:chOff x="0" y="0"/>
            <a:chExt cx="9450049" cy="1503567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9450049" cy="1503567"/>
              <a:chOff x="0" y="0"/>
              <a:chExt cx="1866676" cy="297001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2"/>
                    </a:lnTo>
                    <a:cubicBezTo>
                      <a:pt x="1866676" y="256067"/>
                      <a:pt x="1860807" y="270237"/>
                      <a:pt x="1850360" y="280684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4"/>
                    </a:cubicBezTo>
                    <a:cubicBezTo>
                      <a:pt x="5869" y="270237"/>
                      <a:pt x="0" y="256067"/>
                      <a:pt x="0" y="241292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432759" y="273418"/>
              <a:ext cx="85845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ОСОБЕНОСТИ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379336" y="3123246"/>
            <a:ext cx="6802639" cy="5601654"/>
            <a:chOff x="0" y="0"/>
            <a:chExt cx="9070185" cy="7468872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9070185" cy="7468872"/>
              <a:chOff x="0" y="0"/>
              <a:chExt cx="2153360" cy="1773191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2153360" cy="1773191"/>
              </a:xfrm>
              <a:custGeom>
                <a:avLst/>
                <a:gdLst/>
                <a:ahLst/>
                <a:cxnLst/>
                <a:rect r="r" b="b" t="t" l="l"/>
                <a:pathLst>
                  <a:path h="1773191" w="2153360">
                    <a:moveTo>
                      <a:pt x="66641" y="0"/>
                    </a:moveTo>
                    <a:lnTo>
                      <a:pt x="2086719" y="0"/>
                    </a:lnTo>
                    <a:cubicBezTo>
                      <a:pt x="2123524" y="0"/>
                      <a:pt x="2153360" y="29836"/>
                      <a:pt x="2153360" y="66641"/>
                    </a:cubicBezTo>
                    <a:lnTo>
                      <a:pt x="2153360" y="1706550"/>
                    </a:lnTo>
                    <a:cubicBezTo>
                      <a:pt x="2153360" y="1724224"/>
                      <a:pt x="2146339" y="1741175"/>
                      <a:pt x="2133841" y="1753672"/>
                    </a:cubicBezTo>
                    <a:cubicBezTo>
                      <a:pt x="2121344" y="1766170"/>
                      <a:pt x="2104393" y="1773191"/>
                      <a:pt x="2086719" y="1773191"/>
                    </a:cubicBezTo>
                    <a:lnTo>
                      <a:pt x="66641" y="1773191"/>
                    </a:lnTo>
                    <a:cubicBezTo>
                      <a:pt x="48967" y="1773191"/>
                      <a:pt x="32016" y="1766170"/>
                      <a:pt x="19519" y="1753672"/>
                    </a:cubicBezTo>
                    <a:cubicBezTo>
                      <a:pt x="7021" y="1741175"/>
                      <a:pt x="0" y="1724224"/>
                      <a:pt x="0" y="1706550"/>
                    </a:cubicBezTo>
                    <a:lnTo>
                      <a:pt x="0" y="66641"/>
                    </a:lnTo>
                    <a:cubicBezTo>
                      <a:pt x="0" y="48967"/>
                      <a:pt x="7021" y="32016"/>
                      <a:pt x="19519" y="19519"/>
                    </a:cubicBezTo>
                    <a:cubicBezTo>
                      <a:pt x="32016" y="7021"/>
                      <a:pt x="48967" y="0"/>
                      <a:pt x="666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66675"/>
                <a:ext cx="2153360" cy="18398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998528" y="1855405"/>
              <a:ext cx="7549405" cy="42227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Вирусите играят важна роля в екосистемите, като регулатори на популациите на микроорганизмите и участници в биохимичните цикли.</a:t>
              </a:r>
            </a:p>
          </p:txBody>
        </p:sp>
      </p:grpSp>
      <p:sp>
        <p:nvSpPr>
          <p:cNvPr name="Freeform 28" id="28"/>
          <p:cNvSpPr/>
          <p:nvPr/>
        </p:nvSpPr>
        <p:spPr>
          <a:xfrm flipH="false" flipV="false" rot="826302">
            <a:off x="7035260" y="6679324"/>
            <a:ext cx="1925160" cy="2384099"/>
          </a:xfrm>
          <a:custGeom>
            <a:avLst/>
            <a:gdLst/>
            <a:ahLst/>
            <a:cxnLst/>
            <a:rect r="r" b="b" t="t" l="l"/>
            <a:pathLst>
              <a:path h="2384099" w="1925160">
                <a:moveTo>
                  <a:pt x="0" y="0"/>
                </a:moveTo>
                <a:lnTo>
                  <a:pt x="1925160" y="0"/>
                </a:lnTo>
                <a:lnTo>
                  <a:pt x="1925160" y="2384099"/>
                </a:lnTo>
                <a:lnTo>
                  <a:pt x="0" y="238409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/>
          <p:nvPr/>
        </p:nvGrpSpPr>
        <p:grpSpPr>
          <a:xfrm rot="0">
            <a:off x="3058609" y="2724874"/>
            <a:ext cx="3159195" cy="1127675"/>
            <a:chOff x="0" y="0"/>
            <a:chExt cx="4212259" cy="1503567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3" id="33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ВАЖНО!</a:t>
              </a:r>
            </a:p>
          </p:txBody>
        </p:sp>
      </p:grpSp>
      <p:sp>
        <p:nvSpPr>
          <p:cNvPr name="Freeform 34" id="34"/>
          <p:cNvSpPr/>
          <p:nvPr/>
        </p:nvSpPr>
        <p:spPr>
          <a:xfrm flipH="false" flipV="false" rot="0">
            <a:off x="6420332" y="9105771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148040" y="9729017"/>
            <a:ext cx="3277116" cy="729158"/>
          </a:xfrm>
          <a:custGeom>
            <a:avLst/>
            <a:gdLst/>
            <a:ahLst/>
            <a:cxnLst/>
            <a:rect r="r" b="b" t="t" l="l"/>
            <a:pathLst>
              <a:path h="729158" w="3277116">
                <a:moveTo>
                  <a:pt x="0" y="0"/>
                </a:moveTo>
                <a:lnTo>
                  <a:pt x="3277115" y="0"/>
                </a:lnTo>
                <a:lnTo>
                  <a:pt x="3277115" y="729158"/>
                </a:lnTo>
                <a:lnTo>
                  <a:pt x="0" y="7291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28700" y="1564280"/>
            <a:ext cx="8440865" cy="4797424"/>
            <a:chOff x="0" y="0"/>
            <a:chExt cx="11254487" cy="639656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1254487" cy="6396565"/>
              <a:chOff x="0" y="0"/>
              <a:chExt cx="3067804" cy="1743607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067804" cy="1743607"/>
              </a:xfrm>
              <a:custGeom>
                <a:avLst/>
                <a:gdLst/>
                <a:ahLst/>
                <a:cxnLst/>
                <a:rect r="r" b="b" t="t" l="l"/>
                <a:pathLst>
                  <a:path h="1743607" w="3067804">
                    <a:moveTo>
                      <a:pt x="46777" y="0"/>
                    </a:moveTo>
                    <a:lnTo>
                      <a:pt x="3021027" y="0"/>
                    </a:lnTo>
                    <a:cubicBezTo>
                      <a:pt x="3033433" y="0"/>
                      <a:pt x="3045331" y="4928"/>
                      <a:pt x="3054103" y="13701"/>
                    </a:cubicBezTo>
                    <a:cubicBezTo>
                      <a:pt x="3062876" y="22473"/>
                      <a:pt x="3067804" y="34371"/>
                      <a:pt x="3067804" y="46777"/>
                    </a:cubicBezTo>
                    <a:lnTo>
                      <a:pt x="3067804" y="1696830"/>
                    </a:lnTo>
                    <a:cubicBezTo>
                      <a:pt x="3067804" y="1709236"/>
                      <a:pt x="3062876" y="1721134"/>
                      <a:pt x="3054103" y="1729907"/>
                    </a:cubicBezTo>
                    <a:cubicBezTo>
                      <a:pt x="3045331" y="1738679"/>
                      <a:pt x="3033433" y="1743607"/>
                      <a:pt x="3021027" y="1743607"/>
                    </a:cubicBezTo>
                    <a:lnTo>
                      <a:pt x="46777" y="1743607"/>
                    </a:lnTo>
                    <a:cubicBezTo>
                      <a:pt x="34371" y="1743607"/>
                      <a:pt x="22473" y="1738679"/>
                      <a:pt x="13701" y="1729907"/>
                    </a:cubicBezTo>
                    <a:cubicBezTo>
                      <a:pt x="4928" y="1721134"/>
                      <a:pt x="0" y="1709236"/>
                      <a:pt x="0" y="1696830"/>
                    </a:cubicBezTo>
                    <a:lnTo>
                      <a:pt x="0" y="46777"/>
                    </a:lnTo>
                    <a:cubicBezTo>
                      <a:pt x="0" y="34371"/>
                      <a:pt x="4928" y="22473"/>
                      <a:pt x="13701" y="13701"/>
                    </a:cubicBezTo>
                    <a:cubicBezTo>
                      <a:pt x="22473" y="4928"/>
                      <a:pt x="34371" y="0"/>
                      <a:pt x="4677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3067804" cy="180075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0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714260" y="967724"/>
              <a:ext cx="9728376" cy="48355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Голяма група еукариотни организми, която включва дрожди, плесени и гъби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Могат да образуват многоклетъчни структури (мицел)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Те могат да варират драстично по размер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171763" y="1028774"/>
            <a:ext cx="7087537" cy="1523036"/>
            <a:chOff x="0" y="0"/>
            <a:chExt cx="9450049" cy="20307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450049" cy="2030715"/>
              <a:chOff x="0" y="0"/>
              <a:chExt cx="1866676" cy="40112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866676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345420"/>
                    </a:lnTo>
                    <a:cubicBezTo>
                      <a:pt x="1866676" y="360195"/>
                      <a:pt x="1860807" y="374365"/>
                      <a:pt x="1850360" y="384812"/>
                    </a:cubicBezTo>
                    <a:cubicBezTo>
                      <a:pt x="1839912" y="395260"/>
                      <a:pt x="1825742" y="401129"/>
                      <a:pt x="1810968" y="401129"/>
                    </a:cubicBezTo>
                    <a:lnTo>
                      <a:pt x="55709" y="401129"/>
                    </a:lnTo>
                    <a:cubicBezTo>
                      <a:pt x="40934" y="401129"/>
                      <a:pt x="26764" y="395260"/>
                      <a:pt x="16317" y="384812"/>
                    </a:cubicBezTo>
                    <a:cubicBezTo>
                      <a:pt x="5869" y="374365"/>
                      <a:pt x="0" y="360195"/>
                      <a:pt x="0" y="345420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1866676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1665779" y="223724"/>
              <a:ext cx="611849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ГЪБИ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705364" y="1028774"/>
            <a:ext cx="7087537" cy="1127677"/>
            <a:chOff x="0" y="0"/>
            <a:chExt cx="9450049" cy="1503569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9450049" cy="1503569"/>
              <a:chOff x="0" y="0"/>
              <a:chExt cx="1866676" cy="297001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3"/>
                    </a:lnTo>
                    <a:cubicBezTo>
                      <a:pt x="1866676" y="256067"/>
                      <a:pt x="1860807" y="270237"/>
                      <a:pt x="1850360" y="280685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5"/>
                    </a:cubicBezTo>
                    <a:cubicBezTo>
                      <a:pt x="5869" y="270237"/>
                      <a:pt x="0" y="256067"/>
                      <a:pt x="0" y="241293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432759" y="282943"/>
              <a:ext cx="8584531" cy="8710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КАКВО СА ГЪБИТЕ?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028700" y="6770665"/>
            <a:ext cx="3758322" cy="2958351"/>
            <a:chOff x="0" y="0"/>
            <a:chExt cx="5011097" cy="3944468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5011097" cy="3944468"/>
              <a:chOff x="0" y="0"/>
              <a:chExt cx="1365949" cy="1075203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1365949" cy="1075203"/>
              </a:xfrm>
              <a:custGeom>
                <a:avLst/>
                <a:gdLst/>
                <a:ahLst/>
                <a:cxnLst/>
                <a:rect r="r" b="b" t="t" l="l"/>
                <a:pathLst>
                  <a:path h="1075203" w="1365949">
                    <a:moveTo>
                      <a:pt x="105057" y="0"/>
                    </a:moveTo>
                    <a:lnTo>
                      <a:pt x="1260893" y="0"/>
                    </a:lnTo>
                    <a:cubicBezTo>
                      <a:pt x="1318914" y="0"/>
                      <a:pt x="1365949" y="47036"/>
                      <a:pt x="1365949" y="105057"/>
                    </a:cubicBezTo>
                    <a:lnTo>
                      <a:pt x="1365949" y="970146"/>
                    </a:lnTo>
                    <a:cubicBezTo>
                      <a:pt x="1365949" y="1028167"/>
                      <a:pt x="1318914" y="1075203"/>
                      <a:pt x="1260893" y="1075203"/>
                    </a:cubicBezTo>
                    <a:lnTo>
                      <a:pt x="105057" y="1075203"/>
                    </a:lnTo>
                    <a:cubicBezTo>
                      <a:pt x="77194" y="1075203"/>
                      <a:pt x="50472" y="1064134"/>
                      <a:pt x="30770" y="1044432"/>
                    </a:cubicBezTo>
                    <a:cubicBezTo>
                      <a:pt x="11068" y="1024730"/>
                      <a:pt x="0" y="998009"/>
                      <a:pt x="0" y="970146"/>
                    </a:cubicBezTo>
                    <a:lnTo>
                      <a:pt x="0" y="105057"/>
                    </a:lnTo>
                    <a:cubicBezTo>
                      <a:pt x="0" y="47036"/>
                      <a:pt x="47036" y="0"/>
                      <a:pt x="10505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66675"/>
                <a:ext cx="1365949" cy="114187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420100" y="1266457"/>
              <a:ext cx="4170896" cy="2089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0" indent="-323850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Кандидоза</a:t>
              </a:r>
            </a:p>
            <a:p>
              <a:pPr algn="l" marL="647700" indent="-323850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гъбички по краката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328264" y="6428192"/>
            <a:ext cx="3159195" cy="1127677"/>
            <a:chOff x="0" y="0"/>
            <a:chExt cx="4212259" cy="1503569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4212259" cy="1503569"/>
              <a:chOff x="0" y="0"/>
              <a:chExt cx="832051" cy="297001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1"/>
                    </a:lnTo>
                    <a:cubicBezTo>
                      <a:pt x="832051" y="241046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4"/>
                      <a:pt x="36606" y="260395"/>
                    </a:cubicBezTo>
                    <a:cubicBezTo>
                      <a:pt x="13168" y="236957"/>
                      <a:pt x="0" y="205168"/>
                      <a:pt x="0" y="172021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197214" y="282943"/>
              <a:ext cx="3817831" cy="8710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ПРИМЕРИ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4939349" y="6854132"/>
            <a:ext cx="4530216" cy="2924051"/>
            <a:chOff x="0" y="0"/>
            <a:chExt cx="6040288" cy="3898735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6040288" cy="3898735"/>
              <a:chOff x="0" y="0"/>
              <a:chExt cx="1732480" cy="1118238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732480" cy="1118238"/>
              </a:xfrm>
              <a:custGeom>
                <a:avLst/>
                <a:gdLst/>
                <a:ahLst/>
                <a:cxnLst/>
                <a:rect r="r" b="b" t="t" l="l"/>
                <a:pathLst>
                  <a:path h="1118238" w="1732480">
                    <a:moveTo>
                      <a:pt x="82831" y="0"/>
                    </a:moveTo>
                    <a:lnTo>
                      <a:pt x="1649650" y="0"/>
                    </a:lnTo>
                    <a:cubicBezTo>
                      <a:pt x="1695396" y="0"/>
                      <a:pt x="1732480" y="37085"/>
                      <a:pt x="1732480" y="82831"/>
                    </a:cubicBezTo>
                    <a:lnTo>
                      <a:pt x="1732480" y="1035408"/>
                    </a:lnTo>
                    <a:cubicBezTo>
                      <a:pt x="1732480" y="1081154"/>
                      <a:pt x="1695396" y="1118238"/>
                      <a:pt x="1649650" y="1118238"/>
                    </a:cubicBezTo>
                    <a:lnTo>
                      <a:pt x="82831" y="1118238"/>
                    </a:lnTo>
                    <a:cubicBezTo>
                      <a:pt x="60863" y="1118238"/>
                      <a:pt x="39794" y="1109511"/>
                      <a:pt x="24261" y="1093978"/>
                    </a:cubicBezTo>
                    <a:cubicBezTo>
                      <a:pt x="8727" y="1078444"/>
                      <a:pt x="0" y="1057376"/>
                      <a:pt x="0" y="1035408"/>
                    </a:cubicBezTo>
                    <a:lnTo>
                      <a:pt x="0" y="82831"/>
                    </a:lnTo>
                    <a:cubicBezTo>
                      <a:pt x="0" y="37085"/>
                      <a:pt x="37085" y="0"/>
                      <a:pt x="8283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66675"/>
                <a:ext cx="1732480" cy="118491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506381" y="1392388"/>
              <a:ext cx="5027525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0" indent="-323850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Противогъбични медикаменти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5624860" y="6428192"/>
            <a:ext cx="3159195" cy="1127677"/>
            <a:chOff x="0" y="0"/>
            <a:chExt cx="4212259" cy="1503569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4212259" cy="1503569"/>
              <a:chOff x="0" y="0"/>
              <a:chExt cx="832051" cy="297001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1"/>
                    </a:lnTo>
                    <a:cubicBezTo>
                      <a:pt x="832051" y="241046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4"/>
                      <a:pt x="36606" y="260395"/>
                    </a:cubicBezTo>
                    <a:cubicBezTo>
                      <a:pt x="13168" y="236957"/>
                      <a:pt x="0" y="205168"/>
                      <a:pt x="0" y="172021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197214" y="282943"/>
              <a:ext cx="3817831" cy="8710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ЛЕЧЕНИЕ</a:t>
              </a:r>
            </a:p>
          </p:txBody>
        </p:sp>
      </p:grpSp>
      <p:sp>
        <p:nvSpPr>
          <p:cNvPr name="Freeform 43" id="43"/>
          <p:cNvSpPr/>
          <p:nvPr/>
        </p:nvSpPr>
        <p:spPr>
          <a:xfrm flipH="false" flipV="false" rot="0">
            <a:off x="10364434" y="2655004"/>
            <a:ext cx="6702195" cy="7226086"/>
          </a:xfrm>
          <a:custGeom>
            <a:avLst/>
            <a:gdLst/>
            <a:ahLst/>
            <a:cxnLst/>
            <a:rect r="r" b="b" t="t" l="l"/>
            <a:pathLst>
              <a:path h="7226086" w="6702195">
                <a:moveTo>
                  <a:pt x="0" y="0"/>
                </a:moveTo>
                <a:lnTo>
                  <a:pt x="6702195" y="0"/>
                </a:lnTo>
                <a:lnTo>
                  <a:pt x="6702195" y="7226086"/>
                </a:lnTo>
                <a:lnTo>
                  <a:pt x="0" y="722608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4" id="44"/>
          <p:cNvSpPr/>
          <p:nvPr/>
        </p:nvSpPr>
        <p:spPr>
          <a:xfrm flipH="false" flipV="false" rot="0">
            <a:off x="9658319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3" y="0"/>
                </a:lnTo>
                <a:lnTo>
                  <a:pt x="4057213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148040" y="9729017"/>
            <a:ext cx="3277116" cy="729158"/>
          </a:xfrm>
          <a:custGeom>
            <a:avLst/>
            <a:gdLst/>
            <a:ahLst/>
            <a:cxnLst/>
            <a:rect r="r" b="b" t="t" l="l"/>
            <a:pathLst>
              <a:path h="729158" w="3277116">
                <a:moveTo>
                  <a:pt x="0" y="0"/>
                </a:moveTo>
                <a:lnTo>
                  <a:pt x="3277115" y="0"/>
                </a:lnTo>
                <a:lnTo>
                  <a:pt x="3277115" y="729158"/>
                </a:lnTo>
                <a:lnTo>
                  <a:pt x="0" y="7291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28700" y="1790292"/>
            <a:ext cx="8329050" cy="6369049"/>
            <a:chOff x="0" y="0"/>
            <a:chExt cx="11105400" cy="849206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1105400" cy="8492065"/>
              <a:chOff x="0" y="0"/>
              <a:chExt cx="3027165" cy="2314809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027165" cy="2314809"/>
              </a:xfrm>
              <a:custGeom>
                <a:avLst/>
                <a:gdLst/>
                <a:ahLst/>
                <a:cxnLst/>
                <a:rect r="r" b="b" t="t" l="l"/>
                <a:pathLst>
                  <a:path h="2314809" w="3027165">
                    <a:moveTo>
                      <a:pt x="47405" y="0"/>
                    </a:moveTo>
                    <a:lnTo>
                      <a:pt x="2979760" y="0"/>
                    </a:lnTo>
                    <a:cubicBezTo>
                      <a:pt x="2992332" y="0"/>
                      <a:pt x="3004390" y="4994"/>
                      <a:pt x="3013280" y="13885"/>
                    </a:cubicBezTo>
                    <a:cubicBezTo>
                      <a:pt x="3022170" y="22775"/>
                      <a:pt x="3027165" y="34832"/>
                      <a:pt x="3027165" y="47405"/>
                    </a:cubicBezTo>
                    <a:lnTo>
                      <a:pt x="3027165" y="2267404"/>
                    </a:lnTo>
                    <a:cubicBezTo>
                      <a:pt x="3027165" y="2279977"/>
                      <a:pt x="3022170" y="2292034"/>
                      <a:pt x="3013280" y="2300924"/>
                    </a:cubicBezTo>
                    <a:cubicBezTo>
                      <a:pt x="3004390" y="2309815"/>
                      <a:pt x="2992332" y="2314809"/>
                      <a:pt x="2979760" y="2314809"/>
                    </a:cubicBezTo>
                    <a:lnTo>
                      <a:pt x="47405" y="2314809"/>
                    </a:lnTo>
                    <a:cubicBezTo>
                      <a:pt x="34832" y="2314809"/>
                      <a:pt x="22775" y="2309815"/>
                      <a:pt x="13885" y="2300924"/>
                    </a:cubicBezTo>
                    <a:cubicBezTo>
                      <a:pt x="4994" y="2292034"/>
                      <a:pt x="0" y="2279977"/>
                      <a:pt x="0" y="2267404"/>
                    </a:cubicBezTo>
                    <a:lnTo>
                      <a:pt x="0" y="47405"/>
                    </a:lnTo>
                    <a:cubicBezTo>
                      <a:pt x="0" y="34832"/>
                      <a:pt x="4994" y="22775"/>
                      <a:pt x="13885" y="13885"/>
                    </a:cubicBezTo>
                    <a:cubicBezTo>
                      <a:pt x="22775" y="4994"/>
                      <a:pt x="34832" y="0"/>
                      <a:pt x="4740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3027165" cy="237195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0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704798" y="967724"/>
              <a:ext cx="9599505" cy="69310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Гъбите имат клетъчни стени, съставени предимно от хитин, което ги отличава от растенията (с целулоза).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Патогенните гъби могат да влязат в организма чрез вдишване на спори, контакт с кожа или лигавици, или при инвазивни процедури (например хирургически интервенции).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171763" y="1028774"/>
            <a:ext cx="7087537" cy="1523036"/>
            <a:chOff x="0" y="0"/>
            <a:chExt cx="9450049" cy="20307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450049" cy="2030715"/>
              <a:chOff x="0" y="0"/>
              <a:chExt cx="1866676" cy="40112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866676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345420"/>
                    </a:lnTo>
                    <a:cubicBezTo>
                      <a:pt x="1866676" y="360195"/>
                      <a:pt x="1860807" y="374365"/>
                      <a:pt x="1850360" y="384812"/>
                    </a:cubicBezTo>
                    <a:cubicBezTo>
                      <a:pt x="1839912" y="395260"/>
                      <a:pt x="1825742" y="401129"/>
                      <a:pt x="1810968" y="401129"/>
                    </a:cubicBezTo>
                    <a:lnTo>
                      <a:pt x="55709" y="401129"/>
                    </a:lnTo>
                    <a:cubicBezTo>
                      <a:pt x="40934" y="401129"/>
                      <a:pt x="26764" y="395260"/>
                      <a:pt x="16317" y="384812"/>
                    </a:cubicBezTo>
                    <a:cubicBezTo>
                      <a:pt x="5869" y="374365"/>
                      <a:pt x="0" y="360195"/>
                      <a:pt x="0" y="345420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1866676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1665779" y="223724"/>
              <a:ext cx="611849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ГЪБИ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649457" y="1028700"/>
            <a:ext cx="7087537" cy="1127677"/>
            <a:chOff x="0" y="0"/>
            <a:chExt cx="9450049" cy="1503569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9450049" cy="1503569"/>
              <a:chOff x="0" y="0"/>
              <a:chExt cx="1866676" cy="297001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3"/>
                    </a:lnTo>
                    <a:cubicBezTo>
                      <a:pt x="1866676" y="256067"/>
                      <a:pt x="1860807" y="270237"/>
                      <a:pt x="1850360" y="280685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5"/>
                    </a:cubicBezTo>
                    <a:cubicBezTo>
                      <a:pt x="5869" y="270237"/>
                      <a:pt x="0" y="256067"/>
                      <a:pt x="0" y="241293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432759" y="282943"/>
              <a:ext cx="8584531" cy="8710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ОСОБЕНОСТИ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0171763" y="3209035"/>
            <a:ext cx="7087537" cy="4625226"/>
            <a:chOff x="0" y="0"/>
            <a:chExt cx="9450049" cy="6166968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9450049" cy="6166968"/>
              <a:chOff x="0" y="0"/>
              <a:chExt cx="2575941" cy="1681023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2575941" cy="1681023"/>
              </a:xfrm>
              <a:custGeom>
                <a:avLst/>
                <a:gdLst/>
                <a:ahLst/>
                <a:cxnLst/>
                <a:rect r="r" b="b" t="t" l="l"/>
                <a:pathLst>
                  <a:path h="1681023" w="2575941">
                    <a:moveTo>
                      <a:pt x="55709" y="0"/>
                    </a:moveTo>
                    <a:lnTo>
                      <a:pt x="2520232" y="0"/>
                    </a:lnTo>
                    <a:cubicBezTo>
                      <a:pt x="2535007" y="0"/>
                      <a:pt x="2549177" y="5869"/>
                      <a:pt x="2559625" y="16317"/>
                    </a:cubicBezTo>
                    <a:cubicBezTo>
                      <a:pt x="2570072" y="26764"/>
                      <a:pt x="2575941" y="40934"/>
                      <a:pt x="2575941" y="55709"/>
                    </a:cubicBezTo>
                    <a:lnTo>
                      <a:pt x="2575941" y="1625314"/>
                    </a:lnTo>
                    <a:cubicBezTo>
                      <a:pt x="2575941" y="1640089"/>
                      <a:pt x="2570072" y="1654259"/>
                      <a:pt x="2559625" y="1664706"/>
                    </a:cubicBezTo>
                    <a:cubicBezTo>
                      <a:pt x="2549177" y="1675154"/>
                      <a:pt x="2535007" y="1681023"/>
                      <a:pt x="2520232" y="1681023"/>
                    </a:cubicBezTo>
                    <a:lnTo>
                      <a:pt x="55709" y="1681023"/>
                    </a:lnTo>
                    <a:cubicBezTo>
                      <a:pt x="40934" y="1681023"/>
                      <a:pt x="26764" y="1675154"/>
                      <a:pt x="16317" y="1664706"/>
                    </a:cubicBezTo>
                    <a:cubicBezTo>
                      <a:pt x="5869" y="1654259"/>
                      <a:pt x="0" y="1640089"/>
                      <a:pt x="0" y="1625314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66675"/>
                <a:ext cx="2575941" cy="174769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792235" y="1468090"/>
              <a:ext cx="7865579" cy="35115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Патогенните гъби са значими агенти на заболявания, които могат да предизвикат сериозни инфекции при хора и животни.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2135934" y="2875279"/>
            <a:ext cx="3159195" cy="1127677"/>
            <a:chOff x="0" y="0"/>
            <a:chExt cx="4212259" cy="1503569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4212259" cy="1503569"/>
              <a:chOff x="0" y="0"/>
              <a:chExt cx="832051" cy="297001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1"/>
                    </a:lnTo>
                    <a:cubicBezTo>
                      <a:pt x="832051" y="241046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4"/>
                      <a:pt x="36606" y="260395"/>
                    </a:cubicBezTo>
                    <a:cubicBezTo>
                      <a:pt x="13168" y="236957"/>
                      <a:pt x="0" y="205168"/>
                      <a:pt x="0" y="172021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197214" y="282943"/>
              <a:ext cx="3817831" cy="8710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ВАЖНО!</a:t>
              </a: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-2780098">
            <a:off x="8142554" y="6478528"/>
            <a:ext cx="2828137" cy="3049204"/>
          </a:xfrm>
          <a:custGeom>
            <a:avLst/>
            <a:gdLst/>
            <a:ahLst/>
            <a:cxnLst/>
            <a:rect r="r" b="b" t="t" l="l"/>
            <a:pathLst>
              <a:path h="3049204" w="2828137">
                <a:moveTo>
                  <a:pt x="0" y="0"/>
                </a:moveTo>
                <a:lnTo>
                  <a:pt x="2828137" y="0"/>
                </a:lnTo>
                <a:lnTo>
                  <a:pt x="2828137" y="3049204"/>
                </a:lnTo>
                <a:lnTo>
                  <a:pt x="0" y="30492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6566327" y="8934596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933441" y="1564280"/>
            <a:ext cx="9847650" cy="4306317"/>
            <a:chOff x="0" y="0"/>
            <a:chExt cx="13130200" cy="5741756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3130200" cy="5741756"/>
              <a:chOff x="0" y="0"/>
              <a:chExt cx="3579095" cy="1565116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579095" cy="1565116"/>
              </a:xfrm>
              <a:custGeom>
                <a:avLst/>
                <a:gdLst/>
                <a:ahLst/>
                <a:cxnLst/>
                <a:rect r="r" b="b" t="t" l="l"/>
                <a:pathLst>
                  <a:path h="1565116" w="3579095">
                    <a:moveTo>
                      <a:pt x="40095" y="0"/>
                    </a:moveTo>
                    <a:lnTo>
                      <a:pt x="3539000" y="0"/>
                    </a:lnTo>
                    <a:cubicBezTo>
                      <a:pt x="3549634" y="0"/>
                      <a:pt x="3559832" y="4224"/>
                      <a:pt x="3567351" y="11743"/>
                    </a:cubicBezTo>
                    <a:cubicBezTo>
                      <a:pt x="3574871" y="19263"/>
                      <a:pt x="3579095" y="29461"/>
                      <a:pt x="3579095" y="40095"/>
                    </a:cubicBezTo>
                    <a:lnTo>
                      <a:pt x="3579095" y="1525022"/>
                    </a:lnTo>
                    <a:cubicBezTo>
                      <a:pt x="3579095" y="1535655"/>
                      <a:pt x="3574871" y="1545854"/>
                      <a:pt x="3567351" y="1553373"/>
                    </a:cubicBezTo>
                    <a:cubicBezTo>
                      <a:pt x="3559832" y="1560892"/>
                      <a:pt x="3549634" y="1565116"/>
                      <a:pt x="3539000" y="1565116"/>
                    </a:cubicBezTo>
                    <a:lnTo>
                      <a:pt x="40095" y="1565116"/>
                    </a:lnTo>
                    <a:cubicBezTo>
                      <a:pt x="29461" y="1565116"/>
                      <a:pt x="19263" y="1560892"/>
                      <a:pt x="11743" y="1553373"/>
                    </a:cubicBezTo>
                    <a:cubicBezTo>
                      <a:pt x="4224" y="1545854"/>
                      <a:pt x="0" y="1535655"/>
                      <a:pt x="0" y="1525022"/>
                    </a:cubicBezTo>
                    <a:lnTo>
                      <a:pt x="0" y="40095"/>
                    </a:lnTo>
                    <a:cubicBezTo>
                      <a:pt x="0" y="29461"/>
                      <a:pt x="4224" y="19263"/>
                      <a:pt x="11743" y="11743"/>
                    </a:cubicBezTo>
                    <a:cubicBezTo>
                      <a:pt x="19263" y="4224"/>
                      <a:pt x="29461" y="0"/>
                      <a:pt x="4009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3579095" cy="16222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0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33301" y="1171685"/>
              <a:ext cx="11349742" cy="41370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Група еукариотни, предимно едноклетъчни организми</a:t>
              </a:r>
            </a:p>
            <a:p>
              <a:pPr algn="l" marL="647697" indent="-323848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Те имат характеристики, които принадлежат на животни (протозои), растения (водорасли) и гъби (спорови гъби).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804934" y="1028700"/>
            <a:ext cx="6672478" cy="1523036"/>
            <a:chOff x="0" y="0"/>
            <a:chExt cx="8896637" cy="20307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8896637" cy="2030715"/>
              <a:chOff x="0" y="0"/>
              <a:chExt cx="1757360" cy="40112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757360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757360">
                    <a:moveTo>
                      <a:pt x="59174" y="0"/>
                    </a:moveTo>
                    <a:lnTo>
                      <a:pt x="1698186" y="0"/>
                    </a:lnTo>
                    <a:cubicBezTo>
                      <a:pt x="1730867" y="0"/>
                      <a:pt x="1757360" y="26493"/>
                      <a:pt x="1757360" y="59174"/>
                    </a:cubicBezTo>
                    <a:lnTo>
                      <a:pt x="1757360" y="341955"/>
                    </a:lnTo>
                    <a:cubicBezTo>
                      <a:pt x="1757360" y="374636"/>
                      <a:pt x="1730867" y="401129"/>
                      <a:pt x="1698186" y="401129"/>
                    </a:cubicBezTo>
                    <a:lnTo>
                      <a:pt x="59174" y="401129"/>
                    </a:lnTo>
                    <a:cubicBezTo>
                      <a:pt x="26493" y="401129"/>
                      <a:pt x="0" y="374636"/>
                      <a:pt x="0" y="341955"/>
                    </a:cubicBezTo>
                    <a:lnTo>
                      <a:pt x="0" y="59174"/>
                    </a:lnTo>
                    <a:cubicBezTo>
                      <a:pt x="0" y="26493"/>
                      <a:pt x="26493" y="0"/>
                      <a:pt x="59174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1757360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1568228" y="223724"/>
              <a:ext cx="576018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ПРОТИСТИ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9276278" y="1028700"/>
            <a:ext cx="7087537" cy="1127675"/>
            <a:chOff x="0" y="0"/>
            <a:chExt cx="9450049" cy="1503567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9450049" cy="1503567"/>
              <a:chOff x="0" y="0"/>
              <a:chExt cx="1866676" cy="297001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2"/>
                    </a:lnTo>
                    <a:cubicBezTo>
                      <a:pt x="1866676" y="256067"/>
                      <a:pt x="1860807" y="270237"/>
                      <a:pt x="1850360" y="280684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4"/>
                    </a:cubicBezTo>
                    <a:cubicBezTo>
                      <a:pt x="5869" y="270237"/>
                      <a:pt x="0" y="256067"/>
                      <a:pt x="0" y="241292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432759" y="273418"/>
              <a:ext cx="85845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КАКВО СА ПРОТИСТИТЕ?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7933441" y="6138416"/>
            <a:ext cx="3795594" cy="2615114"/>
            <a:chOff x="0" y="0"/>
            <a:chExt cx="5060792" cy="3486818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5060792" cy="3486818"/>
              <a:chOff x="0" y="0"/>
              <a:chExt cx="1379496" cy="950454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1379496" cy="950454"/>
              </a:xfrm>
              <a:custGeom>
                <a:avLst/>
                <a:gdLst/>
                <a:ahLst/>
                <a:cxnLst/>
                <a:rect r="r" b="b" t="t" l="l"/>
                <a:pathLst>
                  <a:path h="950454" w="1379496">
                    <a:moveTo>
                      <a:pt x="104025" y="0"/>
                    </a:moveTo>
                    <a:lnTo>
                      <a:pt x="1275470" y="0"/>
                    </a:lnTo>
                    <a:cubicBezTo>
                      <a:pt x="1303060" y="0"/>
                      <a:pt x="1329519" y="10960"/>
                      <a:pt x="1349028" y="30468"/>
                    </a:cubicBezTo>
                    <a:cubicBezTo>
                      <a:pt x="1368536" y="49977"/>
                      <a:pt x="1379496" y="76436"/>
                      <a:pt x="1379496" y="104025"/>
                    </a:cubicBezTo>
                    <a:lnTo>
                      <a:pt x="1379496" y="846429"/>
                    </a:lnTo>
                    <a:cubicBezTo>
                      <a:pt x="1379496" y="903880"/>
                      <a:pt x="1332922" y="950454"/>
                      <a:pt x="1275470" y="950454"/>
                    </a:cubicBezTo>
                    <a:lnTo>
                      <a:pt x="104025" y="950454"/>
                    </a:lnTo>
                    <a:cubicBezTo>
                      <a:pt x="76436" y="950454"/>
                      <a:pt x="49977" y="939494"/>
                      <a:pt x="30468" y="919986"/>
                    </a:cubicBezTo>
                    <a:cubicBezTo>
                      <a:pt x="10960" y="900477"/>
                      <a:pt x="0" y="874018"/>
                      <a:pt x="0" y="846429"/>
                    </a:cubicBezTo>
                    <a:lnTo>
                      <a:pt x="0" y="104025"/>
                    </a:lnTo>
                    <a:cubicBezTo>
                      <a:pt x="0" y="76436"/>
                      <a:pt x="10960" y="49977"/>
                      <a:pt x="30468" y="30468"/>
                    </a:cubicBezTo>
                    <a:cubicBezTo>
                      <a:pt x="49977" y="10960"/>
                      <a:pt x="76436" y="0"/>
                      <a:pt x="10402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66675"/>
                <a:ext cx="1379496" cy="10171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424266" y="971905"/>
              <a:ext cx="4212259" cy="20891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Малария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Сънна болест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Дизентерия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8251640" y="5574578"/>
            <a:ext cx="3159195" cy="1127675"/>
            <a:chOff x="0" y="0"/>
            <a:chExt cx="4212259" cy="1503567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ПРИМЕРИ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1881021" y="6138416"/>
            <a:ext cx="5900070" cy="3681914"/>
            <a:chOff x="0" y="0"/>
            <a:chExt cx="7866760" cy="4909218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7866760" cy="4909218"/>
              <a:chOff x="0" y="0"/>
              <a:chExt cx="2144360" cy="1338179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2144360" cy="1338179"/>
              </a:xfrm>
              <a:custGeom>
                <a:avLst/>
                <a:gdLst/>
                <a:ahLst/>
                <a:cxnLst/>
                <a:rect r="r" b="b" t="t" l="l"/>
                <a:pathLst>
                  <a:path h="1338179" w="2144360">
                    <a:moveTo>
                      <a:pt x="66921" y="0"/>
                    </a:moveTo>
                    <a:lnTo>
                      <a:pt x="2077439" y="0"/>
                    </a:lnTo>
                    <a:cubicBezTo>
                      <a:pt x="2114399" y="0"/>
                      <a:pt x="2144360" y="29962"/>
                      <a:pt x="2144360" y="66921"/>
                    </a:cubicBezTo>
                    <a:lnTo>
                      <a:pt x="2144360" y="1271258"/>
                    </a:lnTo>
                    <a:cubicBezTo>
                      <a:pt x="2144360" y="1308218"/>
                      <a:pt x="2114399" y="1338179"/>
                      <a:pt x="2077439" y="1338179"/>
                    </a:cubicBezTo>
                    <a:lnTo>
                      <a:pt x="66921" y="1338179"/>
                    </a:lnTo>
                    <a:cubicBezTo>
                      <a:pt x="29962" y="1338179"/>
                      <a:pt x="0" y="1308218"/>
                      <a:pt x="0" y="1271258"/>
                    </a:cubicBezTo>
                    <a:lnTo>
                      <a:pt x="0" y="66921"/>
                    </a:lnTo>
                    <a:cubicBezTo>
                      <a:pt x="0" y="29962"/>
                      <a:pt x="29962" y="0"/>
                      <a:pt x="6692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66675"/>
                <a:ext cx="2144360" cy="140485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659502" y="910857"/>
              <a:ext cx="6547756" cy="35115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Висока хигиена</a:t>
              </a:r>
            </a:p>
            <a:p>
              <a:pPr algn="l" marL="647703" indent="-323852" lvl="1">
                <a:lnSpc>
                  <a:spcPts val="4200"/>
                </a:lnSpc>
                <a:buFont typeface="Arial"/>
                <a:buChar char="•"/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Специфични медикаменти, които са насочени срещу конкретния патоген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3251458" y="5574578"/>
            <a:ext cx="3159195" cy="1127675"/>
            <a:chOff x="0" y="0"/>
            <a:chExt cx="4212259" cy="1503567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ЛЕЧЕНИЕ</a:t>
              </a:r>
            </a:p>
          </p:txBody>
        </p:sp>
      </p:grpSp>
      <p:sp>
        <p:nvSpPr>
          <p:cNvPr name="Freeform 43" id="43"/>
          <p:cNvSpPr/>
          <p:nvPr/>
        </p:nvSpPr>
        <p:spPr>
          <a:xfrm flipH="false" flipV="false" rot="-8787611">
            <a:off x="1586651" y="2878166"/>
            <a:ext cx="5633732" cy="5626690"/>
          </a:xfrm>
          <a:custGeom>
            <a:avLst/>
            <a:gdLst/>
            <a:ahLst/>
            <a:cxnLst/>
            <a:rect r="r" b="b" t="t" l="l"/>
            <a:pathLst>
              <a:path h="5626690" w="5633732">
                <a:moveTo>
                  <a:pt x="0" y="0"/>
                </a:moveTo>
                <a:lnTo>
                  <a:pt x="5633732" y="0"/>
                </a:lnTo>
                <a:lnTo>
                  <a:pt x="5633732" y="5626691"/>
                </a:lnTo>
                <a:lnTo>
                  <a:pt x="0" y="562669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4" id="44"/>
          <p:cNvSpPr/>
          <p:nvPr/>
        </p:nvSpPr>
        <p:spPr>
          <a:xfrm flipH="false" flipV="false" rot="0">
            <a:off x="6277194" y="8916603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6326675" y="-1076289"/>
            <a:ext cx="2908832" cy="3094502"/>
          </a:xfrm>
          <a:custGeom>
            <a:avLst/>
            <a:gdLst/>
            <a:ahLst/>
            <a:cxnLst/>
            <a:rect r="r" b="b" t="t" l="l"/>
            <a:pathLst>
              <a:path h="3094502" w="2908832">
                <a:moveTo>
                  <a:pt x="0" y="0"/>
                </a:moveTo>
                <a:lnTo>
                  <a:pt x="2908831" y="0"/>
                </a:lnTo>
                <a:lnTo>
                  <a:pt x="2908831" y="3094502"/>
                </a:lnTo>
                <a:lnTo>
                  <a:pt x="0" y="30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32022"/>
            <a:ext cx="804934" cy="4915627"/>
          </a:xfrm>
          <a:custGeom>
            <a:avLst/>
            <a:gdLst/>
            <a:ahLst/>
            <a:cxnLst/>
            <a:rect r="r" b="b" t="t" l="l"/>
            <a:pathLst>
              <a:path h="4915627" w="804934">
                <a:moveTo>
                  <a:pt x="0" y="0"/>
                </a:moveTo>
                <a:lnTo>
                  <a:pt x="804934" y="0"/>
                </a:lnTo>
                <a:lnTo>
                  <a:pt x="804934" y="4915627"/>
                </a:lnTo>
                <a:lnTo>
                  <a:pt x="0" y="4915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42524" y="9483040"/>
            <a:ext cx="4382631" cy="975135"/>
          </a:xfrm>
          <a:custGeom>
            <a:avLst/>
            <a:gdLst/>
            <a:ahLst/>
            <a:cxnLst/>
            <a:rect r="r" b="b" t="t" l="l"/>
            <a:pathLst>
              <a:path h="975135" w="4382631">
                <a:moveTo>
                  <a:pt x="0" y="0"/>
                </a:moveTo>
                <a:lnTo>
                  <a:pt x="4382631" y="0"/>
                </a:lnTo>
                <a:lnTo>
                  <a:pt x="4382631" y="975135"/>
                </a:lnTo>
                <a:lnTo>
                  <a:pt x="0" y="9751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7555287" y="3646809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36039" y="9699223"/>
            <a:ext cx="7315200" cy="758952"/>
          </a:xfrm>
          <a:custGeom>
            <a:avLst/>
            <a:gdLst/>
            <a:ahLst/>
            <a:cxnLst/>
            <a:rect r="r" b="b" t="t" l="l"/>
            <a:pathLst>
              <a:path h="758952" w="7315200">
                <a:moveTo>
                  <a:pt x="0" y="0"/>
                </a:moveTo>
                <a:lnTo>
                  <a:pt x="7315200" y="0"/>
                </a:lnTo>
                <a:lnTo>
                  <a:pt x="7315200" y="758952"/>
                </a:lnTo>
                <a:lnTo>
                  <a:pt x="0" y="758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34777" y="-82575"/>
            <a:ext cx="10685269" cy="454124"/>
          </a:xfrm>
          <a:custGeom>
            <a:avLst/>
            <a:gdLst/>
            <a:ahLst/>
            <a:cxnLst/>
            <a:rect r="r" b="b" t="t" l="l"/>
            <a:pathLst>
              <a:path h="454124" w="10685269">
                <a:moveTo>
                  <a:pt x="0" y="0"/>
                </a:moveTo>
                <a:lnTo>
                  <a:pt x="10685269" y="0"/>
                </a:lnTo>
                <a:lnTo>
                  <a:pt x="10685269" y="454124"/>
                </a:lnTo>
                <a:lnTo>
                  <a:pt x="0" y="4541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804934" y="3605932"/>
            <a:ext cx="7266868" cy="5354067"/>
            <a:chOff x="0" y="0"/>
            <a:chExt cx="9689158" cy="7138756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9689158" cy="7138756"/>
              <a:chOff x="0" y="0"/>
              <a:chExt cx="2641119" cy="1945918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641119" cy="1945917"/>
              </a:xfrm>
              <a:custGeom>
                <a:avLst/>
                <a:gdLst/>
                <a:ahLst/>
                <a:cxnLst/>
                <a:rect r="r" b="b" t="t" l="l"/>
                <a:pathLst>
                  <a:path h="1945917" w="2641119">
                    <a:moveTo>
                      <a:pt x="54334" y="0"/>
                    </a:moveTo>
                    <a:lnTo>
                      <a:pt x="2586785" y="0"/>
                    </a:lnTo>
                    <a:cubicBezTo>
                      <a:pt x="2616792" y="0"/>
                      <a:pt x="2641119" y="24326"/>
                      <a:pt x="2641119" y="54334"/>
                    </a:cubicBezTo>
                    <a:lnTo>
                      <a:pt x="2641119" y="1891584"/>
                    </a:lnTo>
                    <a:cubicBezTo>
                      <a:pt x="2641119" y="1921591"/>
                      <a:pt x="2616792" y="1945917"/>
                      <a:pt x="2586785" y="1945917"/>
                    </a:cubicBezTo>
                    <a:lnTo>
                      <a:pt x="54334" y="1945917"/>
                    </a:lnTo>
                    <a:cubicBezTo>
                      <a:pt x="24326" y="1945917"/>
                      <a:pt x="0" y="1921591"/>
                      <a:pt x="0" y="1891584"/>
                    </a:cubicBezTo>
                    <a:lnTo>
                      <a:pt x="0" y="54334"/>
                    </a:lnTo>
                    <a:cubicBezTo>
                      <a:pt x="0" y="24326"/>
                      <a:pt x="24326" y="0"/>
                      <a:pt x="5433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2641119" cy="20030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06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614917" y="1171685"/>
              <a:ext cx="8375306" cy="55340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Протистите обикновено живеят във влажни среди, като вода, почва или в тялото на гостоприемник (например паразитни протисти). Някои от тях образуват симбиотични отношения с растения или животни.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102129" y="672410"/>
            <a:ext cx="6672478" cy="1523036"/>
            <a:chOff x="0" y="0"/>
            <a:chExt cx="8896637" cy="20307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8896637" cy="2030715"/>
              <a:chOff x="0" y="0"/>
              <a:chExt cx="1757360" cy="40112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757360" cy="401129"/>
              </a:xfrm>
              <a:custGeom>
                <a:avLst/>
                <a:gdLst/>
                <a:ahLst/>
                <a:cxnLst/>
                <a:rect r="r" b="b" t="t" l="l"/>
                <a:pathLst>
                  <a:path h="401129" w="1757360">
                    <a:moveTo>
                      <a:pt x="59174" y="0"/>
                    </a:moveTo>
                    <a:lnTo>
                      <a:pt x="1698186" y="0"/>
                    </a:lnTo>
                    <a:cubicBezTo>
                      <a:pt x="1730867" y="0"/>
                      <a:pt x="1757360" y="26493"/>
                      <a:pt x="1757360" y="59174"/>
                    </a:cubicBezTo>
                    <a:lnTo>
                      <a:pt x="1757360" y="341955"/>
                    </a:lnTo>
                    <a:cubicBezTo>
                      <a:pt x="1757360" y="374636"/>
                      <a:pt x="1730867" y="401129"/>
                      <a:pt x="1698186" y="401129"/>
                    </a:cubicBezTo>
                    <a:lnTo>
                      <a:pt x="59174" y="401129"/>
                    </a:lnTo>
                    <a:cubicBezTo>
                      <a:pt x="26493" y="401129"/>
                      <a:pt x="0" y="374636"/>
                      <a:pt x="0" y="341955"/>
                    </a:cubicBezTo>
                    <a:lnTo>
                      <a:pt x="0" y="59174"/>
                    </a:lnTo>
                    <a:cubicBezTo>
                      <a:pt x="0" y="26493"/>
                      <a:pt x="26493" y="0"/>
                      <a:pt x="59174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1757360" cy="4392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1568228" y="223724"/>
              <a:ext cx="5760180" cy="1449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b="true" sz="6500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ПРОТИСТИ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894600" y="2909386"/>
            <a:ext cx="7087537" cy="1127675"/>
            <a:chOff x="0" y="0"/>
            <a:chExt cx="9450049" cy="1503567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9450049" cy="1503567"/>
              <a:chOff x="0" y="0"/>
              <a:chExt cx="1866676" cy="297001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866676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1866676">
                    <a:moveTo>
                      <a:pt x="55709" y="0"/>
                    </a:moveTo>
                    <a:lnTo>
                      <a:pt x="1810968" y="0"/>
                    </a:lnTo>
                    <a:cubicBezTo>
                      <a:pt x="1825742" y="0"/>
                      <a:pt x="1839912" y="5869"/>
                      <a:pt x="1850360" y="16317"/>
                    </a:cubicBezTo>
                    <a:cubicBezTo>
                      <a:pt x="1860807" y="26764"/>
                      <a:pt x="1866676" y="40934"/>
                      <a:pt x="1866676" y="55709"/>
                    </a:cubicBezTo>
                    <a:lnTo>
                      <a:pt x="1866676" y="241292"/>
                    </a:lnTo>
                    <a:cubicBezTo>
                      <a:pt x="1866676" y="256067"/>
                      <a:pt x="1860807" y="270237"/>
                      <a:pt x="1850360" y="280684"/>
                    </a:cubicBezTo>
                    <a:cubicBezTo>
                      <a:pt x="1839912" y="291132"/>
                      <a:pt x="1825742" y="297001"/>
                      <a:pt x="1810968" y="297001"/>
                    </a:cubicBezTo>
                    <a:lnTo>
                      <a:pt x="55709" y="297001"/>
                    </a:lnTo>
                    <a:cubicBezTo>
                      <a:pt x="40934" y="297001"/>
                      <a:pt x="26764" y="291132"/>
                      <a:pt x="16317" y="280684"/>
                    </a:cubicBezTo>
                    <a:cubicBezTo>
                      <a:pt x="5869" y="270237"/>
                      <a:pt x="0" y="256067"/>
                      <a:pt x="0" y="241292"/>
                    </a:cubicBezTo>
                    <a:lnTo>
                      <a:pt x="0" y="55709"/>
                    </a:lnTo>
                    <a:cubicBezTo>
                      <a:pt x="0" y="40934"/>
                      <a:pt x="5869" y="26764"/>
                      <a:pt x="16317" y="16317"/>
                    </a:cubicBezTo>
                    <a:cubicBezTo>
                      <a:pt x="26764" y="5869"/>
                      <a:pt x="40934" y="0"/>
                      <a:pt x="5570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1866676" cy="3351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432759" y="273418"/>
              <a:ext cx="85845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РАЗПРОСТРАНЕНИЕ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9574736" y="2611086"/>
            <a:ext cx="7389289" cy="6348914"/>
            <a:chOff x="0" y="0"/>
            <a:chExt cx="9852385" cy="8465218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9852385" cy="8465218"/>
              <a:chOff x="0" y="0"/>
              <a:chExt cx="2685612" cy="2307491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2685612" cy="2307491"/>
              </a:xfrm>
              <a:custGeom>
                <a:avLst/>
                <a:gdLst/>
                <a:ahLst/>
                <a:cxnLst/>
                <a:rect r="r" b="b" t="t" l="l"/>
                <a:pathLst>
                  <a:path h="2307491" w="2685612">
                    <a:moveTo>
                      <a:pt x="53434" y="0"/>
                    </a:moveTo>
                    <a:lnTo>
                      <a:pt x="2632178" y="0"/>
                    </a:lnTo>
                    <a:cubicBezTo>
                      <a:pt x="2661689" y="0"/>
                      <a:pt x="2685612" y="23923"/>
                      <a:pt x="2685612" y="53434"/>
                    </a:cubicBezTo>
                    <a:lnTo>
                      <a:pt x="2685612" y="2254057"/>
                    </a:lnTo>
                    <a:cubicBezTo>
                      <a:pt x="2685612" y="2283568"/>
                      <a:pt x="2661689" y="2307491"/>
                      <a:pt x="2632178" y="2307491"/>
                    </a:cubicBezTo>
                    <a:lnTo>
                      <a:pt x="53434" y="2307491"/>
                    </a:lnTo>
                    <a:cubicBezTo>
                      <a:pt x="23923" y="2307491"/>
                      <a:pt x="0" y="2283568"/>
                      <a:pt x="0" y="2254057"/>
                    </a:cubicBezTo>
                    <a:lnTo>
                      <a:pt x="0" y="53434"/>
                    </a:lnTo>
                    <a:cubicBezTo>
                      <a:pt x="0" y="23923"/>
                      <a:pt x="23923" y="0"/>
                      <a:pt x="5343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66675"/>
                <a:ext cx="2685612" cy="23741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7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825965" y="910857"/>
              <a:ext cx="8200456" cy="70675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Протистите представляват значителна заплаха за здравето, особено в тропическите и субтропическите региони. Много от тези заболявания могат да бъдат предотвратени чрез подобряване на хигиената, достъпа до безопасна вода и контрол на насекомите, които пренасят инфекциите. 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1689783" y="1897145"/>
            <a:ext cx="3159195" cy="1127675"/>
            <a:chOff x="0" y="0"/>
            <a:chExt cx="4212259" cy="1503567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4212259" cy="1503567"/>
              <a:chOff x="0" y="0"/>
              <a:chExt cx="832051" cy="297001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832051" cy="297001"/>
              </a:xfrm>
              <a:custGeom>
                <a:avLst/>
                <a:gdLst/>
                <a:ahLst/>
                <a:cxnLst/>
                <a:rect r="r" b="b" t="t" l="l"/>
                <a:pathLst>
                  <a:path h="297001" w="832051">
                    <a:moveTo>
                      <a:pt x="124981" y="0"/>
                    </a:moveTo>
                    <a:lnTo>
                      <a:pt x="707071" y="0"/>
                    </a:lnTo>
                    <a:cubicBezTo>
                      <a:pt x="776096" y="0"/>
                      <a:pt x="832051" y="55956"/>
                      <a:pt x="832051" y="124981"/>
                    </a:cubicBezTo>
                    <a:lnTo>
                      <a:pt x="832051" y="172020"/>
                    </a:lnTo>
                    <a:cubicBezTo>
                      <a:pt x="832051" y="241045"/>
                      <a:pt x="776096" y="297001"/>
                      <a:pt x="707071" y="297001"/>
                    </a:cubicBezTo>
                    <a:lnTo>
                      <a:pt x="124981" y="297001"/>
                    </a:lnTo>
                    <a:cubicBezTo>
                      <a:pt x="91834" y="297001"/>
                      <a:pt x="60044" y="283833"/>
                      <a:pt x="36606" y="260395"/>
                    </a:cubicBezTo>
                    <a:cubicBezTo>
                      <a:pt x="13168" y="236957"/>
                      <a:pt x="0" y="205167"/>
                      <a:pt x="0" y="172020"/>
                    </a:cubicBezTo>
                    <a:lnTo>
                      <a:pt x="0" y="124981"/>
                    </a:lnTo>
                    <a:cubicBezTo>
                      <a:pt x="0" y="55956"/>
                      <a:pt x="55956" y="0"/>
                      <a:pt x="12498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19050"/>
                <a:ext cx="832051" cy="31605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197214" y="273418"/>
              <a:ext cx="3817831" cy="880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600"/>
                </a:lnSpc>
              </a:pPr>
              <a:r>
                <a:rPr lang="en-US" sz="4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ВАЖНО!</a:t>
              </a: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6277194" y="8916603"/>
            <a:ext cx="4057213" cy="1352404"/>
          </a:xfrm>
          <a:custGeom>
            <a:avLst/>
            <a:gdLst/>
            <a:ahLst/>
            <a:cxnLst/>
            <a:rect r="r" b="b" t="t" l="l"/>
            <a:pathLst>
              <a:path h="1352404" w="4057213">
                <a:moveTo>
                  <a:pt x="0" y="0"/>
                </a:moveTo>
                <a:lnTo>
                  <a:pt x="4057212" y="0"/>
                </a:lnTo>
                <a:lnTo>
                  <a:pt x="4057212" y="1352404"/>
                </a:lnTo>
                <a:lnTo>
                  <a:pt x="0" y="135240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4153150">
            <a:off x="14480189" y="3014"/>
            <a:ext cx="3033341" cy="3029549"/>
          </a:xfrm>
          <a:custGeom>
            <a:avLst/>
            <a:gdLst/>
            <a:ahLst/>
            <a:cxnLst/>
            <a:rect r="r" b="b" t="t" l="l"/>
            <a:pathLst>
              <a:path h="3029549" w="3033341">
                <a:moveTo>
                  <a:pt x="0" y="0"/>
                </a:moveTo>
                <a:lnTo>
                  <a:pt x="3033341" y="0"/>
                </a:lnTo>
                <a:lnTo>
                  <a:pt x="3033341" y="3029549"/>
                </a:lnTo>
                <a:lnTo>
                  <a:pt x="0" y="302954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DAGXY757Y7o</dc:identifier>
  <dcterms:modified xsi:type="dcterms:W3CDTF">2011-08-01T06:04:30Z</dcterms:modified>
  <cp:revision>1</cp:revision>
  <dc:title>Видове патогени - В битка с грипа 9. клас</dc:title>
</cp:coreProperties>
</file>