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GilamBG 1" charset="1" panose="00000900000000000000"/>
      <p:regular r:id="rId18"/>
    </p:embeddedFont>
    <p:embeddedFont>
      <p:font typeface="GilamBG 2" charset="1" panose="0000080000000000000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9.jpe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Relationship Id="rId3" Target="https://www.youtube.com/watch?v=LUKmKQPYWhY&amp;feature=share" TargetMode="External" Type="http://schemas.openxmlformats.org/officeDocument/2006/relationships/video"/><Relationship Id="rId4" Target="../media/image2.png" Type="http://schemas.openxmlformats.org/officeDocument/2006/relationships/image"/><Relationship Id="rId5" Target="../media/image3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13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081766" y="618735"/>
            <a:ext cx="8124468" cy="1226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Слънчева система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583824" y="-2606639"/>
            <a:ext cx="10727824" cy="13388860"/>
          </a:xfrm>
          <a:custGeom>
            <a:avLst/>
            <a:gdLst/>
            <a:ahLst/>
            <a:cxnLst/>
            <a:rect r="r" b="b" t="t" l="l"/>
            <a:pathLst>
              <a:path h="13388860" w="10727824">
                <a:moveTo>
                  <a:pt x="0" y="0"/>
                </a:moveTo>
                <a:lnTo>
                  <a:pt x="10727824" y="0"/>
                </a:lnTo>
                <a:lnTo>
                  <a:pt x="10727824" y="13388860"/>
                </a:lnTo>
                <a:lnTo>
                  <a:pt x="0" y="133888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65575" y="952500"/>
            <a:ext cx="6993725" cy="786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7" indent="-485773" lvl="1">
              <a:lnSpc>
                <a:spcPts val="6299"/>
              </a:lnSpc>
              <a:buFont typeface="Arial"/>
              <a:buChar char="•"/>
            </a:pPr>
            <a:r>
              <a:rPr lang="en-US" sz="44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Какво е планета?</a:t>
            </a:r>
          </a:p>
          <a:p>
            <a:pPr algn="l" marL="971547" indent="-485773" lvl="1">
              <a:lnSpc>
                <a:spcPts val="6299"/>
              </a:lnSpc>
              <a:buFont typeface="Arial"/>
              <a:buChar char="•"/>
            </a:pPr>
            <a:r>
              <a:rPr lang="en-US" sz="44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Коя планета е най-близо до Слънцето?</a:t>
            </a:r>
          </a:p>
          <a:p>
            <a:pPr algn="l" marL="971547" indent="-485773" lvl="1">
              <a:lnSpc>
                <a:spcPts val="6299"/>
              </a:lnSpc>
              <a:buFont typeface="Arial"/>
              <a:buChar char="•"/>
            </a:pPr>
            <a:r>
              <a:rPr lang="en-US" sz="44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Кои две планети са съседи на Земята?</a:t>
            </a:r>
          </a:p>
          <a:p>
            <a:pPr algn="l" marL="971547" indent="-485773" lvl="1">
              <a:lnSpc>
                <a:spcPts val="6299"/>
              </a:lnSpc>
              <a:buFont typeface="Arial"/>
              <a:buChar char="•"/>
            </a:pPr>
            <a:r>
              <a:rPr lang="en-US" sz="44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Кои са планетите гиганти?</a:t>
            </a:r>
          </a:p>
          <a:p>
            <a:pPr algn="l" marL="971547" indent="-485773" lvl="1">
              <a:lnSpc>
                <a:spcPts val="6299"/>
              </a:lnSpc>
              <a:buFont typeface="Arial"/>
              <a:buChar char="•"/>
            </a:pPr>
            <a:r>
              <a:rPr lang="en-US" sz="44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Кои планети имат твърда скалиста повърхност?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375481" y="895350"/>
            <a:ext cx="11537038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b="true" sz="63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Да проверим вашите знания!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523" t="-3261" r="0" b="-3261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332274" y="557699"/>
            <a:ext cx="7623453" cy="1226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Планетата Земя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215116" y="8434237"/>
            <a:ext cx="7857768" cy="830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8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Форма, размери, движения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144000" y="-251954"/>
            <a:ext cx="10571439" cy="11243527"/>
          </a:xfrm>
          <a:custGeom>
            <a:avLst/>
            <a:gdLst/>
            <a:ahLst/>
            <a:cxnLst/>
            <a:rect r="r" b="b" t="t" l="l"/>
            <a:pathLst>
              <a:path h="11243527" w="10571439">
                <a:moveTo>
                  <a:pt x="0" y="0"/>
                </a:moveTo>
                <a:lnTo>
                  <a:pt x="10571439" y="0"/>
                </a:lnTo>
                <a:lnTo>
                  <a:pt x="10571439" y="11243527"/>
                </a:lnTo>
                <a:lnTo>
                  <a:pt x="0" y="112435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8400" t="0" r="-29091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693511" y="766355"/>
            <a:ext cx="8047770" cy="29343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  <a:spcBef>
                <a:spcPct val="0"/>
              </a:spcBef>
            </a:pPr>
            <a:r>
              <a:rPr lang="en-US" b="true" sz="56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1. Мястото на Земята в Слънчевата система.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64654" y="4181926"/>
            <a:ext cx="8705485" cy="4406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b="true" sz="50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трета по отдалеченост от Слънцето;</a:t>
            </a:r>
          </a:p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b="true" sz="50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Луната е естествен спътник на Земята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9357415" y="895350"/>
            <a:ext cx="7901885" cy="2237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b="true" sz="63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2.Форма и големина на Земята.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144000" y="4020788"/>
            <a:ext cx="8754202" cy="2635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b="true" sz="50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Каква е формата на Земята?</a:t>
            </a:r>
          </a:p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b="true" sz="50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А размерите?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028700" y="745230"/>
            <a:ext cx="5864360" cy="8796540"/>
            <a:chOff x="0" y="0"/>
            <a:chExt cx="7819147" cy="1172872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7819147" cy="11728720"/>
            </a:xfrm>
            <a:custGeom>
              <a:avLst/>
              <a:gdLst/>
              <a:ahLst/>
              <a:cxnLst/>
              <a:rect r="r" b="b" t="t" l="l"/>
              <a:pathLst>
                <a:path h="11728720" w="7819147">
                  <a:moveTo>
                    <a:pt x="0" y="0"/>
                  </a:moveTo>
                  <a:lnTo>
                    <a:pt x="7819147" y="0"/>
                  </a:lnTo>
                  <a:lnTo>
                    <a:pt x="7819147" y="11728720"/>
                  </a:lnTo>
                  <a:lnTo>
                    <a:pt x="0" y="117287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  <p:grpSp>
          <p:nvGrpSpPr>
            <p:cNvPr name="Group 7" id="7"/>
            <p:cNvGrpSpPr/>
            <p:nvPr/>
          </p:nvGrpSpPr>
          <p:grpSpPr>
            <a:xfrm rot="1431690">
              <a:off x="1124354" y="6327352"/>
              <a:ext cx="2464077" cy="828360"/>
              <a:chOff x="0" y="0"/>
              <a:chExt cx="486731" cy="163627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486731" cy="163627"/>
              </a:xfrm>
              <a:custGeom>
                <a:avLst/>
                <a:gdLst/>
                <a:ahLst/>
                <a:cxnLst/>
                <a:rect r="r" b="b" t="t" l="l"/>
                <a:pathLst>
                  <a:path h="163627" w="486731">
                    <a:moveTo>
                      <a:pt x="0" y="0"/>
                    </a:moveTo>
                    <a:lnTo>
                      <a:pt x="486731" y="0"/>
                    </a:lnTo>
                    <a:lnTo>
                      <a:pt x="486731" y="163627"/>
                    </a:lnTo>
                    <a:lnTo>
                      <a:pt x="0" y="163627"/>
                    </a:lnTo>
                    <a:close/>
                  </a:path>
                </a:pathLst>
              </a:custGeom>
              <a:solidFill>
                <a:srgbClr val="78B3D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38100"/>
                <a:ext cx="486731" cy="2017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809418">
              <a:off x="3233390" y="7114484"/>
              <a:ext cx="2464077" cy="828360"/>
              <a:chOff x="0" y="0"/>
              <a:chExt cx="486731" cy="163627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486731" cy="163627"/>
              </a:xfrm>
              <a:custGeom>
                <a:avLst/>
                <a:gdLst/>
                <a:ahLst/>
                <a:cxnLst/>
                <a:rect r="r" b="b" t="t" l="l"/>
                <a:pathLst>
                  <a:path h="163627" w="486731">
                    <a:moveTo>
                      <a:pt x="0" y="0"/>
                    </a:moveTo>
                    <a:lnTo>
                      <a:pt x="486731" y="0"/>
                    </a:lnTo>
                    <a:lnTo>
                      <a:pt x="486731" y="163627"/>
                    </a:lnTo>
                    <a:lnTo>
                      <a:pt x="0" y="163627"/>
                    </a:lnTo>
                    <a:close/>
                  </a:path>
                </a:pathLst>
              </a:custGeom>
              <a:solidFill>
                <a:srgbClr val="78B3DF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38100"/>
                <a:ext cx="486731" cy="2017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809418">
              <a:off x="2419020" y="7466898"/>
              <a:ext cx="2464077" cy="828360"/>
              <a:chOff x="0" y="0"/>
              <a:chExt cx="486731" cy="163627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486731" cy="163627"/>
              </a:xfrm>
              <a:custGeom>
                <a:avLst/>
                <a:gdLst/>
                <a:ahLst/>
                <a:cxnLst/>
                <a:rect r="r" b="b" t="t" l="l"/>
                <a:pathLst>
                  <a:path h="163627" w="486731">
                    <a:moveTo>
                      <a:pt x="0" y="0"/>
                    </a:moveTo>
                    <a:lnTo>
                      <a:pt x="486731" y="0"/>
                    </a:lnTo>
                    <a:lnTo>
                      <a:pt x="486731" y="163627"/>
                    </a:lnTo>
                    <a:lnTo>
                      <a:pt x="0" y="163627"/>
                    </a:lnTo>
                    <a:close/>
                  </a:path>
                </a:pathLst>
              </a:custGeom>
              <a:solidFill>
                <a:srgbClr val="78B3DF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38100"/>
                <a:ext cx="486731" cy="2017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16" id="16"/>
            <p:cNvGrpSpPr/>
            <p:nvPr/>
          </p:nvGrpSpPr>
          <p:grpSpPr>
            <a:xfrm rot="2444540">
              <a:off x="1393122" y="7114484"/>
              <a:ext cx="1083353" cy="828360"/>
              <a:chOff x="0" y="0"/>
              <a:chExt cx="213996" cy="163627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213996" cy="163627"/>
              </a:xfrm>
              <a:custGeom>
                <a:avLst/>
                <a:gdLst/>
                <a:ahLst/>
                <a:cxnLst/>
                <a:rect r="r" b="b" t="t" l="l"/>
                <a:pathLst>
                  <a:path h="163627" w="213996">
                    <a:moveTo>
                      <a:pt x="0" y="0"/>
                    </a:moveTo>
                    <a:lnTo>
                      <a:pt x="213996" y="0"/>
                    </a:lnTo>
                    <a:lnTo>
                      <a:pt x="213996" y="163627"/>
                    </a:lnTo>
                    <a:lnTo>
                      <a:pt x="0" y="163627"/>
                    </a:lnTo>
                    <a:close/>
                  </a:path>
                </a:pathLst>
              </a:custGeom>
              <a:solidFill>
                <a:srgbClr val="78B3DF"/>
              </a:solidFill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38100"/>
                <a:ext cx="213996" cy="2017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19" id="19"/>
            <p:cNvGrpSpPr/>
            <p:nvPr/>
          </p:nvGrpSpPr>
          <p:grpSpPr>
            <a:xfrm rot="829886">
              <a:off x="2166572" y="7646150"/>
              <a:ext cx="1083353" cy="828360"/>
              <a:chOff x="0" y="0"/>
              <a:chExt cx="213996" cy="163627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213996" cy="163627"/>
              </a:xfrm>
              <a:custGeom>
                <a:avLst/>
                <a:gdLst/>
                <a:ahLst/>
                <a:cxnLst/>
                <a:rect r="r" b="b" t="t" l="l"/>
                <a:pathLst>
                  <a:path h="163627" w="213996">
                    <a:moveTo>
                      <a:pt x="0" y="0"/>
                    </a:moveTo>
                    <a:lnTo>
                      <a:pt x="213996" y="0"/>
                    </a:lnTo>
                    <a:lnTo>
                      <a:pt x="213996" y="163627"/>
                    </a:lnTo>
                    <a:lnTo>
                      <a:pt x="0" y="163627"/>
                    </a:lnTo>
                    <a:close/>
                  </a:path>
                </a:pathLst>
              </a:custGeom>
              <a:solidFill>
                <a:srgbClr val="78B3DF"/>
              </a:solidFill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38100"/>
                <a:ext cx="213996" cy="2017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22" id="22"/>
            <p:cNvGrpSpPr/>
            <p:nvPr/>
          </p:nvGrpSpPr>
          <p:grpSpPr>
            <a:xfrm rot="829886">
              <a:off x="2914349" y="7834296"/>
              <a:ext cx="1338464" cy="886645"/>
              <a:chOff x="0" y="0"/>
              <a:chExt cx="264388" cy="175140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264388" cy="175140"/>
              </a:xfrm>
              <a:custGeom>
                <a:avLst/>
                <a:gdLst/>
                <a:ahLst/>
                <a:cxnLst/>
                <a:rect r="r" b="b" t="t" l="l"/>
                <a:pathLst>
                  <a:path h="175140" w="264388">
                    <a:moveTo>
                      <a:pt x="0" y="0"/>
                    </a:moveTo>
                    <a:lnTo>
                      <a:pt x="264388" y="0"/>
                    </a:lnTo>
                    <a:lnTo>
                      <a:pt x="264388" y="175140"/>
                    </a:lnTo>
                    <a:lnTo>
                      <a:pt x="0" y="175140"/>
                    </a:lnTo>
                    <a:close/>
                  </a:path>
                </a:pathLst>
              </a:custGeom>
              <a:solidFill>
                <a:srgbClr val="78B3DF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-38100"/>
                <a:ext cx="264388" cy="21324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25" id="25"/>
            <p:cNvGrpSpPr/>
            <p:nvPr/>
          </p:nvGrpSpPr>
          <p:grpSpPr>
            <a:xfrm rot="1097176">
              <a:off x="3289372" y="2974292"/>
              <a:ext cx="1338464" cy="1718101"/>
              <a:chOff x="0" y="0"/>
              <a:chExt cx="264388" cy="339378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264388" cy="339378"/>
              </a:xfrm>
              <a:custGeom>
                <a:avLst/>
                <a:gdLst/>
                <a:ahLst/>
                <a:cxnLst/>
                <a:rect r="r" b="b" t="t" l="l"/>
                <a:pathLst>
                  <a:path h="339378" w="264388">
                    <a:moveTo>
                      <a:pt x="0" y="0"/>
                    </a:moveTo>
                    <a:lnTo>
                      <a:pt x="264388" y="0"/>
                    </a:lnTo>
                    <a:lnTo>
                      <a:pt x="264388" y="339378"/>
                    </a:lnTo>
                    <a:lnTo>
                      <a:pt x="0" y="339378"/>
                    </a:lnTo>
                    <a:close/>
                  </a:path>
                </a:pathLst>
              </a:custGeom>
              <a:solidFill>
                <a:srgbClr val="78B3DF"/>
              </a:solidFill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-38100"/>
                <a:ext cx="264388" cy="37747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28" id="28"/>
            <p:cNvGrpSpPr/>
            <p:nvPr/>
          </p:nvGrpSpPr>
          <p:grpSpPr>
            <a:xfrm rot="6603991">
              <a:off x="2349545" y="3863117"/>
              <a:ext cx="438070" cy="1991752"/>
              <a:chOff x="0" y="0"/>
              <a:chExt cx="86532" cy="393433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86532" cy="393433"/>
              </a:xfrm>
              <a:custGeom>
                <a:avLst/>
                <a:gdLst/>
                <a:ahLst/>
                <a:cxnLst/>
                <a:rect r="r" b="b" t="t" l="l"/>
                <a:pathLst>
                  <a:path h="393433" w="86532">
                    <a:moveTo>
                      <a:pt x="0" y="0"/>
                    </a:moveTo>
                    <a:lnTo>
                      <a:pt x="86532" y="0"/>
                    </a:lnTo>
                    <a:lnTo>
                      <a:pt x="86532" y="393433"/>
                    </a:lnTo>
                    <a:lnTo>
                      <a:pt x="0" y="393433"/>
                    </a:lnTo>
                    <a:close/>
                  </a:path>
                </a:pathLst>
              </a:custGeom>
              <a:solidFill>
                <a:srgbClr val="F45D5C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38100"/>
                <a:ext cx="86532" cy="43153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31" id="31"/>
            <p:cNvGrpSpPr/>
            <p:nvPr/>
          </p:nvGrpSpPr>
          <p:grpSpPr>
            <a:xfrm rot="6603991">
              <a:off x="3582819" y="4499660"/>
              <a:ext cx="438070" cy="837790"/>
              <a:chOff x="0" y="0"/>
              <a:chExt cx="86532" cy="165489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86532" cy="165489"/>
              </a:xfrm>
              <a:custGeom>
                <a:avLst/>
                <a:gdLst/>
                <a:ahLst/>
                <a:cxnLst/>
                <a:rect r="r" b="b" t="t" l="l"/>
                <a:pathLst>
                  <a:path h="165489" w="86532">
                    <a:moveTo>
                      <a:pt x="0" y="0"/>
                    </a:moveTo>
                    <a:lnTo>
                      <a:pt x="86532" y="0"/>
                    </a:lnTo>
                    <a:lnTo>
                      <a:pt x="86532" y="165489"/>
                    </a:lnTo>
                    <a:lnTo>
                      <a:pt x="0" y="165489"/>
                    </a:lnTo>
                    <a:close/>
                  </a:path>
                </a:pathLst>
              </a:custGeom>
              <a:solidFill>
                <a:srgbClr val="F45D5C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38100"/>
                <a:ext cx="86532" cy="20358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34" id="34"/>
            <p:cNvGrpSpPr/>
            <p:nvPr/>
          </p:nvGrpSpPr>
          <p:grpSpPr>
            <a:xfrm rot="6603991">
              <a:off x="1956482" y="8929971"/>
              <a:ext cx="1131947" cy="837790"/>
              <a:chOff x="0" y="0"/>
              <a:chExt cx="223594" cy="165489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223594" cy="165489"/>
              </a:xfrm>
              <a:custGeom>
                <a:avLst/>
                <a:gdLst/>
                <a:ahLst/>
                <a:cxnLst/>
                <a:rect r="r" b="b" t="t" l="l"/>
                <a:pathLst>
                  <a:path h="165489" w="223594">
                    <a:moveTo>
                      <a:pt x="0" y="0"/>
                    </a:moveTo>
                    <a:lnTo>
                      <a:pt x="223594" y="0"/>
                    </a:lnTo>
                    <a:lnTo>
                      <a:pt x="223594" y="165489"/>
                    </a:lnTo>
                    <a:lnTo>
                      <a:pt x="0" y="165489"/>
                    </a:lnTo>
                    <a:close/>
                  </a:path>
                </a:pathLst>
              </a:custGeom>
              <a:solidFill>
                <a:srgbClr val="F4F5F9"/>
              </a:solidFill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38100"/>
                <a:ext cx="223594" cy="20358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37" id="37"/>
            <p:cNvGrpSpPr/>
            <p:nvPr/>
          </p:nvGrpSpPr>
          <p:grpSpPr>
            <a:xfrm rot="6603991">
              <a:off x="4895912" y="1710564"/>
              <a:ext cx="1221651" cy="837790"/>
              <a:chOff x="0" y="0"/>
              <a:chExt cx="241314" cy="165489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0"/>
                <a:ext cx="241314" cy="165489"/>
              </a:xfrm>
              <a:custGeom>
                <a:avLst/>
                <a:gdLst/>
                <a:ahLst/>
                <a:cxnLst/>
                <a:rect r="r" b="b" t="t" l="l"/>
                <a:pathLst>
                  <a:path h="165489" w="241314">
                    <a:moveTo>
                      <a:pt x="0" y="0"/>
                    </a:moveTo>
                    <a:lnTo>
                      <a:pt x="241314" y="0"/>
                    </a:lnTo>
                    <a:lnTo>
                      <a:pt x="241314" y="165489"/>
                    </a:lnTo>
                    <a:lnTo>
                      <a:pt x="0" y="165489"/>
                    </a:lnTo>
                    <a:close/>
                  </a:path>
                </a:pathLst>
              </a:custGeom>
              <a:solidFill>
                <a:srgbClr val="F4F5F9"/>
              </a:solidFill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-38100"/>
                <a:ext cx="241314" cy="20358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0" id="40"/>
            <p:cNvSpPr txBox="true"/>
            <p:nvPr/>
          </p:nvSpPr>
          <p:spPr>
            <a:xfrm rot="-4178356">
              <a:off x="3581626" y="3553187"/>
              <a:ext cx="1796562" cy="47180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939"/>
                </a:lnSpc>
                <a:spcBef>
                  <a:spcPct val="0"/>
                </a:spcBef>
              </a:pPr>
              <a:r>
                <a:rPr lang="en-US" sz="2099">
                  <a:solidFill>
                    <a:srgbClr val="FFFFFF"/>
                  </a:solidFill>
                  <a:latin typeface="GilamBG 2"/>
                  <a:ea typeface="GilamBG 2"/>
                  <a:cs typeface="GilamBG 2"/>
                  <a:sym typeface="GilamBG 2"/>
                </a:rPr>
                <a:t>6357 км. </a:t>
              </a:r>
            </a:p>
          </p:txBody>
        </p:sp>
        <p:sp>
          <p:nvSpPr>
            <p:cNvPr name="TextBox 41" id="41"/>
            <p:cNvSpPr txBox="true"/>
            <p:nvPr/>
          </p:nvSpPr>
          <p:spPr>
            <a:xfrm rot="1161107">
              <a:off x="1568031" y="4609507"/>
              <a:ext cx="1796562" cy="47180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939"/>
                </a:lnSpc>
                <a:spcBef>
                  <a:spcPct val="0"/>
                </a:spcBef>
              </a:pPr>
              <a:r>
                <a:rPr lang="en-US" sz="2099">
                  <a:solidFill>
                    <a:srgbClr val="FFFFFF"/>
                  </a:solidFill>
                  <a:latin typeface="GilamBG 2"/>
                  <a:ea typeface="GilamBG 2"/>
                  <a:cs typeface="GilamBG 2"/>
                  <a:sym typeface="GilamBG 2"/>
                </a:rPr>
                <a:t>6378 км. </a:t>
              </a:r>
            </a:p>
          </p:txBody>
        </p:sp>
        <p:sp>
          <p:nvSpPr>
            <p:cNvPr name="TextBox 42" id="42"/>
            <p:cNvSpPr txBox="true"/>
            <p:nvPr/>
          </p:nvSpPr>
          <p:spPr>
            <a:xfrm rot="1204783">
              <a:off x="1548545" y="6563573"/>
              <a:ext cx="3706932" cy="7025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939"/>
                </a:lnSpc>
                <a:spcBef>
                  <a:spcPct val="0"/>
                </a:spcBef>
              </a:pPr>
              <a:r>
                <a:rPr lang="en-US" sz="2099">
                  <a:solidFill>
                    <a:srgbClr val="FFFFFF"/>
                  </a:solidFill>
                  <a:latin typeface="GilamBG 2"/>
                  <a:ea typeface="GilamBG 2"/>
                  <a:cs typeface="GilamBG 2"/>
                  <a:sym typeface="GilamBG 2"/>
                </a:rPr>
                <a:t>Екватор - 40 000 км. </a:t>
              </a:r>
            </a:p>
          </p:txBody>
        </p:sp>
        <p:sp>
          <p:nvSpPr>
            <p:cNvPr name="TextBox 43" id="43"/>
            <p:cNvSpPr txBox="true"/>
            <p:nvPr/>
          </p:nvSpPr>
          <p:spPr>
            <a:xfrm rot="222633">
              <a:off x="2025271" y="7947358"/>
              <a:ext cx="3544749" cy="85471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939"/>
                </a:lnSpc>
              </a:pPr>
              <a:r>
                <a:rPr lang="en-US" sz="2099">
                  <a:solidFill>
                    <a:srgbClr val="FFFFFF"/>
                  </a:solidFill>
                  <a:latin typeface="GilamBG 2"/>
                  <a:ea typeface="GilamBG 2"/>
                  <a:cs typeface="GilamBG 2"/>
                  <a:sym typeface="GilamBG 2"/>
                </a:rPr>
                <a:t>Площ</a:t>
              </a:r>
            </a:p>
            <a:p>
              <a:pPr algn="ctr">
                <a:lnSpc>
                  <a:spcPts val="2939"/>
                </a:lnSpc>
                <a:spcBef>
                  <a:spcPct val="0"/>
                </a:spcBef>
              </a:pPr>
              <a:r>
                <a:rPr lang="en-US" sz="2099">
                  <a:solidFill>
                    <a:srgbClr val="FFFFFF"/>
                  </a:solidFill>
                  <a:latin typeface="GilamBG 2"/>
                  <a:ea typeface="GilamBG 2"/>
                  <a:cs typeface="GilamBG 2"/>
                  <a:sym typeface="GilamBG 2"/>
                </a:rPr>
                <a:t>510 млн. кв. км</a:t>
              </a:r>
            </a:p>
          </p:txBody>
        </p:sp>
        <p:sp>
          <p:nvSpPr>
            <p:cNvPr name="AutoShape 44" id="44"/>
            <p:cNvSpPr/>
            <p:nvPr/>
          </p:nvSpPr>
          <p:spPr>
            <a:xfrm flipV="true">
              <a:off x="5252399" y="1777267"/>
              <a:ext cx="282316" cy="712609"/>
            </a:xfrm>
            <a:prstGeom prst="line">
              <a:avLst/>
            </a:prstGeom>
            <a:ln cap="flat" w="508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45" id="45"/>
            <p:cNvSpPr/>
            <p:nvPr/>
          </p:nvSpPr>
          <p:spPr>
            <a:xfrm flipV="true">
              <a:off x="2767744" y="9056307"/>
              <a:ext cx="282316" cy="712609"/>
            </a:xfrm>
            <a:prstGeom prst="line">
              <a:avLst/>
            </a:prstGeom>
            <a:ln cap="flat" w="508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TextBox 46" id="46"/>
            <p:cNvSpPr txBox="true"/>
            <p:nvPr/>
          </p:nvSpPr>
          <p:spPr>
            <a:xfrm rot="0">
              <a:off x="5581210" y="1058566"/>
              <a:ext cx="221673" cy="5031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053264"/>
                  </a:solidFill>
                  <a:latin typeface="GilamBG 1"/>
                  <a:ea typeface="GilamBG 1"/>
                  <a:cs typeface="GilamBG 1"/>
                  <a:sym typeface="GilamBG 1"/>
                </a:rPr>
                <a:t>С</a:t>
              </a:r>
            </a:p>
          </p:txBody>
        </p:sp>
        <p:sp>
          <p:nvSpPr>
            <p:cNvPr name="TextBox 47" id="47"/>
            <p:cNvSpPr txBox="true"/>
            <p:nvPr/>
          </p:nvSpPr>
          <p:spPr>
            <a:xfrm rot="0">
              <a:off x="2266044" y="9923195"/>
              <a:ext cx="384752" cy="5031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053264"/>
                  </a:solidFill>
                  <a:latin typeface="GilamBG 1"/>
                  <a:ea typeface="GilamBG 1"/>
                  <a:cs typeface="GilamBG 1"/>
                  <a:sym typeface="GilamBG 1"/>
                </a:rPr>
                <a:t>Ю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889007" y="895350"/>
            <a:ext cx="11413452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sz="63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3.Движения на Земята</a:t>
            </a:r>
            <a:r>
              <a:rPr lang="en-US" b="true" sz="63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.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480433" y="2630202"/>
            <a:ext cx="15327133" cy="3095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sz="50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Д</a:t>
            </a:r>
            <a:r>
              <a:rPr lang="en-US" b="true" sz="50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вижение на Земята около оста и.  </a:t>
            </a:r>
          </a:p>
          <a:p>
            <a:pPr algn="l">
              <a:lnSpc>
                <a:spcPts val="3499"/>
              </a:lnSpc>
            </a:pPr>
            <a:r>
              <a:rPr lang="en-US" b="true" sz="24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https://www.youtube.com/watch?v=yTZG9rxC5Is&amp;fbclid=IwAR009X7TKHSzlm9XzKbaQTvOphpWQ-qaSdiTGPN-z-0PRXdpJfg4EoVdKwI </a:t>
            </a:r>
          </a:p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b="true" sz="50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Движение</a:t>
            </a:r>
            <a:r>
              <a:rPr lang="en-US" b="true" sz="50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 на Земята около Слънцето.</a:t>
            </a:r>
          </a:p>
          <a:p>
            <a:pPr algn="l">
              <a:lnSpc>
                <a:spcPts val="3499"/>
              </a:lnSpc>
            </a:pPr>
            <a:r>
              <a:rPr lang="en-US" b="true" sz="24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https://www.youtube.com/watch?v=zmxX1kjB9QA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55489" y="2659989"/>
            <a:ext cx="7427106" cy="4284148"/>
          </a:xfrm>
          <a:custGeom>
            <a:avLst/>
            <a:gdLst/>
            <a:ahLst/>
            <a:cxnLst/>
            <a:rect r="r" b="b" t="t" l="l"/>
            <a:pathLst>
              <a:path h="4284148" w="7427106">
                <a:moveTo>
                  <a:pt x="0" y="0"/>
                </a:moveTo>
                <a:lnTo>
                  <a:pt x="7427106" y="0"/>
                </a:lnTo>
                <a:lnTo>
                  <a:pt x="7427106" y="4284149"/>
                </a:lnTo>
                <a:lnTo>
                  <a:pt x="0" y="42841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751" r="0" b="-7751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487602" y="2659989"/>
            <a:ext cx="7771698" cy="4284148"/>
          </a:xfrm>
          <a:custGeom>
            <a:avLst/>
            <a:gdLst/>
            <a:ahLst/>
            <a:cxnLst/>
            <a:rect r="r" b="b" t="t" l="l"/>
            <a:pathLst>
              <a:path h="4284148" w="7771698">
                <a:moveTo>
                  <a:pt x="0" y="0"/>
                </a:moveTo>
                <a:lnTo>
                  <a:pt x="7771698" y="0"/>
                </a:lnTo>
                <a:lnTo>
                  <a:pt x="7771698" y="4284149"/>
                </a:lnTo>
                <a:lnTo>
                  <a:pt x="0" y="42841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75520" y="7923625"/>
            <a:ext cx="1759937" cy="2076622"/>
          </a:xfrm>
          <a:custGeom>
            <a:avLst/>
            <a:gdLst/>
            <a:ahLst/>
            <a:cxnLst/>
            <a:rect r="r" b="b" t="t" l="l"/>
            <a:pathLst>
              <a:path h="2076622" w="1759937">
                <a:moveTo>
                  <a:pt x="0" y="0"/>
                </a:moveTo>
                <a:lnTo>
                  <a:pt x="1759938" y="0"/>
                </a:lnTo>
                <a:lnTo>
                  <a:pt x="1759938" y="2076622"/>
                </a:lnTo>
                <a:lnTo>
                  <a:pt x="0" y="20766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55489" y="895350"/>
            <a:ext cx="16203811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b="true" sz="63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4. Последици от движенията на Земята.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686818" y="7281867"/>
            <a:ext cx="14914364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b="true" sz="50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Какво би станало, ако Земята спре да се движи?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292935" y="515938"/>
            <a:ext cx="3702130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b="true" sz="63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Въпроси?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679091" y="2363289"/>
            <a:ext cx="10929819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b="true" sz="50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А сега да проверим какво научихме!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578179" y="895350"/>
            <a:ext cx="13131641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b="true" sz="63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Звуците на Слънчевата система</a:t>
            </a:r>
          </a:p>
        </p:txBody>
      </p:sp>
      <p:pic>
        <p:nvPicPr>
          <p:cNvPr name="Picture 3" id="3"/>
          <p:cNvPicPr>
            <a:picLocks noChangeAspect="true"/>
          </p:cNvPicPr>
          <p:nvPr>
            <a:videoFile r:link="rId3"/>
          </p:nvPr>
        </p:nvPicPr>
        <p:blipFill>
          <a:blip r:embed="rId2"/>
          <a:stretch>
            <a:fillRect/>
          </a:stretch>
        </p:blipFill>
        <p:spPr>
          <a:xfrm rot="0">
            <a:off x="3653314" y="2485091"/>
            <a:ext cx="10981372" cy="6172200"/>
          </a:xfrm>
          <a:prstGeom prst="rect">
            <a:avLst/>
          </a:prstGeom>
        </p:spPr>
      </p:pic>
      <p:sp>
        <p:nvSpPr>
          <p:cNvPr name="Freeform 4" id="4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882239" y="2836673"/>
            <a:ext cx="8523521" cy="5678796"/>
          </a:xfrm>
          <a:custGeom>
            <a:avLst/>
            <a:gdLst/>
            <a:ahLst/>
            <a:cxnLst/>
            <a:rect r="r" b="b" t="t" l="l"/>
            <a:pathLst>
              <a:path h="5678796" w="8523521">
                <a:moveTo>
                  <a:pt x="0" y="0"/>
                </a:moveTo>
                <a:lnTo>
                  <a:pt x="8523522" y="0"/>
                </a:lnTo>
                <a:lnTo>
                  <a:pt x="8523522" y="5678796"/>
                </a:lnTo>
                <a:lnTo>
                  <a:pt x="0" y="567879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098619" y="1287784"/>
            <a:ext cx="6090761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sz="63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Бяхте чудесни!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293647" y="3510814"/>
            <a:ext cx="5700706" cy="5330688"/>
          </a:xfrm>
          <a:custGeom>
            <a:avLst/>
            <a:gdLst/>
            <a:ahLst/>
            <a:cxnLst/>
            <a:rect r="r" b="b" t="t" l="l"/>
            <a:pathLst>
              <a:path h="5330688" w="5700706">
                <a:moveTo>
                  <a:pt x="0" y="0"/>
                </a:moveTo>
                <a:lnTo>
                  <a:pt x="5700706" y="0"/>
                </a:lnTo>
                <a:lnTo>
                  <a:pt x="5700706" y="5330688"/>
                </a:lnTo>
                <a:lnTo>
                  <a:pt x="0" y="53306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5941" r="0" b="-17735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940022" y="895350"/>
            <a:ext cx="8407956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b="true" sz="6399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   Какво ни предстои?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870418" y="2370577"/>
            <a:ext cx="12547163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b="true" sz="50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Да направим макет на нашата планета!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4262768" y="8901914"/>
            <a:ext cx="3469243" cy="712772"/>
          </a:xfrm>
          <a:custGeom>
            <a:avLst/>
            <a:gdLst/>
            <a:ahLst/>
            <a:cxnLst/>
            <a:rect r="r" b="b" t="t" l="l"/>
            <a:pathLst>
              <a:path h="712772" w="3469243">
                <a:moveTo>
                  <a:pt x="0" y="0"/>
                </a:moveTo>
                <a:lnTo>
                  <a:pt x="3469243" y="0"/>
                </a:lnTo>
                <a:lnTo>
                  <a:pt x="3469243" y="712772"/>
                </a:lnTo>
                <a:lnTo>
                  <a:pt x="0" y="7127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DAGwsalJ0V0</dc:identifier>
  <dcterms:modified xsi:type="dcterms:W3CDTF">2011-08-01T06:04:30Z</dcterms:modified>
  <cp:revision>1</cp:revision>
  <dc:title>Prepodavame.bg_5kl_Geo_PBO Dvizheniya-na-Zemyata:Sezoni-i-chasovi-zoni_RL Prezentaciya</dc:title>
</cp:coreProperties>
</file>