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GilamBG 1" charset="1" panose="00000900000000000000"/>
      <p:regular r:id="rId11"/>
    </p:embeddedFont>
    <p:embeddedFont>
      <p:font typeface="GilamBG 2" charset="1" panose="000007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1.png" Type="http://schemas.openxmlformats.org/officeDocument/2006/relationships/image"/><Relationship Id="rId5" Target="../media/image12.png" Type="http://schemas.openxmlformats.org/officeDocument/2006/relationships/image"/><Relationship Id="rId6" Target="../media/image13.png" Type="http://schemas.openxmlformats.org/officeDocument/2006/relationships/image"/><Relationship Id="rId7" Target="../media/image7.png" Type="http://schemas.openxmlformats.org/officeDocument/2006/relationships/image"/><Relationship Id="rId8" Target="../media/image8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4.png" Type="http://schemas.openxmlformats.org/officeDocument/2006/relationships/image"/><Relationship Id="rId5" Target="../media/image15.png" Type="http://schemas.openxmlformats.org/officeDocument/2006/relationships/image"/><Relationship Id="rId6" Target="../media/image16.png" Type="http://schemas.openxmlformats.org/officeDocument/2006/relationships/image"/><Relationship Id="rId7" Target="../media/image7.png" Type="http://schemas.openxmlformats.org/officeDocument/2006/relationships/image"/><Relationship Id="rId8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6649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-727365" y="6096865"/>
            <a:ext cx="20561269" cy="7916088"/>
          </a:xfrm>
          <a:custGeom>
            <a:avLst/>
            <a:gdLst/>
            <a:ahLst/>
            <a:cxnLst/>
            <a:rect r="r" b="b" t="t" l="l"/>
            <a:pathLst>
              <a:path h="7916088" w="20561269">
                <a:moveTo>
                  <a:pt x="20561269" y="0"/>
                </a:moveTo>
                <a:lnTo>
                  <a:pt x="0" y="0"/>
                </a:lnTo>
                <a:lnTo>
                  <a:pt x="0" y="7916088"/>
                </a:lnTo>
                <a:lnTo>
                  <a:pt x="20561269" y="7916088"/>
                </a:lnTo>
                <a:lnTo>
                  <a:pt x="20561269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1028700"/>
            <a:ext cx="11630983" cy="6818664"/>
          </a:xfrm>
          <a:custGeom>
            <a:avLst/>
            <a:gdLst/>
            <a:ahLst/>
            <a:cxnLst/>
            <a:rect r="r" b="b" t="t" l="l"/>
            <a:pathLst>
              <a:path h="6818664" w="11630983">
                <a:moveTo>
                  <a:pt x="0" y="0"/>
                </a:moveTo>
                <a:lnTo>
                  <a:pt x="11630983" y="0"/>
                </a:lnTo>
                <a:lnTo>
                  <a:pt x="11630983" y="6818664"/>
                </a:lnTo>
                <a:lnTo>
                  <a:pt x="0" y="68186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395831" y="2656734"/>
            <a:ext cx="6892169" cy="5418968"/>
          </a:xfrm>
          <a:custGeom>
            <a:avLst/>
            <a:gdLst/>
            <a:ahLst/>
            <a:cxnLst/>
            <a:rect r="r" b="b" t="t" l="l"/>
            <a:pathLst>
              <a:path h="5418968" w="6892169">
                <a:moveTo>
                  <a:pt x="0" y="0"/>
                </a:moveTo>
                <a:lnTo>
                  <a:pt x="6892169" y="0"/>
                </a:lnTo>
                <a:lnTo>
                  <a:pt x="6892169" y="5418968"/>
                </a:lnTo>
                <a:lnTo>
                  <a:pt x="0" y="54189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480838" y="41047"/>
            <a:ext cx="4807162" cy="987653"/>
          </a:xfrm>
          <a:custGeom>
            <a:avLst/>
            <a:gdLst/>
            <a:ahLst/>
            <a:cxnLst/>
            <a:rect r="r" b="b" t="t" l="l"/>
            <a:pathLst>
              <a:path h="987653" w="4807162">
                <a:moveTo>
                  <a:pt x="0" y="0"/>
                </a:moveTo>
                <a:lnTo>
                  <a:pt x="4807162" y="0"/>
                </a:lnTo>
                <a:lnTo>
                  <a:pt x="4807162" y="987653"/>
                </a:lnTo>
                <a:lnTo>
                  <a:pt x="0" y="9876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576559" y="3086100"/>
            <a:ext cx="10535265" cy="2057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800"/>
              </a:lnSpc>
              <a:spcBef>
                <a:spcPct val="0"/>
              </a:spcBef>
            </a:pPr>
            <a:r>
              <a:rPr lang="en-US" sz="120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НАВОДНЕНИЯ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201719" y="-256747"/>
            <a:ext cx="11345719" cy="11366386"/>
          </a:xfrm>
          <a:custGeom>
            <a:avLst/>
            <a:gdLst/>
            <a:ahLst/>
            <a:cxnLst/>
            <a:rect r="r" b="b" t="t" l="l"/>
            <a:pathLst>
              <a:path h="11366386" w="11345719">
                <a:moveTo>
                  <a:pt x="0" y="0"/>
                </a:moveTo>
                <a:lnTo>
                  <a:pt x="11345719" y="0"/>
                </a:lnTo>
                <a:lnTo>
                  <a:pt x="11345719" y="11366386"/>
                </a:lnTo>
                <a:lnTo>
                  <a:pt x="0" y="113663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409496" y="1622420"/>
            <a:ext cx="6568919" cy="7608053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859541" y="1622420"/>
            <a:ext cx="6568919" cy="7608053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3401496" y="895350"/>
            <a:ext cx="11485007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sz="6399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Как изглежда наводнението: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1324386" y="1622420"/>
            <a:ext cx="6568919" cy="7608053"/>
          </a:xfrm>
          <a:prstGeom prst="rect">
            <a:avLst/>
          </a:prstGeom>
        </p:spPr>
      </p:pic>
      <p:sp>
        <p:nvSpPr>
          <p:cNvPr name="Freeform 7" id="7"/>
          <p:cNvSpPr/>
          <p:nvPr/>
        </p:nvSpPr>
        <p:spPr>
          <a:xfrm flipH="false" flipV="false" rot="0">
            <a:off x="13480838" y="41047"/>
            <a:ext cx="4807162" cy="987653"/>
          </a:xfrm>
          <a:custGeom>
            <a:avLst/>
            <a:gdLst/>
            <a:ahLst/>
            <a:cxnLst/>
            <a:rect r="r" b="b" t="t" l="l"/>
            <a:pathLst>
              <a:path h="987653" w="4807162">
                <a:moveTo>
                  <a:pt x="0" y="0"/>
                </a:moveTo>
                <a:lnTo>
                  <a:pt x="4807162" y="0"/>
                </a:lnTo>
                <a:lnTo>
                  <a:pt x="4807162" y="987653"/>
                </a:lnTo>
                <a:lnTo>
                  <a:pt x="0" y="9876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201719" y="-256747"/>
            <a:ext cx="11345719" cy="11366386"/>
          </a:xfrm>
          <a:custGeom>
            <a:avLst/>
            <a:gdLst/>
            <a:ahLst/>
            <a:cxnLst/>
            <a:rect r="r" b="b" t="t" l="l"/>
            <a:pathLst>
              <a:path h="11366386" w="11345719">
                <a:moveTo>
                  <a:pt x="0" y="0"/>
                </a:moveTo>
                <a:lnTo>
                  <a:pt x="11345719" y="0"/>
                </a:lnTo>
                <a:lnTo>
                  <a:pt x="11345719" y="11366386"/>
                </a:lnTo>
                <a:lnTo>
                  <a:pt x="0" y="113663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409496" y="1622420"/>
            <a:ext cx="6568919" cy="7608053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5859541" y="1622420"/>
            <a:ext cx="6568919" cy="7608053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1324386" y="1622420"/>
            <a:ext cx="6568919" cy="7608053"/>
          </a:xfrm>
          <a:prstGeom prst="rect">
            <a:avLst/>
          </a:prstGeom>
        </p:spPr>
      </p:pic>
      <p:sp>
        <p:nvSpPr>
          <p:cNvPr name="Freeform 6" id="6"/>
          <p:cNvSpPr/>
          <p:nvPr/>
        </p:nvSpPr>
        <p:spPr>
          <a:xfrm flipH="false" flipV="false" rot="0">
            <a:off x="13480838" y="41047"/>
            <a:ext cx="4807162" cy="987653"/>
          </a:xfrm>
          <a:custGeom>
            <a:avLst/>
            <a:gdLst/>
            <a:ahLst/>
            <a:cxnLst/>
            <a:rect r="r" b="b" t="t" l="l"/>
            <a:pathLst>
              <a:path h="987653" w="4807162">
                <a:moveTo>
                  <a:pt x="0" y="0"/>
                </a:moveTo>
                <a:lnTo>
                  <a:pt x="4807162" y="0"/>
                </a:lnTo>
                <a:lnTo>
                  <a:pt x="4807162" y="987653"/>
                </a:lnTo>
                <a:lnTo>
                  <a:pt x="0" y="9876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401496" y="895350"/>
            <a:ext cx="11485007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sz="6399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Как изглежда наводнението: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6329064"/>
            <a:ext cx="4141456" cy="3219982"/>
          </a:xfrm>
          <a:custGeom>
            <a:avLst/>
            <a:gdLst/>
            <a:ahLst/>
            <a:cxnLst/>
            <a:rect r="r" b="b" t="t" l="l"/>
            <a:pathLst>
              <a:path h="3219982" w="4141456">
                <a:moveTo>
                  <a:pt x="0" y="0"/>
                </a:moveTo>
                <a:lnTo>
                  <a:pt x="4141456" y="0"/>
                </a:lnTo>
                <a:lnTo>
                  <a:pt x="4141456" y="3219982"/>
                </a:lnTo>
                <a:lnTo>
                  <a:pt x="0" y="32199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665091" y="7501030"/>
            <a:ext cx="20561269" cy="7916088"/>
          </a:xfrm>
          <a:custGeom>
            <a:avLst/>
            <a:gdLst/>
            <a:ahLst/>
            <a:cxnLst/>
            <a:rect r="r" b="b" t="t" l="l"/>
            <a:pathLst>
              <a:path h="7916088" w="20561269">
                <a:moveTo>
                  <a:pt x="0" y="0"/>
                </a:moveTo>
                <a:lnTo>
                  <a:pt x="20561269" y="0"/>
                </a:lnTo>
                <a:lnTo>
                  <a:pt x="20561269" y="7916088"/>
                </a:lnTo>
                <a:lnTo>
                  <a:pt x="0" y="7916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895350"/>
            <a:ext cx="11693843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sz="6399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Въпроси за дискусия и анализ: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3480838" y="41047"/>
            <a:ext cx="4807162" cy="987653"/>
          </a:xfrm>
          <a:custGeom>
            <a:avLst/>
            <a:gdLst/>
            <a:ahLst/>
            <a:cxnLst/>
            <a:rect r="r" b="b" t="t" l="l"/>
            <a:pathLst>
              <a:path h="987653" w="4807162">
                <a:moveTo>
                  <a:pt x="0" y="0"/>
                </a:moveTo>
                <a:lnTo>
                  <a:pt x="4807162" y="0"/>
                </a:lnTo>
                <a:lnTo>
                  <a:pt x="4807162" y="987653"/>
                </a:lnTo>
                <a:lnTo>
                  <a:pt x="0" y="9876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713559" y="2065860"/>
            <a:ext cx="16545741" cy="4481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0876" indent="-345438" lvl="1">
              <a:lnSpc>
                <a:spcPts val="4479"/>
              </a:lnSpc>
              <a:buAutoNum type="arabicPeriod" startAt="1"/>
            </a:pPr>
            <a:r>
              <a:rPr lang="en-US" sz="3199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Какви разрушения виждате на снимките, които показват наводнения в населениместа?</a:t>
            </a:r>
          </a:p>
          <a:p>
            <a:pPr algn="l" marL="690876" indent="-345438" lvl="1">
              <a:lnSpc>
                <a:spcPts val="4479"/>
              </a:lnSpc>
              <a:buAutoNum type="arabicPeriod" startAt="1"/>
            </a:pPr>
            <a:r>
              <a:rPr lang="en-US" sz="3199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Какво се случва с къщите, улиците и превозните средства при наводнение?</a:t>
            </a:r>
          </a:p>
          <a:p>
            <a:pPr algn="l" marL="690876" indent="-345438" lvl="1">
              <a:lnSpc>
                <a:spcPts val="4479"/>
              </a:lnSpc>
              <a:buAutoNum type="arabicPeriod" startAt="1"/>
            </a:pPr>
            <a:r>
              <a:rPr lang="en-US" sz="3199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Какви смущения възникват по пътищата и как това влияе на хората и движението?</a:t>
            </a:r>
          </a:p>
          <a:p>
            <a:pPr algn="l" marL="690876" indent="-345438" lvl="1">
              <a:lnSpc>
                <a:spcPts val="4479"/>
              </a:lnSpc>
              <a:buAutoNum type="arabicPeriod" startAt="1"/>
            </a:pPr>
            <a:r>
              <a:rPr lang="en-US" sz="3199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Какви последици има наводнението за животните и растенията в района?</a:t>
            </a:r>
          </a:p>
          <a:p>
            <a:pPr algn="l" marL="690876" indent="-345438" lvl="1">
              <a:lnSpc>
                <a:spcPts val="4479"/>
              </a:lnSpc>
              <a:buAutoNum type="arabicPeriod" startAt="1"/>
            </a:pPr>
            <a:r>
              <a:rPr lang="en-US" sz="3199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Какво според вас ще се случи с реколтата на полетата, които са били наводнени?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6329064"/>
            <a:ext cx="4141456" cy="3219982"/>
          </a:xfrm>
          <a:custGeom>
            <a:avLst/>
            <a:gdLst/>
            <a:ahLst/>
            <a:cxnLst/>
            <a:rect r="r" b="b" t="t" l="l"/>
            <a:pathLst>
              <a:path h="3219982" w="4141456">
                <a:moveTo>
                  <a:pt x="0" y="0"/>
                </a:moveTo>
                <a:lnTo>
                  <a:pt x="4141456" y="0"/>
                </a:lnTo>
                <a:lnTo>
                  <a:pt x="4141456" y="3219982"/>
                </a:lnTo>
                <a:lnTo>
                  <a:pt x="0" y="32199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665091" y="7501030"/>
            <a:ext cx="20561269" cy="7916088"/>
          </a:xfrm>
          <a:custGeom>
            <a:avLst/>
            <a:gdLst/>
            <a:ahLst/>
            <a:cxnLst/>
            <a:rect r="r" b="b" t="t" l="l"/>
            <a:pathLst>
              <a:path h="7916088" w="20561269">
                <a:moveTo>
                  <a:pt x="0" y="0"/>
                </a:moveTo>
                <a:lnTo>
                  <a:pt x="20561269" y="0"/>
                </a:lnTo>
                <a:lnTo>
                  <a:pt x="20561269" y="7916088"/>
                </a:lnTo>
                <a:lnTo>
                  <a:pt x="0" y="79160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895350"/>
            <a:ext cx="11693843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  <a:spcBef>
                <a:spcPct val="0"/>
              </a:spcBef>
            </a:pPr>
            <a:r>
              <a:rPr lang="en-US" sz="6399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Въпроси за дискусия и анализ: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3480838" y="41047"/>
            <a:ext cx="4807162" cy="987653"/>
          </a:xfrm>
          <a:custGeom>
            <a:avLst/>
            <a:gdLst/>
            <a:ahLst/>
            <a:cxnLst/>
            <a:rect r="r" b="b" t="t" l="l"/>
            <a:pathLst>
              <a:path h="987653" w="4807162">
                <a:moveTo>
                  <a:pt x="0" y="0"/>
                </a:moveTo>
                <a:lnTo>
                  <a:pt x="4807162" y="0"/>
                </a:lnTo>
                <a:lnTo>
                  <a:pt x="4807162" y="987653"/>
                </a:lnTo>
                <a:lnTo>
                  <a:pt x="0" y="9876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28700" y="2065860"/>
            <a:ext cx="16230600" cy="4631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6. </a:t>
            </a:r>
            <a:r>
              <a:rPr lang="en-US" sz="3300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Как това ще се отрази на земеделските стопани и производството на храна?</a:t>
            </a:r>
          </a:p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7. Какви природни бедствия са се случвали във вашето селище или близо до него?</a:t>
            </a:r>
          </a:p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8. </a:t>
            </a:r>
            <a:r>
              <a:rPr lang="en-US" sz="3300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Как бихте се чувствали, ако попаднете на място, където водата внезапно наводни всичко около вас?</a:t>
            </a:r>
          </a:p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9. </a:t>
            </a:r>
            <a:r>
              <a:rPr lang="en-US" sz="3300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Какво бихте направили, ако сте на мястото, показано на снимките?</a:t>
            </a:r>
          </a:p>
          <a:p>
            <a:pPr algn="l">
              <a:lnSpc>
                <a:spcPts val="4620"/>
              </a:lnSpc>
            </a:pPr>
            <a:r>
              <a:rPr lang="en-US" sz="3300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10. </a:t>
            </a:r>
            <a:r>
              <a:rPr lang="en-US" sz="3300">
                <a:solidFill>
                  <a:srgbClr val="FAFADC"/>
                </a:solidFill>
                <a:latin typeface="GilamBG 2"/>
                <a:ea typeface="GilamBG 2"/>
                <a:cs typeface="GilamBG 2"/>
                <a:sym typeface="GilamBG 2"/>
              </a:rPr>
              <a:t>Къде е най-безопасното място, в което можем да се скрием при наводнение?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DAGwmqHZgRs</dc:identifier>
  <dcterms:modified xsi:type="dcterms:W3CDTF">2011-08-01T06:04:30Z</dcterms:modified>
  <cp:revision>1</cp:revision>
  <dc:title>Prepodavame.bg_5kl_Geo_PBO Puteshestvieto-na-vodnata-kapka_RL Prezentaciya-Navodneniya</dc:title>
</cp:coreProperties>
</file>